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56" r:id="rId3"/>
    <p:sldId id="257" r:id="rId4"/>
    <p:sldId id="258" r:id="rId5"/>
    <p:sldId id="1031" r:id="rId6"/>
    <p:sldId id="349" r:id="rId7"/>
    <p:sldId id="584" r:id="rId8"/>
    <p:sldId id="585" r:id="rId9"/>
    <p:sldId id="1178" r:id="rId10"/>
    <p:sldId id="358" r:id="rId11"/>
    <p:sldId id="1385" r:id="rId12"/>
    <p:sldId id="360" r:id="rId13"/>
    <p:sldId id="1032" r:id="rId14"/>
    <p:sldId id="359" r:id="rId15"/>
    <p:sldId id="1386" r:id="rId16"/>
    <p:sldId id="768" r:id="rId17"/>
    <p:sldId id="769" r:id="rId18"/>
    <p:sldId id="770" r:id="rId19"/>
    <p:sldId id="421" r:id="rId20"/>
    <p:sldId id="420" r:id="rId21"/>
    <p:sldId id="361" r:id="rId22"/>
    <p:sldId id="1590" r:id="rId23"/>
    <p:sldId id="259" r:id="rId24"/>
    <p:sldId id="1179" r:id="rId25"/>
    <p:sldId id="1591" r:id="rId26"/>
    <p:sldId id="363" r:id="rId27"/>
    <p:sldId id="495" r:id="rId28"/>
    <p:sldId id="1181" r:id="rId29"/>
    <p:sldId id="772" r:id="rId30"/>
    <p:sldId id="367" r:id="rId31"/>
    <p:sldId id="771" r:id="rId32"/>
    <p:sldId id="365" r:id="rId33"/>
    <p:sldId id="1180" r:id="rId34"/>
    <p:sldId id="1786" r:id="rId35"/>
    <p:sldId id="423" r:id="rId36"/>
    <p:sldId id="364" r:id="rId37"/>
    <p:sldId id="426" r:id="rId38"/>
    <p:sldId id="366" r:id="rId39"/>
    <p:sldId id="368" r:id="rId40"/>
    <p:sldId id="1182" r:id="rId41"/>
    <p:sldId id="422" r:id="rId42"/>
    <p:sldId id="773" r:id="rId43"/>
    <p:sldId id="774" r:id="rId44"/>
    <p:sldId id="775" r:id="rId45"/>
    <p:sldId id="1787" r:id="rId46"/>
    <p:sldId id="1788" r:id="rId47"/>
    <p:sldId id="1789" r:id="rId48"/>
    <p:sldId id="317" r:id="rId49"/>
    <p:sldId id="1183" r:id="rId50"/>
    <p:sldId id="369" r:id="rId51"/>
    <p:sldId id="1974" r:id="rId52"/>
    <p:sldId id="684" r:id="rId53"/>
    <p:sldId id="683" r:id="rId54"/>
    <p:sldId id="685" r:id="rId55"/>
    <p:sldId id="1184" r:id="rId56"/>
    <p:sldId id="373" r:id="rId57"/>
    <p:sldId id="371" r:id="rId58"/>
    <p:sldId id="372" r:id="rId59"/>
    <p:sldId id="2146" r:id="rId60"/>
    <p:sldId id="1185" r:id="rId61"/>
    <p:sldId id="374" r:id="rId62"/>
    <p:sldId id="375" r:id="rId63"/>
    <p:sldId id="2147" r:id="rId64"/>
    <p:sldId id="427" r:id="rId65"/>
    <p:sldId id="2148" r:id="rId66"/>
    <p:sldId id="1186" r:id="rId67"/>
    <p:sldId id="376" r:id="rId68"/>
    <p:sldId id="2149" r:id="rId69"/>
    <p:sldId id="2150" r:id="rId70"/>
    <p:sldId id="377" r:id="rId72"/>
    <p:sldId id="2151" r:id="rId73"/>
    <p:sldId id="378" r:id="rId74"/>
    <p:sldId id="691" r:id="rId75"/>
    <p:sldId id="690" r:id="rId76"/>
    <p:sldId id="1187" r:id="rId77"/>
    <p:sldId id="379" r:id="rId78"/>
    <p:sldId id="1188" r:id="rId79"/>
    <p:sldId id="382" r:id="rId80"/>
    <p:sldId id="380" r:id="rId81"/>
    <p:sldId id="1033" r:id="rId82"/>
    <p:sldId id="2153" r:id="rId83"/>
    <p:sldId id="1190" r:id="rId84"/>
    <p:sldId id="383" r:id="rId85"/>
    <p:sldId id="1192" r:id="rId86"/>
    <p:sldId id="1193" r:id="rId87"/>
    <p:sldId id="2154" r:id="rId88"/>
    <p:sldId id="2156" r:id="rId89"/>
    <p:sldId id="2155" r:id="rId90"/>
    <p:sldId id="1189" r:id="rId91"/>
    <p:sldId id="381" r:id="rId92"/>
    <p:sldId id="2152" r:id="rId93"/>
    <p:sldId id="1191" r:id="rId94"/>
    <p:sldId id="2324" r:id="rId95"/>
    <p:sldId id="384" r:id="rId96"/>
    <p:sldId id="385" r:id="rId97"/>
    <p:sldId id="1194" r:id="rId98"/>
    <p:sldId id="686" r:id="rId99"/>
    <p:sldId id="386" r:id="rId100"/>
    <p:sldId id="687" r:id="rId101"/>
    <p:sldId id="1195" r:id="rId102"/>
    <p:sldId id="387" r:id="rId103"/>
    <p:sldId id="2157" r:id="rId104"/>
    <p:sldId id="1196" r:id="rId105"/>
    <p:sldId id="388" r:id="rId106"/>
    <p:sldId id="2597" r:id="rId107"/>
    <p:sldId id="1197" r:id="rId108"/>
    <p:sldId id="2158" r:id="rId109"/>
    <p:sldId id="389" r:id="rId110"/>
    <p:sldId id="390" r:id="rId111"/>
    <p:sldId id="391" r:id="rId112"/>
    <p:sldId id="1198" r:id="rId113"/>
    <p:sldId id="392" r:id="rId114"/>
    <p:sldId id="2323" r:id="rId115"/>
    <p:sldId id="428" r:id="rId116"/>
    <p:sldId id="429" r:id="rId117"/>
    <p:sldId id="1199" r:id="rId118"/>
    <p:sldId id="2325" r:id="rId119"/>
    <p:sldId id="394" r:id="rId120"/>
    <p:sldId id="395" r:id="rId121"/>
    <p:sldId id="1200" r:id="rId122"/>
    <p:sldId id="397" r:id="rId123"/>
    <p:sldId id="2476" r:id="rId124"/>
    <p:sldId id="1201" r:id="rId125"/>
    <p:sldId id="776" r:id="rId126"/>
    <p:sldId id="1202" r:id="rId127"/>
    <p:sldId id="398" r:id="rId128"/>
    <p:sldId id="2599" r:id="rId129"/>
    <p:sldId id="2598" r:id="rId130"/>
    <p:sldId id="399" r:id="rId131"/>
    <p:sldId id="321" r:id="rId132"/>
    <p:sldId id="1203" r:id="rId133"/>
    <p:sldId id="400" r:id="rId134"/>
    <p:sldId id="497" r:id="rId135"/>
    <p:sldId id="498" r:id="rId136"/>
    <p:sldId id="496" r:id="rId137"/>
    <p:sldId id="499" r:id="rId138"/>
    <p:sldId id="1205" r:id="rId139"/>
    <p:sldId id="401" r:id="rId140"/>
    <p:sldId id="1204" r:id="rId141"/>
    <p:sldId id="500" r:id="rId142"/>
    <p:sldId id="2601" r:id="rId143"/>
    <p:sldId id="501" r:id="rId144"/>
    <p:sldId id="402" r:id="rId145"/>
    <p:sldId id="2600" r:id="rId146"/>
    <p:sldId id="2602" r:id="rId147"/>
    <p:sldId id="1206" r:id="rId148"/>
    <p:sldId id="403" r:id="rId149"/>
    <p:sldId id="1208" r:id="rId150"/>
    <p:sldId id="1207" r:id="rId151"/>
    <p:sldId id="335" r:id="rId152"/>
    <p:sldId id="1209" r:id="rId153"/>
    <p:sldId id="404" r:id="rId154"/>
    <p:sldId id="430" r:id="rId155"/>
    <p:sldId id="431" r:id="rId156"/>
    <p:sldId id="1211" r:id="rId157"/>
    <p:sldId id="923" r:id="rId158"/>
    <p:sldId id="975" r:id="rId159"/>
    <p:sldId id="2474" r:id="rId160"/>
    <p:sldId id="2475" r:id="rId161"/>
    <p:sldId id="976" r:id="rId162"/>
    <p:sldId id="977" r:id="rId163"/>
    <p:sldId id="978" r:id="rId164"/>
    <p:sldId id="979" r:id="rId165"/>
    <p:sldId id="2470" r:id="rId166"/>
    <p:sldId id="2471" r:id="rId167"/>
    <p:sldId id="2472" r:id="rId168"/>
    <p:sldId id="2473" r:id="rId169"/>
    <p:sldId id="1212" r:id="rId170"/>
    <p:sldId id="435" r:id="rId171"/>
    <p:sldId id="502" r:id="rId172"/>
    <p:sldId id="503" r:id="rId173"/>
    <p:sldId id="504" r:id="rId174"/>
    <p:sldId id="505" r:id="rId175"/>
    <p:sldId id="506" r:id="rId176"/>
    <p:sldId id="507" r:id="rId177"/>
    <p:sldId id="508" r:id="rId178"/>
    <p:sldId id="509" r:id="rId179"/>
    <p:sldId id="510" r:id="rId180"/>
    <p:sldId id="511" r:id="rId181"/>
    <p:sldId id="512" r:id="rId182"/>
    <p:sldId id="513" r:id="rId183"/>
    <p:sldId id="516" r:id="rId184"/>
    <p:sldId id="436" r:id="rId185"/>
    <p:sldId id="517" r:id="rId186"/>
    <p:sldId id="583" r:id="rId187"/>
    <p:sldId id="1213" r:id="rId188"/>
    <p:sldId id="407" r:id="rId189"/>
    <p:sldId id="1215" r:id="rId190"/>
    <p:sldId id="1219" r:id="rId191"/>
    <p:sldId id="1216" r:id="rId192"/>
    <p:sldId id="1217" r:id="rId193"/>
    <p:sldId id="2603" r:id="rId194"/>
    <p:sldId id="1218" r:id="rId195"/>
    <p:sldId id="1224" r:id="rId196"/>
    <p:sldId id="1220" r:id="rId197"/>
    <p:sldId id="1225" r:id="rId198"/>
    <p:sldId id="1221" r:id="rId199"/>
    <p:sldId id="1226" r:id="rId200"/>
    <p:sldId id="1222" r:id="rId201"/>
    <p:sldId id="1227" r:id="rId202"/>
    <p:sldId id="1228" r:id="rId203"/>
    <p:sldId id="2604" r:id="rId204"/>
    <p:sldId id="2605" r:id="rId205"/>
    <p:sldId id="2606" r:id="rId206"/>
    <p:sldId id="1229" r:id="rId207"/>
    <p:sldId id="1230" r:id="rId208"/>
    <p:sldId id="1214" r:id="rId209"/>
    <p:sldId id="887" r:id="rId210"/>
    <p:sldId id="888" r:id="rId211"/>
    <p:sldId id="889" r:id="rId212"/>
    <p:sldId id="890" r:id="rId213"/>
    <p:sldId id="891" r:id="rId214"/>
    <p:sldId id="892" r:id="rId215"/>
    <p:sldId id="894" r:id="rId216"/>
    <p:sldId id="895" r:id="rId217"/>
    <p:sldId id="893" r:id="rId218"/>
    <p:sldId id="896" r:id="rId219"/>
    <p:sldId id="897" r:id="rId220"/>
    <p:sldId id="898" r:id="rId221"/>
    <p:sldId id="899" r:id="rId222"/>
    <p:sldId id="1231" r:id="rId223"/>
    <p:sldId id="900" r:id="rId224"/>
    <p:sldId id="901" r:id="rId225"/>
    <p:sldId id="902" r:id="rId226"/>
    <p:sldId id="903" r:id="rId227"/>
    <p:sldId id="904" r:id="rId228"/>
    <p:sldId id="905" r:id="rId229"/>
    <p:sldId id="909" r:id="rId230"/>
    <p:sldId id="910" r:id="rId231"/>
    <p:sldId id="911" r:id="rId232"/>
    <p:sldId id="341" r:id="rId233"/>
    <p:sldId id="1232" r:id="rId234"/>
    <p:sldId id="305" r:id="rId235"/>
    <p:sldId id="878" r:id="rId236"/>
    <p:sldId id="1233" r:id="rId237"/>
    <p:sldId id="409" r:id="rId238"/>
    <p:sldId id="518" r:id="rId239"/>
    <p:sldId id="519" r:id="rId240"/>
    <p:sldId id="520" r:id="rId241"/>
    <p:sldId id="521" r:id="rId242"/>
    <p:sldId id="1234" r:id="rId243"/>
    <p:sldId id="408" r:id="rId244"/>
    <p:sldId id="345" r:id="rId245"/>
    <p:sldId id="1235" r:id="rId246"/>
    <p:sldId id="1378" r:id="rId247"/>
    <p:sldId id="1379" r:id="rId248"/>
    <p:sldId id="1380" r:id="rId249"/>
    <p:sldId id="1381" r:id="rId250"/>
    <p:sldId id="1382" r:id="rId251"/>
    <p:sldId id="1383" r:id="rId252"/>
    <p:sldId id="287" r:id="rId25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1B7"/>
    <a:srgbClr val="BFBFBF"/>
    <a:srgbClr val="7F7F7F"/>
    <a:srgbClr val="F4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636"/>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notesMaster" Target="notesMasters/notesMaster1.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6" Type="http://schemas.openxmlformats.org/officeDocument/2006/relationships/tableStyles" Target="tableStyles.xml"/><Relationship Id="rId255" Type="http://schemas.openxmlformats.org/officeDocument/2006/relationships/viewProps" Target="viewProps.xml"/><Relationship Id="rId254" Type="http://schemas.openxmlformats.org/officeDocument/2006/relationships/presProps" Target="presProps.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3.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2.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71AC5-4396-4B2B-A6C9-486DD55463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42744-291E-48B5-9EFE-2CB54AA5BE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我们遇到了小区业主徐先生，他从宁波带回来了一些海鲜，但是由于部分原因他无法短时间内吃完这些海鲜，所以他希望能够在短时间内将这些海鲜卖给同一个小区的其他业主。</a:t>
            </a:r>
            <a:endParaRPr lang="zh-CN" altLang="en-US" dirty="0"/>
          </a:p>
          <a:p>
            <a:endParaRPr lang="zh-CN" altLang="en-US" dirty="0"/>
          </a:p>
          <a:p>
            <a:r>
              <a:rPr lang="zh-CN" altLang="en-US" dirty="0"/>
              <a:t>徐先生要想卖出这些海鲜，他从小区业主群里发送广告、收集买者信息、建立购买者联系群，出售海鲜，统计购买人数，通知其他业主上门提货，对工作繁忙的他造成了不小的困扰。我们对如此麻烦且复杂的工序感到惊讶。</a:t>
            </a:r>
            <a:endParaRPr lang="zh-CN" altLang="en-US" dirty="0"/>
          </a:p>
          <a:p>
            <a:endParaRPr lang="zh-CN" altLang="en-US" dirty="0"/>
          </a:p>
          <a:p>
            <a:r>
              <a:rPr lang="zh-CN" altLang="en-US" dirty="0"/>
              <a:t>建设一个社区团购平台，能够让卖家快速上架商品并通知同一个社区范围有购买需求的人，这将改变游戏规则。</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D30BE2-2305-4090-8C6B-386B5A3DB9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6C7D1EE-58C5-4484-A400-D40AC218175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D30BE2-2305-4090-8C6B-386B5A3DB973}" type="slidenum">
              <a:rPr lang="zh-CN" altLang="en-US" smtClean="0"/>
            </a:fld>
            <a:endParaRPr lang="zh-CN" altLang="en-US"/>
          </a:p>
        </p:txBody>
      </p:sp>
      <p:sp>
        <p:nvSpPr>
          <p:cNvPr id="6" name="Freeform 26"/>
          <p:cNvSpPr>
            <a:spLocks noEditPoints="1"/>
          </p:cNvSpPr>
          <p:nvPr userDrawn="1"/>
        </p:nvSpPr>
        <p:spPr bwMode="auto">
          <a:xfrm rot="19290626">
            <a:off x="-315142" y="166880"/>
            <a:ext cx="1063362" cy="237032"/>
          </a:xfrm>
          <a:custGeom>
            <a:avLst/>
            <a:gdLst>
              <a:gd name="T0" fmla="*/ 612 w 617"/>
              <a:gd name="T1" fmla="*/ 103 h 138"/>
              <a:gd name="T2" fmla="*/ 417 w 617"/>
              <a:gd name="T3" fmla="*/ 110 h 138"/>
              <a:gd name="T4" fmla="*/ 372 w 617"/>
              <a:gd name="T5" fmla="*/ 90 h 138"/>
              <a:gd name="T6" fmla="*/ 400 w 617"/>
              <a:gd name="T7" fmla="*/ 72 h 138"/>
              <a:gd name="T8" fmla="*/ 368 w 617"/>
              <a:gd name="T9" fmla="*/ 16 h 138"/>
              <a:gd name="T10" fmla="*/ 347 w 617"/>
              <a:gd name="T11" fmla="*/ 60 h 138"/>
              <a:gd name="T12" fmla="*/ 360 w 617"/>
              <a:gd name="T13" fmla="*/ 88 h 138"/>
              <a:gd name="T14" fmla="*/ 291 w 617"/>
              <a:gd name="T15" fmla="*/ 106 h 138"/>
              <a:gd name="T16" fmla="*/ 202 w 617"/>
              <a:gd name="T17" fmla="*/ 124 h 138"/>
              <a:gd name="T18" fmla="*/ 4 w 617"/>
              <a:gd name="T19" fmla="*/ 117 h 138"/>
              <a:gd name="T20" fmla="*/ 3 w 617"/>
              <a:gd name="T21" fmla="*/ 121 h 138"/>
              <a:gd name="T22" fmla="*/ 207 w 617"/>
              <a:gd name="T23" fmla="*/ 128 h 138"/>
              <a:gd name="T24" fmla="*/ 314 w 617"/>
              <a:gd name="T25" fmla="*/ 105 h 138"/>
              <a:gd name="T26" fmla="*/ 364 w 617"/>
              <a:gd name="T27" fmla="*/ 92 h 138"/>
              <a:gd name="T28" fmla="*/ 390 w 617"/>
              <a:gd name="T29" fmla="*/ 109 h 138"/>
              <a:gd name="T30" fmla="*/ 496 w 617"/>
              <a:gd name="T31" fmla="*/ 125 h 138"/>
              <a:gd name="T32" fmla="*/ 614 w 617"/>
              <a:gd name="T33" fmla="*/ 109 h 138"/>
              <a:gd name="T34" fmla="*/ 612 w 617"/>
              <a:gd name="T35" fmla="*/ 103 h 138"/>
              <a:gd name="T36" fmla="*/ 353 w 617"/>
              <a:gd name="T37" fmla="*/ 49 h 138"/>
              <a:gd name="T38" fmla="*/ 390 w 617"/>
              <a:gd name="T39" fmla="*/ 20 h 138"/>
              <a:gd name="T40" fmla="*/ 383 w 617"/>
              <a:gd name="T41" fmla="*/ 77 h 138"/>
              <a:gd name="T42" fmla="*/ 367 w 617"/>
              <a:gd name="T43" fmla="*/ 85 h 138"/>
              <a:gd name="T44" fmla="*/ 353 w 617"/>
              <a:gd name="T45"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7" h="138">
                <a:moveTo>
                  <a:pt x="612" y="103"/>
                </a:moveTo>
                <a:cubicBezTo>
                  <a:pt x="549" y="118"/>
                  <a:pt x="481" y="124"/>
                  <a:pt x="417" y="110"/>
                </a:cubicBezTo>
                <a:cubicBezTo>
                  <a:pt x="402" y="107"/>
                  <a:pt x="385" y="100"/>
                  <a:pt x="372" y="90"/>
                </a:cubicBezTo>
                <a:cubicBezTo>
                  <a:pt x="383" y="85"/>
                  <a:pt x="393" y="80"/>
                  <a:pt x="400" y="72"/>
                </a:cubicBezTo>
                <a:cubicBezTo>
                  <a:pt x="428" y="46"/>
                  <a:pt x="407" y="0"/>
                  <a:pt x="368" y="16"/>
                </a:cubicBezTo>
                <a:cubicBezTo>
                  <a:pt x="351" y="24"/>
                  <a:pt x="344" y="42"/>
                  <a:pt x="347" y="60"/>
                </a:cubicBezTo>
                <a:cubicBezTo>
                  <a:pt x="349" y="71"/>
                  <a:pt x="354" y="80"/>
                  <a:pt x="360" y="88"/>
                </a:cubicBezTo>
                <a:cubicBezTo>
                  <a:pt x="338" y="96"/>
                  <a:pt x="313" y="101"/>
                  <a:pt x="291" y="106"/>
                </a:cubicBezTo>
                <a:cubicBezTo>
                  <a:pt x="262" y="114"/>
                  <a:pt x="232" y="120"/>
                  <a:pt x="202" y="124"/>
                </a:cubicBezTo>
                <a:cubicBezTo>
                  <a:pt x="136" y="134"/>
                  <a:pt x="69" y="134"/>
                  <a:pt x="4" y="117"/>
                </a:cubicBezTo>
                <a:cubicBezTo>
                  <a:pt x="1" y="117"/>
                  <a:pt x="0" y="121"/>
                  <a:pt x="3" y="121"/>
                </a:cubicBezTo>
                <a:cubicBezTo>
                  <a:pt x="70" y="138"/>
                  <a:pt x="139" y="138"/>
                  <a:pt x="207" y="128"/>
                </a:cubicBezTo>
                <a:cubicBezTo>
                  <a:pt x="243" y="123"/>
                  <a:pt x="279" y="115"/>
                  <a:pt x="314" y="105"/>
                </a:cubicBezTo>
                <a:cubicBezTo>
                  <a:pt x="329" y="101"/>
                  <a:pt x="348" y="98"/>
                  <a:pt x="364" y="92"/>
                </a:cubicBezTo>
                <a:cubicBezTo>
                  <a:pt x="372" y="99"/>
                  <a:pt x="380" y="105"/>
                  <a:pt x="390" y="109"/>
                </a:cubicBezTo>
                <a:cubicBezTo>
                  <a:pt x="422" y="123"/>
                  <a:pt x="461" y="125"/>
                  <a:pt x="496" y="125"/>
                </a:cubicBezTo>
                <a:cubicBezTo>
                  <a:pt x="536" y="125"/>
                  <a:pt x="575" y="119"/>
                  <a:pt x="614" y="109"/>
                </a:cubicBezTo>
                <a:cubicBezTo>
                  <a:pt x="617" y="108"/>
                  <a:pt x="616" y="102"/>
                  <a:pt x="612" y="103"/>
                </a:cubicBezTo>
                <a:close/>
                <a:moveTo>
                  <a:pt x="353" y="49"/>
                </a:moveTo>
                <a:cubicBezTo>
                  <a:pt x="354" y="31"/>
                  <a:pt x="372" y="16"/>
                  <a:pt x="390" y="20"/>
                </a:cubicBezTo>
                <a:cubicBezTo>
                  <a:pt x="423" y="28"/>
                  <a:pt x="402" y="67"/>
                  <a:pt x="383" y="77"/>
                </a:cubicBezTo>
                <a:cubicBezTo>
                  <a:pt x="378" y="80"/>
                  <a:pt x="373" y="83"/>
                  <a:pt x="367" y="85"/>
                </a:cubicBezTo>
                <a:cubicBezTo>
                  <a:pt x="358" y="76"/>
                  <a:pt x="352" y="64"/>
                  <a:pt x="353" y="4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E127B0-1E9D-42D7-8002-D565E5E465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3F81B1-D4C0-4CFE-8E4B-8D75BF4F38F2}"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C2430"/>
        </a:solidFill>
        <a:effectLst/>
      </p:bgPr>
    </p:bg>
    <p:spTree>
      <p:nvGrpSpPr>
        <p:cNvPr id="1" name=""/>
        <p:cNvGrpSpPr/>
        <p:nvPr/>
      </p:nvGrpSpPr>
      <p:grpSpPr>
        <a:xfrm>
          <a:off x="0" y="0"/>
          <a:ext cx="0" cy="0"/>
          <a:chOff x="0" y="0"/>
          <a:chExt cx="0" cy="0"/>
        </a:xfrm>
      </p:grpSpPr>
      <p:sp>
        <p:nvSpPr>
          <p:cNvPr id="3" name="矩形 2"/>
          <p:cNvSpPr/>
          <p:nvPr/>
        </p:nvSpPr>
        <p:spPr>
          <a:xfrm>
            <a:off x="107950" y="44450"/>
            <a:ext cx="8928100" cy="86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3076" name="组合 8"/>
          <p:cNvGrpSpPr/>
          <p:nvPr userDrawn="1"/>
        </p:nvGrpSpPr>
        <p:grpSpPr>
          <a:xfrm>
            <a:off x="3384550" y="287338"/>
            <a:ext cx="5757863" cy="739775"/>
            <a:chOff x="-1483218" y="2476500"/>
            <a:chExt cx="9421797" cy="1212838"/>
          </a:xfrm>
        </p:grpSpPr>
        <p:sp>
          <p:nvSpPr>
            <p:cNvPr id="5" name="任意多边形 4"/>
            <p:cNvSpPr/>
            <p:nvPr/>
          </p:nvSpPr>
          <p:spPr>
            <a:xfrm>
              <a:off x="5769513" y="2593619"/>
              <a:ext cx="2169066" cy="887507"/>
            </a:xfrm>
            <a:custGeom>
              <a:avLst/>
              <a:gdLst>
                <a:gd name="connsiteX0" fmla="*/ 650875 w 650875"/>
                <a:gd name="connsiteY0" fmla="*/ 0 h 266700"/>
                <a:gd name="connsiteX1" fmla="*/ 358775 w 650875"/>
                <a:gd name="connsiteY1" fmla="*/ 114300 h 266700"/>
                <a:gd name="connsiteX2" fmla="*/ 358775 w 650875"/>
                <a:gd name="connsiteY2" fmla="*/ 174625 h 266700"/>
                <a:gd name="connsiteX3" fmla="*/ 311150 w 650875"/>
                <a:gd name="connsiteY3" fmla="*/ 174625 h 266700"/>
                <a:gd name="connsiteX4" fmla="*/ 311150 w 650875"/>
                <a:gd name="connsiteY4" fmla="*/ 266700 h 266700"/>
                <a:gd name="connsiteX5" fmla="*/ 260350 w 650875"/>
                <a:gd name="connsiteY5" fmla="*/ 266700 h 266700"/>
                <a:gd name="connsiteX6" fmla="*/ 260350 w 650875"/>
                <a:gd name="connsiteY6" fmla="*/ 228600 h 266700"/>
                <a:gd name="connsiteX7" fmla="*/ 282575 w 650875"/>
                <a:gd name="connsiteY7" fmla="*/ 206375 h 266700"/>
                <a:gd name="connsiteX8" fmla="*/ 266700 w 650875"/>
                <a:gd name="connsiteY8" fmla="*/ 190500 h 266700"/>
                <a:gd name="connsiteX9" fmla="*/ 3175 w 650875"/>
                <a:gd name="connsiteY9" fmla="*/ 88900 h 266700"/>
                <a:gd name="connsiteX10" fmla="*/ 15875 w 650875"/>
                <a:gd name="connsiteY10" fmla="*/ 117475 h 266700"/>
                <a:gd name="connsiteX11" fmla="*/ 0 w 650875"/>
                <a:gd name="connsiteY11" fmla="*/ 133350 h 266700"/>
                <a:gd name="connsiteX12" fmla="*/ 22225 w 650875"/>
                <a:gd name="connsiteY12" fmla="*/ 149225 h 266700"/>
                <a:gd name="connsiteX13" fmla="*/ 22225 w 65087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875" h="266700">
                  <a:moveTo>
                    <a:pt x="650875" y="0"/>
                  </a:moveTo>
                  <a:lnTo>
                    <a:pt x="358775" y="114300"/>
                  </a:lnTo>
                  <a:lnTo>
                    <a:pt x="358775" y="174625"/>
                  </a:lnTo>
                  <a:lnTo>
                    <a:pt x="311150" y="174625"/>
                  </a:lnTo>
                  <a:lnTo>
                    <a:pt x="311150" y="266700"/>
                  </a:lnTo>
                  <a:lnTo>
                    <a:pt x="260350" y="266700"/>
                  </a:lnTo>
                  <a:lnTo>
                    <a:pt x="260350" y="228600"/>
                  </a:lnTo>
                  <a:lnTo>
                    <a:pt x="282575" y="206375"/>
                  </a:lnTo>
                  <a:lnTo>
                    <a:pt x="266700" y="190500"/>
                  </a:lnTo>
                  <a:lnTo>
                    <a:pt x="3175" y="88900"/>
                  </a:lnTo>
                  <a:lnTo>
                    <a:pt x="15875" y="117475"/>
                  </a:lnTo>
                  <a:lnTo>
                    <a:pt x="0" y="133350"/>
                  </a:lnTo>
                  <a:lnTo>
                    <a:pt x="22225" y="149225"/>
                  </a:lnTo>
                  <a:lnTo>
                    <a:pt x="22225" y="2603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5"/>
            <p:cNvSpPr/>
            <p:nvPr/>
          </p:nvSpPr>
          <p:spPr>
            <a:xfrm>
              <a:off x="5987718" y="2856488"/>
              <a:ext cx="545513" cy="325331"/>
            </a:xfrm>
            <a:custGeom>
              <a:avLst/>
              <a:gdLst>
                <a:gd name="connsiteX0" fmla="*/ 514350 w 546100"/>
                <a:gd name="connsiteY0" fmla="*/ 323850 h 323850"/>
                <a:gd name="connsiteX1" fmla="*/ 514350 w 546100"/>
                <a:gd name="connsiteY1" fmla="*/ 254000 h 323850"/>
                <a:gd name="connsiteX2" fmla="*/ 546100 w 546100"/>
                <a:gd name="connsiteY2" fmla="*/ 203200 h 323850"/>
                <a:gd name="connsiteX3" fmla="*/ 209550 w 546100"/>
                <a:gd name="connsiteY3" fmla="*/ 0 h 323850"/>
                <a:gd name="connsiteX4" fmla="*/ 0 w 546100"/>
                <a:gd name="connsiteY4" fmla="*/ 1079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323850">
                  <a:moveTo>
                    <a:pt x="514350" y="323850"/>
                  </a:moveTo>
                  <a:lnTo>
                    <a:pt x="514350" y="254000"/>
                  </a:lnTo>
                  <a:lnTo>
                    <a:pt x="546100" y="203200"/>
                  </a:lnTo>
                  <a:lnTo>
                    <a:pt x="209550" y="0"/>
                  </a:lnTo>
                  <a:lnTo>
                    <a:pt x="0" y="1079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任意多边形 6"/>
            <p:cNvSpPr/>
            <p:nvPr/>
          </p:nvSpPr>
          <p:spPr>
            <a:xfrm>
              <a:off x="4234283" y="2533758"/>
              <a:ext cx="1532633" cy="856273"/>
            </a:xfrm>
            <a:custGeom>
              <a:avLst/>
              <a:gdLst>
                <a:gd name="connsiteX0" fmla="*/ 1530350 w 1530350"/>
                <a:gd name="connsiteY0" fmla="*/ 495300 h 857250"/>
                <a:gd name="connsiteX1" fmla="*/ 1441450 w 1530350"/>
                <a:gd name="connsiteY1" fmla="*/ 558800 h 857250"/>
                <a:gd name="connsiteX2" fmla="*/ 1397000 w 1530350"/>
                <a:gd name="connsiteY2" fmla="*/ 520700 h 857250"/>
                <a:gd name="connsiteX3" fmla="*/ 1200150 w 1530350"/>
                <a:gd name="connsiteY3" fmla="*/ 647700 h 857250"/>
                <a:gd name="connsiteX4" fmla="*/ 1250950 w 1530350"/>
                <a:gd name="connsiteY4" fmla="*/ 723900 h 857250"/>
                <a:gd name="connsiteX5" fmla="*/ 1250950 w 1530350"/>
                <a:gd name="connsiteY5" fmla="*/ 787400 h 857250"/>
                <a:gd name="connsiteX6" fmla="*/ 1123950 w 1530350"/>
                <a:gd name="connsiteY6" fmla="*/ 857250 h 857250"/>
                <a:gd name="connsiteX7" fmla="*/ 1085850 w 1530350"/>
                <a:gd name="connsiteY7" fmla="*/ 793750 h 857250"/>
                <a:gd name="connsiteX8" fmla="*/ 1085850 w 1530350"/>
                <a:gd name="connsiteY8" fmla="*/ 622300 h 857250"/>
                <a:gd name="connsiteX9" fmla="*/ 1149350 w 1530350"/>
                <a:gd name="connsiteY9" fmla="*/ 558800 h 857250"/>
                <a:gd name="connsiteX10" fmla="*/ 908050 w 1530350"/>
                <a:gd name="connsiteY10" fmla="*/ 469900 h 857250"/>
                <a:gd name="connsiteX11" fmla="*/ 908050 w 1530350"/>
                <a:gd name="connsiteY11" fmla="*/ 311150 h 857250"/>
                <a:gd name="connsiteX12" fmla="*/ 977900 w 1530350"/>
                <a:gd name="connsiteY12" fmla="*/ 304800 h 857250"/>
                <a:gd name="connsiteX13" fmla="*/ 273050 w 1530350"/>
                <a:gd name="connsiteY13" fmla="*/ 0 h 857250"/>
                <a:gd name="connsiteX14" fmla="*/ 0 w 1530350"/>
                <a:gd name="connsiteY14" fmla="*/ 114300 h 857250"/>
                <a:gd name="connsiteX0-1" fmla="*/ 1530350 w 1530350"/>
                <a:gd name="connsiteY0-2" fmla="*/ 495300 h 857250"/>
                <a:gd name="connsiteX1-3" fmla="*/ 1397000 w 1530350"/>
                <a:gd name="connsiteY1-4" fmla="*/ 520700 h 857250"/>
                <a:gd name="connsiteX2-5" fmla="*/ 1200150 w 1530350"/>
                <a:gd name="connsiteY2-6" fmla="*/ 647700 h 857250"/>
                <a:gd name="connsiteX3-7" fmla="*/ 1250950 w 1530350"/>
                <a:gd name="connsiteY3-8" fmla="*/ 723900 h 857250"/>
                <a:gd name="connsiteX4-9" fmla="*/ 1250950 w 1530350"/>
                <a:gd name="connsiteY4-10" fmla="*/ 787400 h 857250"/>
                <a:gd name="connsiteX5-11" fmla="*/ 1123950 w 1530350"/>
                <a:gd name="connsiteY5-12" fmla="*/ 857250 h 857250"/>
                <a:gd name="connsiteX6-13" fmla="*/ 1085850 w 1530350"/>
                <a:gd name="connsiteY6-14" fmla="*/ 793750 h 857250"/>
                <a:gd name="connsiteX7-15" fmla="*/ 1085850 w 1530350"/>
                <a:gd name="connsiteY7-16" fmla="*/ 622300 h 857250"/>
                <a:gd name="connsiteX8-17" fmla="*/ 1149350 w 1530350"/>
                <a:gd name="connsiteY8-18" fmla="*/ 558800 h 857250"/>
                <a:gd name="connsiteX9-19" fmla="*/ 908050 w 1530350"/>
                <a:gd name="connsiteY9-20" fmla="*/ 469900 h 857250"/>
                <a:gd name="connsiteX10-21" fmla="*/ 908050 w 1530350"/>
                <a:gd name="connsiteY10-22" fmla="*/ 311150 h 857250"/>
                <a:gd name="connsiteX11-23" fmla="*/ 977900 w 1530350"/>
                <a:gd name="connsiteY11-24" fmla="*/ 304800 h 857250"/>
                <a:gd name="connsiteX12-25" fmla="*/ 273050 w 1530350"/>
                <a:gd name="connsiteY12-26" fmla="*/ 0 h 857250"/>
                <a:gd name="connsiteX13-27" fmla="*/ 0 w 1530350"/>
                <a:gd name="connsiteY13-28" fmla="*/ 114300 h 857250"/>
                <a:gd name="connsiteX0-29" fmla="*/ 1530350 w 1530350"/>
                <a:gd name="connsiteY0-30" fmla="*/ 495300 h 857250"/>
                <a:gd name="connsiteX1-31" fmla="*/ 1200150 w 1530350"/>
                <a:gd name="connsiteY1-32" fmla="*/ 647700 h 857250"/>
                <a:gd name="connsiteX2-33" fmla="*/ 1250950 w 1530350"/>
                <a:gd name="connsiteY2-34" fmla="*/ 723900 h 857250"/>
                <a:gd name="connsiteX3-35" fmla="*/ 1250950 w 1530350"/>
                <a:gd name="connsiteY3-36" fmla="*/ 787400 h 857250"/>
                <a:gd name="connsiteX4-37" fmla="*/ 1123950 w 1530350"/>
                <a:gd name="connsiteY4-38" fmla="*/ 857250 h 857250"/>
                <a:gd name="connsiteX5-39" fmla="*/ 1085850 w 1530350"/>
                <a:gd name="connsiteY5-40" fmla="*/ 793750 h 857250"/>
                <a:gd name="connsiteX6-41" fmla="*/ 1085850 w 1530350"/>
                <a:gd name="connsiteY6-42" fmla="*/ 622300 h 857250"/>
                <a:gd name="connsiteX7-43" fmla="*/ 1149350 w 1530350"/>
                <a:gd name="connsiteY7-44" fmla="*/ 558800 h 857250"/>
                <a:gd name="connsiteX8-45" fmla="*/ 908050 w 1530350"/>
                <a:gd name="connsiteY8-46" fmla="*/ 469900 h 857250"/>
                <a:gd name="connsiteX9-47" fmla="*/ 908050 w 1530350"/>
                <a:gd name="connsiteY9-48" fmla="*/ 311150 h 857250"/>
                <a:gd name="connsiteX10-49" fmla="*/ 977900 w 1530350"/>
                <a:gd name="connsiteY10-50" fmla="*/ 304800 h 857250"/>
                <a:gd name="connsiteX11-51" fmla="*/ 273050 w 1530350"/>
                <a:gd name="connsiteY11-52" fmla="*/ 0 h 857250"/>
                <a:gd name="connsiteX12-53" fmla="*/ 0 w 1530350"/>
                <a:gd name="connsiteY12-54" fmla="*/ 114300 h 857250"/>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 ang="0">
                  <a:pos x="connsiteX7-43" y="connsiteY7-44"/>
                </a:cxn>
                <a:cxn ang="0">
                  <a:pos x="connsiteX8-45" y="connsiteY8-46"/>
                </a:cxn>
                <a:cxn ang="0">
                  <a:pos x="connsiteX9-47" y="connsiteY9-48"/>
                </a:cxn>
                <a:cxn ang="0">
                  <a:pos x="connsiteX10-49" y="connsiteY10-50"/>
                </a:cxn>
                <a:cxn ang="0">
                  <a:pos x="connsiteX11-51" y="connsiteY11-52"/>
                </a:cxn>
                <a:cxn ang="0">
                  <a:pos x="connsiteX12-53" y="connsiteY12-54"/>
                </a:cxn>
              </a:cxnLst>
              <a:rect l="l" t="t" r="r" b="b"/>
              <a:pathLst>
                <a:path w="1530350" h="857250">
                  <a:moveTo>
                    <a:pt x="1530350" y="495300"/>
                  </a:moveTo>
                  <a:lnTo>
                    <a:pt x="1200150" y="647700"/>
                  </a:lnTo>
                  <a:lnTo>
                    <a:pt x="1250950" y="723900"/>
                  </a:lnTo>
                  <a:lnTo>
                    <a:pt x="1250950" y="787400"/>
                  </a:lnTo>
                  <a:lnTo>
                    <a:pt x="1123950" y="857250"/>
                  </a:lnTo>
                  <a:lnTo>
                    <a:pt x="1085850" y="793750"/>
                  </a:lnTo>
                  <a:lnTo>
                    <a:pt x="1085850" y="622300"/>
                  </a:lnTo>
                  <a:lnTo>
                    <a:pt x="1149350" y="558800"/>
                  </a:lnTo>
                  <a:lnTo>
                    <a:pt x="908050" y="469900"/>
                  </a:lnTo>
                  <a:lnTo>
                    <a:pt x="908050" y="311150"/>
                  </a:lnTo>
                  <a:lnTo>
                    <a:pt x="977900" y="304800"/>
                  </a:lnTo>
                  <a:lnTo>
                    <a:pt x="273050" y="0"/>
                  </a:lnTo>
                  <a:lnTo>
                    <a:pt x="0" y="1143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nvSpPr>
          <p:spPr>
            <a:xfrm>
              <a:off x="3961526" y="2538964"/>
              <a:ext cx="1041672" cy="801618"/>
            </a:xfrm>
            <a:custGeom>
              <a:avLst/>
              <a:gdLst>
                <a:gd name="connsiteX0" fmla="*/ 977900 w 1041400"/>
                <a:gd name="connsiteY0" fmla="*/ 800100 h 800100"/>
                <a:gd name="connsiteX1" fmla="*/ 977900 w 1041400"/>
                <a:gd name="connsiteY1" fmla="*/ 488950 h 800100"/>
                <a:gd name="connsiteX2" fmla="*/ 1041400 w 1041400"/>
                <a:gd name="connsiteY2" fmla="*/ 444500 h 800100"/>
                <a:gd name="connsiteX3" fmla="*/ 0 w 1041400"/>
                <a:gd name="connsiteY3" fmla="*/ 0 h 800100"/>
                <a:gd name="connsiteX4" fmla="*/ 50800 w 1041400"/>
                <a:gd name="connsiteY4" fmla="*/ 95250 h 800100"/>
                <a:gd name="connsiteX5" fmla="*/ 50800 w 1041400"/>
                <a:gd name="connsiteY5" fmla="*/ 781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400" h="800100">
                  <a:moveTo>
                    <a:pt x="977900" y="800100"/>
                  </a:moveTo>
                  <a:lnTo>
                    <a:pt x="977900" y="488950"/>
                  </a:lnTo>
                  <a:lnTo>
                    <a:pt x="1041400" y="444500"/>
                  </a:lnTo>
                  <a:lnTo>
                    <a:pt x="0" y="0"/>
                  </a:lnTo>
                  <a:lnTo>
                    <a:pt x="50800" y="95250"/>
                  </a:lnTo>
                  <a:lnTo>
                    <a:pt x="50800" y="78105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nvSpPr>
          <p:spPr>
            <a:xfrm>
              <a:off x="-1483218" y="2653481"/>
              <a:ext cx="5488905" cy="1035857"/>
            </a:xfrm>
            <a:custGeom>
              <a:avLst/>
              <a:gdLst>
                <a:gd name="connsiteX0" fmla="*/ 2298700 w 2298700"/>
                <a:gd name="connsiteY0" fmla="*/ 82550 h 558800"/>
                <a:gd name="connsiteX1" fmla="*/ 1847850 w 2298700"/>
                <a:gd name="connsiteY1" fmla="*/ 285750 h 558800"/>
                <a:gd name="connsiteX2" fmla="*/ 1905000 w 2298700"/>
                <a:gd name="connsiteY2" fmla="*/ 349250 h 558800"/>
                <a:gd name="connsiteX3" fmla="*/ 1905000 w 2298700"/>
                <a:gd name="connsiteY3" fmla="*/ 558800 h 558800"/>
                <a:gd name="connsiteX4" fmla="*/ 1574800 w 2298700"/>
                <a:gd name="connsiteY4" fmla="*/ 558800 h 558800"/>
                <a:gd name="connsiteX5" fmla="*/ 1574800 w 2298700"/>
                <a:gd name="connsiteY5" fmla="*/ 349250 h 558800"/>
                <a:gd name="connsiteX6" fmla="*/ 1651000 w 2298700"/>
                <a:gd name="connsiteY6" fmla="*/ 292100 h 558800"/>
                <a:gd name="connsiteX7" fmla="*/ 1136650 w 2298700"/>
                <a:gd name="connsiteY7" fmla="*/ 63500 h 558800"/>
                <a:gd name="connsiteX8" fmla="*/ 1092200 w 2298700"/>
                <a:gd name="connsiteY8" fmla="*/ 95250 h 558800"/>
                <a:gd name="connsiteX9" fmla="*/ 965200 w 2298700"/>
                <a:gd name="connsiteY9" fmla="*/ 38100 h 558800"/>
                <a:gd name="connsiteX10" fmla="*/ 965200 w 2298700"/>
                <a:gd name="connsiteY10" fmla="*/ 406400 h 558800"/>
                <a:gd name="connsiteX11" fmla="*/ 590550 w 2298700"/>
                <a:gd name="connsiteY11" fmla="*/ 406400 h 558800"/>
                <a:gd name="connsiteX12" fmla="*/ 590550 w 2298700"/>
                <a:gd name="connsiteY12" fmla="*/ 177800 h 558800"/>
                <a:gd name="connsiteX13" fmla="*/ 660400 w 2298700"/>
                <a:gd name="connsiteY13" fmla="*/ 133350 h 558800"/>
                <a:gd name="connsiteX14" fmla="*/ 285750 w 2298700"/>
                <a:gd name="connsiteY14" fmla="*/ 0 h 558800"/>
                <a:gd name="connsiteX15" fmla="*/ 0 w 2298700"/>
                <a:gd name="connsiteY15" fmla="*/ 139700 h 558800"/>
                <a:gd name="connsiteX0-1" fmla="*/ 2298700 w 2298700"/>
                <a:gd name="connsiteY0-2" fmla="*/ 82550 h 558800"/>
                <a:gd name="connsiteX1-3" fmla="*/ 1847850 w 2298700"/>
                <a:gd name="connsiteY1-4" fmla="*/ 285750 h 558800"/>
                <a:gd name="connsiteX2-5" fmla="*/ 1905000 w 2298700"/>
                <a:gd name="connsiteY2-6" fmla="*/ 349250 h 558800"/>
                <a:gd name="connsiteX3-7" fmla="*/ 1905000 w 2298700"/>
                <a:gd name="connsiteY3-8" fmla="*/ 558800 h 558800"/>
                <a:gd name="connsiteX4-9" fmla="*/ 1574800 w 2298700"/>
                <a:gd name="connsiteY4-10" fmla="*/ 558800 h 558800"/>
                <a:gd name="connsiteX5-11" fmla="*/ 1574800 w 2298700"/>
                <a:gd name="connsiteY5-12" fmla="*/ 349250 h 558800"/>
                <a:gd name="connsiteX6-13" fmla="*/ 1651000 w 2298700"/>
                <a:gd name="connsiteY6-14" fmla="*/ 292100 h 558800"/>
                <a:gd name="connsiteX7-15" fmla="*/ 1136650 w 2298700"/>
                <a:gd name="connsiteY7-16" fmla="*/ 63500 h 558800"/>
                <a:gd name="connsiteX8-17" fmla="*/ 1092200 w 2298700"/>
                <a:gd name="connsiteY8-18" fmla="*/ 95250 h 558800"/>
                <a:gd name="connsiteX9-19" fmla="*/ 965200 w 2298700"/>
                <a:gd name="connsiteY9-20" fmla="*/ 38100 h 558800"/>
                <a:gd name="connsiteX10-21" fmla="*/ 965200 w 2298700"/>
                <a:gd name="connsiteY10-22" fmla="*/ 406400 h 558800"/>
                <a:gd name="connsiteX11-23" fmla="*/ 590550 w 2298700"/>
                <a:gd name="connsiteY11-24" fmla="*/ 406400 h 558800"/>
                <a:gd name="connsiteX12-25" fmla="*/ 590550 w 2298700"/>
                <a:gd name="connsiteY12-26" fmla="*/ 177800 h 558800"/>
                <a:gd name="connsiteX13-27" fmla="*/ 660400 w 2298700"/>
                <a:gd name="connsiteY13-28" fmla="*/ 133350 h 558800"/>
                <a:gd name="connsiteX14-29" fmla="*/ 285750 w 2298700"/>
                <a:gd name="connsiteY14-30" fmla="*/ 0 h 558800"/>
                <a:gd name="connsiteX15-31" fmla="*/ 43507 w 2298700"/>
                <a:gd name="connsiteY15-32" fmla="*/ 112238 h 558800"/>
                <a:gd name="connsiteX16" fmla="*/ 0 w 2298700"/>
                <a:gd name="connsiteY16" fmla="*/ 139700 h 558800"/>
                <a:gd name="connsiteX0-33" fmla="*/ 5685689 w 5685689"/>
                <a:gd name="connsiteY0-34" fmla="*/ 82550 h 961094"/>
                <a:gd name="connsiteX1-35" fmla="*/ 5234839 w 5685689"/>
                <a:gd name="connsiteY1-36" fmla="*/ 285750 h 961094"/>
                <a:gd name="connsiteX2-37" fmla="*/ 5291989 w 5685689"/>
                <a:gd name="connsiteY2-38" fmla="*/ 349250 h 961094"/>
                <a:gd name="connsiteX3-39" fmla="*/ 5291989 w 5685689"/>
                <a:gd name="connsiteY3-40" fmla="*/ 558800 h 961094"/>
                <a:gd name="connsiteX4-41" fmla="*/ 4961789 w 5685689"/>
                <a:gd name="connsiteY4-42" fmla="*/ 558800 h 961094"/>
                <a:gd name="connsiteX5-43" fmla="*/ 4961789 w 5685689"/>
                <a:gd name="connsiteY5-44" fmla="*/ 349250 h 961094"/>
                <a:gd name="connsiteX6-45" fmla="*/ 5037989 w 5685689"/>
                <a:gd name="connsiteY6-46" fmla="*/ 292100 h 961094"/>
                <a:gd name="connsiteX7-47" fmla="*/ 4523639 w 5685689"/>
                <a:gd name="connsiteY7-48" fmla="*/ 63500 h 961094"/>
                <a:gd name="connsiteX8-49" fmla="*/ 4479189 w 5685689"/>
                <a:gd name="connsiteY8-50" fmla="*/ 95250 h 961094"/>
                <a:gd name="connsiteX9-51" fmla="*/ 4352189 w 5685689"/>
                <a:gd name="connsiteY9-52" fmla="*/ 38100 h 961094"/>
                <a:gd name="connsiteX10-53" fmla="*/ 4352189 w 5685689"/>
                <a:gd name="connsiteY10-54" fmla="*/ 406400 h 961094"/>
                <a:gd name="connsiteX11-55" fmla="*/ 3977539 w 5685689"/>
                <a:gd name="connsiteY11-56" fmla="*/ 406400 h 961094"/>
                <a:gd name="connsiteX12-57" fmla="*/ 3977539 w 5685689"/>
                <a:gd name="connsiteY12-58" fmla="*/ 177800 h 961094"/>
                <a:gd name="connsiteX13-59" fmla="*/ 4047389 w 5685689"/>
                <a:gd name="connsiteY13-60" fmla="*/ 133350 h 961094"/>
                <a:gd name="connsiteX14-61" fmla="*/ 3672739 w 5685689"/>
                <a:gd name="connsiteY14-62" fmla="*/ 0 h 961094"/>
                <a:gd name="connsiteX15-63" fmla="*/ 3430496 w 5685689"/>
                <a:gd name="connsiteY15-64" fmla="*/ 112238 h 961094"/>
                <a:gd name="connsiteX16-65" fmla="*/ 0 w 5685689"/>
                <a:gd name="connsiteY16-66" fmla="*/ 961094 h 961094"/>
                <a:gd name="connsiteX0-67" fmla="*/ 5685689 w 5685689"/>
                <a:gd name="connsiteY0-68" fmla="*/ 82550 h 961094"/>
                <a:gd name="connsiteX1-69" fmla="*/ 5234839 w 5685689"/>
                <a:gd name="connsiteY1-70" fmla="*/ 285750 h 961094"/>
                <a:gd name="connsiteX2-71" fmla="*/ 5291989 w 5685689"/>
                <a:gd name="connsiteY2-72" fmla="*/ 349250 h 961094"/>
                <a:gd name="connsiteX3-73" fmla="*/ 5291989 w 5685689"/>
                <a:gd name="connsiteY3-74" fmla="*/ 558800 h 961094"/>
                <a:gd name="connsiteX4-75" fmla="*/ 4961789 w 5685689"/>
                <a:gd name="connsiteY4-76" fmla="*/ 558800 h 961094"/>
                <a:gd name="connsiteX5-77" fmla="*/ 4961789 w 5685689"/>
                <a:gd name="connsiteY5-78" fmla="*/ 349250 h 961094"/>
                <a:gd name="connsiteX6-79" fmla="*/ 5037989 w 5685689"/>
                <a:gd name="connsiteY6-80" fmla="*/ 292100 h 961094"/>
                <a:gd name="connsiteX7-81" fmla="*/ 4523639 w 5685689"/>
                <a:gd name="connsiteY7-82" fmla="*/ 63500 h 961094"/>
                <a:gd name="connsiteX8-83" fmla="*/ 4479189 w 5685689"/>
                <a:gd name="connsiteY8-84" fmla="*/ 95250 h 961094"/>
                <a:gd name="connsiteX9-85" fmla="*/ 4352189 w 5685689"/>
                <a:gd name="connsiteY9-86" fmla="*/ 38100 h 961094"/>
                <a:gd name="connsiteX10-87" fmla="*/ 4352189 w 5685689"/>
                <a:gd name="connsiteY10-88" fmla="*/ 406400 h 961094"/>
                <a:gd name="connsiteX11-89" fmla="*/ 3977539 w 5685689"/>
                <a:gd name="connsiteY11-90" fmla="*/ 406400 h 961094"/>
                <a:gd name="connsiteX12-91" fmla="*/ 3977539 w 5685689"/>
                <a:gd name="connsiteY12-92" fmla="*/ 177800 h 961094"/>
                <a:gd name="connsiteX13-93" fmla="*/ 4047389 w 5685689"/>
                <a:gd name="connsiteY13-94" fmla="*/ 133350 h 961094"/>
                <a:gd name="connsiteX14-95" fmla="*/ 3672739 w 5685689"/>
                <a:gd name="connsiteY14-96" fmla="*/ 0 h 961094"/>
                <a:gd name="connsiteX15-97" fmla="*/ 2816985 w 5685689"/>
                <a:gd name="connsiteY15-98" fmla="*/ 340402 h 961094"/>
                <a:gd name="connsiteX16-99" fmla="*/ 0 w 5685689"/>
                <a:gd name="connsiteY16-100" fmla="*/ 961094 h 961094"/>
                <a:gd name="connsiteX0-101" fmla="*/ 2868704 w 2868704"/>
                <a:gd name="connsiteY0-102" fmla="*/ 82550 h 558800"/>
                <a:gd name="connsiteX1-103" fmla="*/ 2417854 w 2868704"/>
                <a:gd name="connsiteY1-104" fmla="*/ 285750 h 558800"/>
                <a:gd name="connsiteX2-105" fmla="*/ 2475004 w 2868704"/>
                <a:gd name="connsiteY2-106" fmla="*/ 349250 h 558800"/>
                <a:gd name="connsiteX3-107" fmla="*/ 2475004 w 2868704"/>
                <a:gd name="connsiteY3-108" fmla="*/ 558800 h 558800"/>
                <a:gd name="connsiteX4-109" fmla="*/ 2144804 w 2868704"/>
                <a:gd name="connsiteY4-110" fmla="*/ 558800 h 558800"/>
                <a:gd name="connsiteX5-111" fmla="*/ 2144804 w 2868704"/>
                <a:gd name="connsiteY5-112" fmla="*/ 349250 h 558800"/>
                <a:gd name="connsiteX6-113" fmla="*/ 2221004 w 2868704"/>
                <a:gd name="connsiteY6-114" fmla="*/ 292100 h 558800"/>
                <a:gd name="connsiteX7-115" fmla="*/ 1706654 w 2868704"/>
                <a:gd name="connsiteY7-116" fmla="*/ 63500 h 558800"/>
                <a:gd name="connsiteX8-117" fmla="*/ 1662204 w 2868704"/>
                <a:gd name="connsiteY8-118" fmla="*/ 95250 h 558800"/>
                <a:gd name="connsiteX9-119" fmla="*/ 1535204 w 2868704"/>
                <a:gd name="connsiteY9-120" fmla="*/ 38100 h 558800"/>
                <a:gd name="connsiteX10-121" fmla="*/ 1535204 w 2868704"/>
                <a:gd name="connsiteY10-122" fmla="*/ 406400 h 558800"/>
                <a:gd name="connsiteX11-123" fmla="*/ 1160554 w 2868704"/>
                <a:gd name="connsiteY11-124" fmla="*/ 406400 h 558800"/>
                <a:gd name="connsiteX12-125" fmla="*/ 1160554 w 2868704"/>
                <a:gd name="connsiteY12-126" fmla="*/ 177800 h 558800"/>
                <a:gd name="connsiteX13-127" fmla="*/ 1230404 w 2868704"/>
                <a:gd name="connsiteY13-128" fmla="*/ 133350 h 558800"/>
                <a:gd name="connsiteX14-129" fmla="*/ 855754 w 2868704"/>
                <a:gd name="connsiteY14-130" fmla="*/ 0 h 558800"/>
                <a:gd name="connsiteX15-131" fmla="*/ 0 w 2868704"/>
                <a:gd name="connsiteY15-132" fmla="*/ 340402 h 558800"/>
                <a:gd name="connsiteX0-133" fmla="*/ 5490071 w 5490071"/>
                <a:gd name="connsiteY0-134" fmla="*/ 82550 h 1035037"/>
                <a:gd name="connsiteX1-135" fmla="*/ 5039221 w 5490071"/>
                <a:gd name="connsiteY1-136" fmla="*/ 285750 h 1035037"/>
                <a:gd name="connsiteX2-137" fmla="*/ 5096371 w 5490071"/>
                <a:gd name="connsiteY2-138" fmla="*/ 349250 h 1035037"/>
                <a:gd name="connsiteX3-139" fmla="*/ 5096371 w 5490071"/>
                <a:gd name="connsiteY3-140" fmla="*/ 558800 h 1035037"/>
                <a:gd name="connsiteX4-141" fmla="*/ 4766171 w 5490071"/>
                <a:gd name="connsiteY4-142" fmla="*/ 558800 h 1035037"/>
                <a:gd name="connsiteX5-143" fmla="*/ 4766171 w 5490071"/>
                <a:gd name="connsiteY5-144" fmla="*/ 349250 h 1035037"/>
                <a:gd name="connsiteX6-145" fmla="*/ 4842371 w 5490071"/>
                <a:gd name="connsiteY6-146" fmla="*/ 292100 h 1035037"/>
                <a:gd name="connsiteX7-147" fmla="*/ 4328021 w 5490071"/>
                <a:gd name="connsiteY7-148" fmla="*/ 63500 h 1035037"/>
                <a:gd name="connsiteX8-149" fmla="*/ 4283571 w 5490071"/>
                <a:gd name="connsiteY8-150" fmla="*/ 95250 h 1035037"/>
                <a:gd name="connsiteX9-151" fmla="*/ 4156571 w 5490071"/>
                <a:gd name="connsiteY9-152" fmla="*/ 38100 h 1035037"/>
                <a:gd name="connsiteX10-153" fmla="*/ 4156571 w 5490071"/>
                <a:gd name="connsiteY10-154" fmla="*/ 406400 h 1035037"/>
                <a:gd name="connsiteX11-155" fmla="*/ 3781921 w 5490071"/>
                <a:gd name="connsiteY11-156" fmla="*/ 406400 h 1035037"/>
                <a:gd name="connsiteX12-157" fmla="*/ 3781921 w 5490071"/>
                <a:gd name="connsiteY12-158" fmla="*/ 177800 h 1035037"/>
                <a:gd name="connsiteX13-159" fmla="*/ 3851771 w 5490071"/>
                <a:gd name="connsiteY13-160" fmla="*/ 133350 h 1035037"/>
                <a:gd name="connsiteX14-161" fmla="*/ 3477121 w 5490071"/>
                <a:gd name="connsiteY14-162" fmla="*/ 0 h 1035037"/>
                <a:gd name="connsiteX15-163" fmla="*/ 0 w 5490071"/>
                <a:gd name="connsiteY15-164" fmla="*/ 1035037 h 1035037"/>
                <a:gd name="connsiteX0-165" fmla="*/ 5490071 w 5490071"/>
                <a:gd name="connsiteY0-166" fmla="*/ 82550 h 1035037"/>
                <a:gd name="connsiteX1-167" fmla="*/ 5039221 w 5490071"/>
                <a:gd name="connsiteY1-168" fmla="*/ 285750 h 1035037"/>
                <a:gd name="connsiteX2-169" fmla="*/ 5096371 w 5490071"/>
                <a:gd name="connsiteY2-170" fmla="*/ 349250 h 1035037"/>
                <a:gd name="connsiteX3-171" fmla="*/ 5096371 w 5490071"/>
                <a:gd name="connsiteY3-172" fmla="*/ 558800 h 1035037"/>
                <a:gd name="connsiteX4-173" fmla="*/ 4766171 w 5490071"/>
                <a:gd name="connsiteY4-174" fmla="*/ 558800 h 1035037"/>
                <a:gd name="connsiteX5-175" fmla="*/ 4766171 w 5490071"/>
                <a:gd name="connsiteY5-176" fmla="*/ 349250 h 1035037"/>
                <a:gd name="connsiteX6-177" fmla="*/ 4842371 w 5490071"/>
                <a:gd name="connsiteY6-178" fmla="*/ 292100 h 1035037"/>
                <a:gd name="connsiteX7-179" fmla="*/ 4328021 w 5490071"/>
                <a:gd name="connsiteY7-180" fmla="*/ 63500 h 1035037"/>
                <a:gd name="connsiteX8-181" fmla="*/ 4283571 w 5490071"/>
                <a:gd name="connsiteY8-182" fmla="*/ 95250 h 1035037"/>
                <a:gd name="connsiteX9-183" fmla="*/ 4156571 w 5490071"/>
                <a:gd name="connsiteY9-184" fmla="*/ 38100 h 1035037"/>
                <a:gd name="connsiteX10-185" fmla="*/ 4156571 w 5490071"/>
                <a:gd name="connsiteY10-186" fmla="*/ 406400 h 1035037"/>
                <a:gd name="connsiteX11-187" fmla="*/ 3781921 w 5490071"/>
                <a:gd name="connsiteY11-188" fmla="*/ 406400 h 1035037"/>
                <a:gd name="connsiteX12-189" fmla="*/ 3781921 w 5490071"/>
                <a:gd name="connsiteY12-190" fmla="*/ 177800 h 1035037"/>
                <a:gd name="connsiteX13-191" fmla="*/ 3851771 w 5490071"/>
                <a:gd name="connsiteY13-192" fmla="*/ 133350 h 1035037"/>
                <a:gd name="connsiteX14-193" fmla="*/ 3477121 w 5490071"/>
                <a:gd name="connsiteY14-194" fmla="*/ 0 h 1035037"/>
                <a:gd name="connsiteX15-195" fmla="*/ 2705982 w 5490071"/>
                <a:gd name="connsiteY15-196" fmla="*/ 225011 h 1035037"/>
                <a:gd name="connsiteX16-197" fmla="*/ 0 w 5490071"/>
                <a:gd name="connsiteY16-198" fmla="*/ 1035037 h 1035037"/>
                <a:gd name="connsiteX0-199" fmla="*/ 5490071 w 5490071"/>
                <a:gd name="connsiteY0-200" fmla="*/ 82550 h 1035037"/>
                <a:gd name="connsiteX1-201" fmla="*/ 5039221 w 5490071"/>
                <a:gd name="connsiteY1-202" fmla="*/ 285750 h 1035037"/>
                <a:gd name="connsiteX2-203" fmla="*/ 5096371 w 5490071"/>
                <a:gd name="connsiteY2-204" fmla="*/ 349250 h 1035037"/>
                <a:gd name="connsiteX3-205" fmla="*/ 5096371 w 5490071"/>
                <a:gd name="connsiteY3-206" fmla="*/ 558800 h 1035037"/>
                <a:gd name="connsiteX4-207" fmla="*/ 4766171 w 5490071"/>
                <a:gd name="connsiteY4-208" fmla="*/ 558800 h 1035037"/>
                <a:gd name="connsiteX5-209" fmla="*/ 4766171 w 5490071"/>
                <a:gd name="connsiteY5-210" fmla="*/ 349250 h 1035037"/>
                <a:gd name="connsiteX6-211" fmla="*/ 4842371 w 5490071"/>
                <a:gd name="connsiteY6-212" fmla="*/ 292100 h 1035037"/>
                <a:gd name="connsiteX7-213" fmla="*/ 4328021 w 5490071"/>
                <a:gd name="connsiteY7-214" fmla="*/ 63500 h 1035037"/>
                <a:gd name="connsiteX8-215" fmla="*/ 4283571 w 5490071"/>
                <a:gd name="connsiteY8-216" fmla="*/ 95250 h 1035037"/>
                <a:gd name="connsiteX9-217" fmla="*/ 4156571 w 5490071"/>
                <a:gd name="connsiteY9-218" fmla="*/ 38100 h 1035037"/>
                <a:gd name="connsiteX10-219" fmla="*/ 4156571 w 5490071"/>
                <a:gd name="connsiteY10-220" fmla="*/ 406400 h 1035037"/>
                <a:gd name="connsiteX11-221" fmla="*/ 3781921 w 5490071"/>
                <a:gd name="connsiteY11-222" fmla="*/ 406400 h 1035037"/>
                <a:gd name="connsiteX12-223" fmla="*/ 3781921 w 5490071"/>
                <a:gd name="connsiteY12-224" fmla="*/ 177800 h 1035037"/>
                <a:gd name="connsiteX13-225" fmla="*/ 3851771 w 5490071"/>
                <a:gd name="connsiteY13-226" fmla="*/ 133350 h 1035037"/>
                <a:gd name="connsiteX14-227" fmla="*/ 3477121 w 5490071"/>
                <a:gd name="connsiteY14-228" fmla="*/ 0 h 1035037"/>
                <a:gd name="connsiteX15-229" fmla="*/ 2705982 w 5490071"/>
                <a:gd name="connsiteY15-230" fmla="*/ 225011 h 1035037"/>
                <a:gd name="connsiteX16-231" fmla="*/ 2569083 w 5490071"/>
                <a:gd name="connsiteY16-232" fmla="*/ 270644 h 1035037"/>
                <a:gd name="connsiteX17" fmla="*/ 0 w 5490071"/>
                <a:gd name="connsiteY17" fmla="*/ 1035037 h 1035037"/>
                <a:gd name="connsiteX0-233" fmla="*/ 5490071 w 5490071"/>
                <a:gd name="connsiteY0-234" fmla="*/ 82550 h 1035037"/>
                <a:gd name="connsiteX1-235" fmla="*/ 5039221 w 5490071"/>
                <a:gd name="connsiteY1-236" fmla="*/ 285750 h 1035037"/>
                <a:gd name="connsiteX2-237" fmla="*/ 5096371 w 5490071"/>
                <a:gd name="connsiteY2-238" fmla="*/ 349250 h 1035037"/>
                <a:gd name="connsiteX3-239" fmla="*/ 5096371 w 5490071"/>
                <a:gd name="connsiteY3-240" fmla="*/ 558800 h 1035037"/>
                <a:gd name="connsiteX4-241" fmla="*/ 4766171 w 5490071"/>
                <a:gd name="connsiteY4-242" fmla="*/ 558800 h 1035037"/>
                <a:gd name="connsiteX5-243" fmla="*/ 4766171 w 5490071"/>
                <a:gd name="connsiteY5-244" fmla="*/ 349250 h 1035037"/>
                <a:gd name="connsiteX6-245" fmla="*/ 4842371 w 5490071"/>
                <a:gd name="connsiteY6-246" fmla="*/ 292100 h 1035037"/>
                <a:gd name="connsiteX7-247" fmla="*/ 4328021 w 5490071"/>
                <a:gd name="connsiteY7-248" fmla="*/ 63500 h 1035037"/>
                <a:gd name="connsiteX8-249" fmla="*/ 4283571 w 5490071"/>
                <a:gd name="connsiteY8-250" fmla="*/ 95250 h 1035037"/>
                <a:gd name="connsiteX9-251" fmla="*/ 4156571 w 5490071"/>
                <a:gd name="connsiteY9-252" fmla="*/ 38100 h 1035037"/>
                <a:gd name="connsiteX10-253" fmla="*/ 4156571 w 5490071"/>
                <a:gd name="connsiteY10-254" fmla="*/ 406400 h 1035037"/>
                <a:gd name="connsiteX11-255" fmla="*/ 3781921 w 5490071"/>
                <a:gd name="connsiteY11-256" fmla="*/ 406400 h 1035037"/>
                <a:gd name="connsiteX12-257" fmla="*/ 3781921 w 5490071"/>
                <a:gd name="connsiteY12-258" fmla="*/ 177800 h 1035037"/>
                <a:gd name="connsiteX13-259" fmla="*/ 3851771 w 5490071"/>
                <a:gd name="connsiteY13-260" fmla="*/ 133350 h 1035037"/>
                <a:gd name="connsiteX14-261" fmla="*/ 3477121 w 5490071"/>
                <a:gd name="connsiteY14-262" fmla="*/ 0 h 1035037"/>
                <a:gd name="connsiteX15-263" fmla="*/ 2705982 w 5490071"/>
                <a:gd name="connsiteY15-264" fmla="*/ 225011 h 1035037"/>
                <a:gd name="connsiteX16-265" fmla="*/ 2792178 w 5490071"/>
                <a:gd name="connsiteY16-266" fmla="*/ 301066 h 1035037"/>
                <a:gd name="connsiteX17-267" fmla="*/ 0 w 5490071"/>
                <a:gd name="connsiteY17-268" fmla="*/ 1035037 h 1035037"/>
                <a:gd name="connsiteX0-269" fmla="*/ 5490071 w 5490071"/>
                <a:gd name="connsiteY0-270" fmla="*/ 82550 h 1035037"/>
                <a:gd name="connsiteX1-271" fmla="*/ 5039221 w 5490071"/>
                <a:gd name="connsiteY1-272" fmla="*/ 285750 h 1035037"/>
                <a:gd name="connsiteX2-273" fmla="*/ 5096371 w 5490071"/>
                <a:gd name="connsiteY2-274" fmla="*/ 349250 h 1035037"/>
                <a:gd name="connsiteX3-275" fmla="*/ 5096371 w 5490071"/>
                <a:gd name="connsiteY3-276" fmla="*/ 558800 h 1035037"/>
                <a:gd name="connsiteX4-277" fmla="*/ 4766171 w 5490071"/>
                <a:gd name="connsiteY4-278" fmla="*/ 558800 h 1035037"/>
                <a:gd name="connsiteX5-279" fmla="*/ 4766171 w 5490071"/>
                <a:gd name="connsiteY5-280" fmla="*/ 349250 h 1035037"/>
                <a:gd name="connsiteX6-281" fmla="*/ 4842371 w 5490071"/>
                <a:gd name="connsiteY6-282" fmla="*/ 292100 h 1035037"/>
                <a:gd name="connsiteX7-283" fmla="*/ 4328021 w 5490071"/>
                <a:gd name="connsiteY7-284" fmla="*/ 63500 h 1035037"/>
                <a:gd name="connsiteX8-285" fmla="*/ 4283571 w 5490071"/>
                <a:gd name="connsiteY8-286" fmla="*/ 95250 h 1035037"/>
                <a:gd name="connsiteX9-287" fmla="*/ 4156571 w 5490071"/>
                <a:gd name="connsiteY9-288" fmla="*/ 38100 h 1035037"/>
                <a:gd name="connsiteX10-289" fmla="*/ 4156571 w 5490071"/>
                <a:gd name="connsiteY10-290" fmla="*/ 406400 h 1035037"/>
                <a:gd name="connsiteX11-291" fmla="*/ 3781921 w 5490071"/>
                <a:gd name="connsiteY11-292" fmla="*/ 406400 h 1035037"/>
                <a:gd name="connsiteX12-293" fmla="*/ 3781921 w 5490071"/>
                <a:gd name="connsiteY12-294" fmla="*/ 177800 h 1035037"/>
                <a:gd name="connsiteX13-295" fmla="*/ 3851771 w 5490071"/>
                <a:gd name="connsiteY13-296" fmla="*/ 133350 h 1035037"/>
                <a:gd name="connsiteX14-297" fmla="*/ 3477121 w 5490071"/>
                <a:gd name="connsiteY14-298" fmla="*/ 0 h 1035037"/>
                <a:gd name="connsiteX15-299" fmla="*/ 2705982 w 5490071"/>
                <a:gd name="connsiteY15-300" fmla="*/ 225011 h 1035037"/>
                <a:gd name="connsiteX16-301" fmla="*/ 2792178 w 5490071"/>
                <a:gd name="connsiteY16-302" fmla="*/ 301066 h 1035037"/>
                <a:gd name="connsiteX17-303" fmla="*/ 2645138 w 5490071"/>
                <a:gd name="connsiteY17-304" fmla="*/ 336558 h 1035037"/>
                <a:gd name="connsiteX18" fmla="*/ 0 w 5490071"/>
                <a:gd name="connsiteY18" fmla="*/ 1035037 h 1035037"/>
                <a:gd name="connsiteX0-305" fmla="*/ 5490071 w 5490071"/>
                <a:gd name="connsiteY0-306" fmla="*/ 82550 h 1035037"/>
                <a:gd name="connsiteX1-307" fmla="*/ 5039221 w 5490071"/>
                <a:gd name="connsiteY1-308" fmla="*/ 285750 h 1035037"/>
                <a:gd name="connsiteX2-309" fmla="*/ 5096371 w 5490071"/>
                <a:gd name="connsiteY2-310" fmla="*/ 349250 h 1035037"/>
                <a:gd name="connsiteX3-311" fmla="*/ 5096371 w 5490071"/>
                <a:gd name="connsiteY3-312" fmla="*/ 558800 h 1035037"/>
                <a:gd name="connsiteX4-313" fmla="*/ 4766171 w 5490071"/>
                <a:gd name="connsiteY4-314" fmla="*/ 558800 h 1035037"/>
                <a:gd name="connsiteX5-315" fmla="*/ 4766171 w 5490071"/>
                <a:gd name="connsiteY5-316" fmla="*/ 349250 h 1035037"/>
                <a:gd name="connsiteX6-317" fmla="*/ 4842371 w 5490071"/>
                <a:gd name="connsiteY6-318" fmla="*/ 292100 h 1035037"/>
                <a:gd name="connsiteX7-319" fmla="*/ 4328021 w 5490071"/>
                <a:gd name="connsiteY7-320" fmla="*/ 63500 h 1035037"/>
                <a:gd name="connsiteX8-321" fmla="*/ 4283571 w 5490071"/>
                <a:gd name="connsiteY8-322" fmla="*/ 95250 h 1035037"/>
                <a:gd name="connsiteX9-323" fmla="*/ 4156571 w 5490071"/>
                <a:gd name="connsiteY9-324" fmla="*/ 38100 h 1035037"/>
                <a:gd name="connsiteX10-325" fmla="*/ 4156571 w 5490071"/>
                <a:gd name="connsiteY10-326" fmla="*/ 406400 h 1035037"/>
                <a:gd name="connsiteX11-327" fmla="*/ 3781921 w 5490071"/>
                <a:gd name="connsiteY11-328" fmla="*/ 406400 h 1035037"/>
                <a:gd name="connsiteX12-329" fmla="*/ 3781921 w 5490071"/>
                <a:gd name="connsiteY12-330" fmla="*/ 177800 h 1035037"/>
                <a:gd name="connsiteX13-331" fmla="*/ 3851771 w 5490071"/>
                <a:gd name="connsiteY13-332" fmla="*/ 133350 h 1035037"/>
                <a:gd name="connsiteX14-333" fmla="*/ 3477121 w 5490071"/>
                <a:gd name="connsiteY14-334" fmla="*/ 0 h 1035037"/>
                <a:gd name="connsiteX15-335" fmla="*/ 2705982 w 5490071"/>
                <a:gd name="connsiteY15-336" fmla="*/ 225011 h 1035037"/>
                <a:gd name="connsiteX16-337" fmla="*/ 2792178 w 5490071"/>
                <a:gd name="connsiteY16-338" fmla="*/ 301066 h 1035037"/>
                <a:gd name="connsiteX17-339" fmla="*/ 2787107 w 5490071"/>
                <a:gd name="connsiteY17-340" fmla="*/ 478527 h 1035037"/>
                <a:gd name="connsiteX18-341" fmla="*/ 0 w 5490071"/>
                <a:gd name="connsiteY18-342" fmla="*/ 1035037 h 1035037"/>
                <a:gd name="connsiteX0-343" fmla="*/ 5490071 w 5490071"/>
                <a:gd name="connsiteY0-344" fmla="*/ 82550 h 1035037"/>
                <a:gd name="connsiteX1-345" fmla="*/ 5039221 w 5490071"/>
                <a:gd name="connsiteY1-346" fmla="*/ 285750 h 1035037"/>
                <a:gd name="connsiteX2-347" fmla="*/ 5096371 w 5490071"/>
                <a:gd name="connsiteY2-348" fmla="*/ 349250 h 1035037"/>
                <a:gd name="connsiteX3-349" fmla="*/ 5096371 w 5490071"/>
                <a:gd name="connsiteY3-350" fmla="*/ 558800 h 1035037"/>
                <a:gd name="connsiteX4-351" fmla="*/ 4766171 w 5490071"/>
                <a:gd name="connsiteY4-352" fmla="*/ 558800 h 1035037"/>
                <a:gd name="connsiteX5-353" fmla="*/ 4766171 w 5490071"/>
                <a:gd name="connsiteY5-354" fmla="*/ 349250 h 1035037"/>
                <a:gd name="connsiteX6-355" fmla="*/ 4842371 w 5490071"/>
                <a:gd name="connsiteY6-356" fmla="*/ 292100 h 1035037"/>
                <a:gd name="connsiteX7-357" fmla="*/ 4328021 w 5490071"/>
                <a:gd name="connsiteY7-358" fmla="*/ 63500 h 1035037"/>
                <a:gd name="connsiteX8-359" fmla="*/ 4283571 w 5490071"/>
                <a:gd name="connsiteY8-360" fmla="*/ 95250 h 1035037"/>
                <a:gd name="connsiteX9-361" fmla="*/ 4156571 w 5490071"/>
                <a:gd name="connsiteY9-362" fmla="*/ 38100 h 1035037"/>
                <a:gd name="connsiteX10-363" fmla="*/ 4156571 w 5490071"/>
                <a:gd name="connsiteY10-364" fmla="*/ 406400 h 1035037"/>
                <a:gd name="connsiteX11-365" fmla="*/ 3781921 w 5490071"/>
                <a:gd name="connsiteY11-366" fmla="*/ 406400 h 1035037"/>
                <a:gd name="connsiteX12-367" fmla="*/ 3781921 w 5490071"/>
                <a:gd name="connsiteY12-368" fmla="*/ 177800 h 1035037"/>
                <a:gd name="connsiteX13-369" fmla="*/ 3851771 w 5490071"/>
                <a:gd name="connsiteY13-370" fmla="*/ 133350 h 1035037"/>
                <a:gd name="connsiteX14-371" fmla="*/ 3477121 w 5490071"/>
                <a:gd name="connsiteY14-372" fmla="*/ 0 h 1035037"/>
                <a:gd name="connsiteX15-373" fmla="*/ 2705982 w 5490071"/>
                <a:gd name="connsiteY15-374" fmla="*/ 225011 h 1035037"/>
                <a:gd name="connsiteX16-375" fmla="*/ 2792178 w 5490071"/>
                <a:gd name="connsiteY16-376" fmla="*/ 301066 h 1035037"/>
                <a:gd name="connsiteX17-377" fmla="*/ 2794714 w 5490071"/>
                <a:gd name="connsiteY17-378" fmla="*/ 478527 h 1035037"/>
                <a:gd name="connsiteX18-379" fmla="*/ 0 w 5490071"/>
                <a:gd name="connsiteY18-380" fmla="*/ 1035037 h 1035037"/>
              </a:gdLst>
              <a:ahLst/>
              <a:cxnLst>
                <a:cxn ang="0">
                  <a:pos x="connsiteX0-343" y="connsiteY0-344"/>
                </a:cxn>
                <a:cxn ang="0">
                  <a:pos x="connsiteX1-345" y="connsiteY1-346"/>
                </a:cxn>
                <a:cxn ang="0">
                  <a:pos x="connsiteX2-347" y="connsiteY2-348"/>
                </a:cxn>
                <a:cxn ang="0">
                  <a:pos x="connsiteX3-349" y="connsiteY3-350"/>
                </a:cxn>
                <a:cxn ang="0">
                  <a:pos x="connsiteX4-351" y="connsiteY4-352"/>
                </a:cxn>
                <a:cxn ang="0">
                  <a:pos x="connsiteX5-353" y="connsiteY5-354"/>
                </a:cxn>
                <a:cxn ang="0">
                  <a:pos x="connsiteX6-355" y="connsiteY6-356"/>
                </a:cxn>
                <a:cxn ang="0">
                  <a:pos x="connsiteX7-357" y="connsiteY7-358"/>
                </a:cxn>
                <a:cxn ang="0">
                  <a:pos x="connsiteX8-359" y="connsiteY8-360"/>
                </a:cxn>
                <a:cxn ang="0">
                  <a:pos x="connsiteX9-361" y="connsiteY9-362"/>
                </a:cxn>
                <a:cxn ang="0">
                  <a:pos x="connsiteX10-363" y="connsiteY10-364"/>
                </a:cxn>
                <a:cxn ang="0">
                  <a:pos x="connsiteX11-365" y="connsiteY11-366"/>
                </a:cxn>
                <a:cxn ang="0">
                  <a:pos x="connsiteX12-367" y="connsiteY12-368"/>
                </a:cxn>
                <a:cxn ang="0">
                  <a:pos x="connsiteX13-369" y="connsiteY13-370"/>
                </a:cxn>
                <a:cxn ang="0">
                  <a:pos x="connsiteX14-371" y="connsiteY14-372"/>
                </a:cxn>
                <a:cxn ang="0">
                  <a:pos x="connsiteX15-373" y="connsiteY15-374"/>
                </a:cxn>
                <a:cxn ang="0">
                  <a:pos x="connsiteX16-375" y="connsiteY16-376"/>
                </a:cxn>
                <a:cxn ang="0">
                  <a:pos x="connsiteX17-377" y="connsiteY17-378"/>
                </a:cxn>
                <a:cxn ang="0">
                  <a:pos x="connsiteX18-379" y="connsiteY18-380"/>
                </a:cxn>
              </a:cxnLst>
              <a:rect l="l" t="t" r="r" b="b"/>
              <a:pathLst>
                <a:path w="5490071" h="1035037">
                  <a:moveTo>
                    <a:pt x="5490071" y="82550"/>
                  </a:moveTo>
                  <a:lnTo>
                    <a:pt x="5039221" y="285750"/>
                  </a:lnTo>
                  <a:lnTo>
                    <a:pt x="5096371" y="349250"/>
                  </a:lnTo>
                  <a:lnTo>
                    <a:pt x="5096371" y="558800"/>
                  </a:lnTo>
                  <a:lnTo>
                    <a:pt x="4766171" y="558800"/>
                  </a:lnTo>
                  <a:lnTo>
                    <a:pt x="4766171" y="349250"/>
                  </a:lnTo>
                  <a:lnTo>
                    <a:pt x="4842371" y="292100"/>
                  </a:lnTo>
                  <a:lnTo>
                    <a:pt x="4328021" y="63500"/>
                  </a:lnTo>
                  <a:lnTo>
                    <a:pt x="4283571" y="95250"/>
                  </a:lnTo>
                  <a:lnTo>
                    <a:pt x="4156571" y="38100"/>
                  </a:lnTo>
                  <a:lnTo>
                    <a:pt x="4156571" y="406400"/>
                  </a:lnTo>
                  <a:lnTo>
                    <a:pt x="3781921" y="406400"/>
                  </a:lnTo>
                  <a:lnTo>
                    <a:pt x="3781921" y="177800"/>
                  </a:lnTo>
                  <a:lnTo>
                    <a:pt x="3851771" y="133350"/>
                  </a:lnTo>
                  <a:lnTo>
                    <a:pt x="3477121" y="0"/>
                  </a:lnTo>
                  <a:lnTo>
                    <a:pt x="2705982" y="225011"/>
                  </a:lnTo>
                  <a:lnTo>
                    <a:pt x="2792178" y="301066"/>
                  </a:lnTo>
                  <a:cubicBezTo>
                    <a:pt x="2793023" y="360220"/>
                    <a:pt x="2793869" y="419373"/>
                    <a:pt x="2794714" y="478527"/>
                  </a:cubicBezTo>
                  <a:lnTo>
                    <a:pt x="0" y="1035037"/>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2247055" y="2476500"/>
              <a:ext cx="649421" cy="273278"/>
            </a:xfrm>
            <a:custGeom>
              <a:avLst/>
              <a:gdLst>
                <a:gd name="connsiteX0" fmla="*/ 0 w 647700"/>
                <a:gd name="connsiteY0" fmla="*/ 273050 h 273050"/>
                <a:gd name="connsiteX1" fmla="*/ 647700 w 647700"/>
                <a:gd name="connsiteY1" fmla="*/ 0 h 273050"/>
                <a:gd name="connsiteX2" fmla="*/ 590550 w 647700"/>
                <a:gd name="connsiteY2" fmla="*/ 76200 h 273050"/>
                <a:gd name="connsiteX3" fmla="*/ 590550 w 647700"/>
                <a:gd name="connsiteY3" fmla="*/ 254000 h 273050"/>
              </a:gdLst>
              <a:ahLst/>
              <a:cxnLst>
                <a:cxn ang="0">
                  <a:pos x="connsiteX0" y="connsiteY0"/>
                </a:cxn>
                <a:cxn ang="0">
                  <a:pos x="connsiteX1" y="connsiteY1"/>
                </a:cxn>
                <a:cxn ang="0">
                  <a:pos x="connsiteX2" y="connsiteY2"/>
                </a:cxn>
                <a:cxn ang="0">
                  <a:pos x="connsiteX3" y="connsiteY3"/>
                </a:cxn>
              </a:cxnLst>
              <a:rect l="l" t="t" r="r" b="b"/>
              <a:pathLst>
                <a:path w="647700" h="273050">
                  <a:moveTo>
                    <a:pt x="0" y="273050"/>
                  </a:moveTo>
                  <a:lnTo>
                    <a:pt x="647700" y="0"/>
                  </a:lnTo>
                  <a:lnTo>
                    <a:pt x="590550" y="76200"/>
                  </a:lnTo>
                  <a:lnTo>
                    <a:pt x="590550" y="2540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083" name="Picture 2" descr="C:\Users\Administrator\Desktop\00.jpg"/>
          <p:cNvPicPr>
            <a:picLocks noChangeAspect="1"/>
          </p:cNvPicPr>
          <p:nvPr userDrawn="1"/>
        </p:nvPicPr>
        <p:blipFill>
          <a:blip r:embed="rId2"/>
          <a:stretch>
            <a:fillRect/>
          </a:stretch>
        </p:blipFill>
        <p:spPr>
          <a:xfrm>
            <a:off x="203200" y="908050"/>
            <a:ext cx="8737600" cy="4003675"/>
          </a:xfrm>
          <a:prstGeom prst="rect">
            <a:avLst/>
          </a:prstGeom>
          <a:noFill/>
          <a:ln w="9525">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pic>
        <p:nvPicPr>
          <p:cNvPr id="45058" name="图片 2"/>
          <p:cNvPicPr>
            <a:picLocks noChangeAspect="1"/>
          </p:cNvPicPr>
          <p:nvPr userDrawn="1"/>
        </p:nvPicPr>
        <p:blipFill>
          <a:blip r:embed="rId2"/>
          <a:srcRect l="54115" t="20375" r="25555" b="20378"/>
          <a:stretch>
            <a:fillRect/>
          </a:stretch>
        </p:blipFill>
        <p:spPr>
          <a:xfrm>
            <a:off x="5804297" y="0"/>
            <a:ext cx="3339703" cy="5147072"/>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C7D1EE-58C5-4484-A400-D40AC218175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6D30BE2-2305-4090-8C6B-386B5A3DB9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jpeg"/><Relationship Id="rId1" Type="http://schemas.openxmlformats.org/officeDocument/2006/relationships/image" Target="../media/image132.jpe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jpeg"/><Relationship Id="rId1" Type="http://schemas.openxmlformats.org/officeDocument/2006/relationships/image" Target="../media/image13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27979;&#35797;&#29992;&#20363;\SRA2021-G05-&#27979;&#35797;&#29992;&#20363;v1.0.0.docx" TargetMode="External"/><Relationship Id="rId2" Type="http://schemas.openxmlformats.org/officeDocument/2006/relationships/image" Target="../media/image140.png"/><Relationship Id="rId1" Type="http://schemas.openxmlformats.org/officeDocument/2006/relationships/image" Target="../media/image139.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hyperlink" Target="&#27719;&#24635;&#34920;&#26684;\SRA2021_G05_&#27979;&#35797;&#29992;&#20363;&#27719;&#24635;&#20998;&#26512;.xlsx" TargetMode="External"/><Relationship Id="rId1" Type="http://schemas.openxmlformats.org/officeDocument/2006/relationships/image" Target="../media/image141.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image" Target="../media/image14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hyperlink" Target="..\&#38656;&#27714;&#20998;&#26512;\&#29992;&#25143;&#25163;&#20876;\SRA2021-G05-&#29992;&#25143;&#25163;&#20876;v1.0.0.docx" TargetMode="Externa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153.png"/><Relationship Id="rId1" Type="http://schemas.openxmlformats.org/officeDocument/2006/relationships/image" Target="../media/image1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6719;&#20214;&#38656;&#27714;&#35268;&#26684;&#35828;&#26126;&#65288;SRS&#65289;\SRA2021-G05-&#36719;&#20214;&#38656;&#27714;&#35268;&#26684;&#35828;&#26126;(SRS)v1.0.0.doc" TargetMode="External"/><Relationship Id="rId2" Type="http://schemas.openxmlformats.org/officeDocument/2006/relationships/image" Target="../media/image155.png"/><Relationship Id="rId1" Type="http://schemas.openxmlformats.org/officeDocument/2006/relationships/image" Target="../media/image15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7197;&#32622;&#31649;&#29702;&#25991;&#26723;\SRA2021-G05-&#37197;&#32622;&#31649;&#29702;&#25991;&#26723;v1.0.0.docx"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1464;&#26356;\CCB&#31456;&#31243;\SRA2021-G05-CCB&#31456;&#31243;v1.0.0.docx" TargetMode="External"/><Relationship Id="rId1" Type="http://schemas.openxmlformats.org/officeDocument/2006/relationships/image" Target="../media/image160.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61.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hyperlink" Target="..\&#38656;&#27714;&#21464;&#26356;\&#38656;&#27714;&#21464;&#26356;&#24433;&#21709;&#25253;&#21578;\SRA2021-G05-&#38656;&#27714;&#21464;&#26356;&#24433;&#21709;&#25253;&#21578;%20v1.0.0.docx"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1464;&#26356;\&#38656;&#27714;&#21464;&#26356;&#24433;&#21709;&#25253;&#21578;\SRA2021-G05-&#38656;&#27714;&#21464;&#26356;&#24433;&#21709;&#25253;&#21578;%20v1.0.0.docx" TargetMode="External"/><Relationship Id="rId2" Type="http://schemas.openxmlformats.org/officeDocument/2006/relationships/image" Target="../media/image171.png"/><Relationship Id="rId1" Type="http://schemas.openxmlformats.org/officeDocument/2006/relationships/image" Target="../media/image170.png"/></Relationships>
</file>

<file path=ppt/slides/_rels/slide1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1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1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4.png"/><Relationship Id="rId1" Type="http://schemas.openxmlformats.org/officeDocument/2006/relationships/image" Target="../media/image18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image" Target="../media/image18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0028;&#38754;&#21407;&#22411;\&#39640;&#20445;&#30495;-&#34917;&#20805;&#20869;&#23481;\&#34917;&#20805;&#20869;&#23481;v0.0.2.xd" TargetMode="External"/><Relationship Id="rId3" Type="http://schemas.openxmlformats.org/officeDocument/2006/relationships/hyperlink" Target="..\&#30028;&#38754;&#21407;&#22411;\&#39640;&#20445;&#30495;\&#39640;&#20445;&#30495;v0.2.1.xd" TargetMode="External"/><Relationship Id="rId2" Type="http://schemas.openxmlformats.org/officeDocument/2006/relationships/image" Target="../media/image78.png"/><Relationship Id="rId1" Type="http://schemas.openxmlformats.org/officeDocument/2006/relationships/image" Target="../media/image7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189.png"/><Relationship Id="rId1" Type="http://schemas.openxmlformats.org/officeDocument/2006/relationships/image" Target="../media/image188.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SRA2021-G05-WBSv0.0.3.pdf" TargetMode="External"/><Relationship Id="rId1" Type="http://schemas.openxmlformats.org/officeDocument/2006/relationships/image" Target="../media/image190.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19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hyperlink" Target="..\&#39033;&#30446;&#35774;&#35745;\&#24635;&#20307;&#35774;&#35745;\&#27979;&#35797;&#35745;&#21010;\SRA2021-G05-&#36719;&#20214;&#27979;&#35797;&#35745;&#21010;v0.1.0.docx" TargetMode="Externa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5.png"/><Relationship Id="rId1" Type="http://schemas.openxmlformats.org/officeDocument/2006/relationships/image" Target="../media/image194.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96.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8.png"/><Relationship Id="rId1" Type="http://schemas.openxmlformats.org/officeDocument/2006/relationships/image" Target="../media/image197.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9.png"/><Relationship Id="rId1" Type="http://schemas.openxmlformats.org/officeDocument/2006/relationships/hyperlink" Target="..\&#39033;&#30446;&#35774;&#35745;\&#24635;&#20307;&#35774;&#35745;\&#25968;&#25454;&#24211;&#35774;&#35745;&#35828;&#26126;\SRA2020-G05-&#25968;&#25454;&#24211;&#35774;&#35745;&#35828;&#26126;v0.1.0.doc"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5968;&#25454;&#24211;&#35774;&#35745;&#35828;&#26126;\SRA2020-G05-&#25968;&#25454;&#24211;&#35774;&#35745;&#35828;&#26126;v0.1.0.doc" TargetMode="External"/><Relationship Id="rId2" Type="http://schemas.openxmlformats.org/officeDocument/2006/relationships/image" Target="../media/image201.png"/><Relationship Id="rId1" Type="http://schemas.openxmlformats.org/officeDocument/2006/relationships/image" Target="../media/image200.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2.png"/><Relationship Id="rId1" Type="http://schemas.openxmlformats.org/officeDocument/2006/relationships/hyperlink" Target="..\&#39033;&#30446;&#35774;&#35745;\&#24635;&#20307;&#35774;&#35745;\&#24635;&#20307;&#35774;&#35745;\SRA2021-G05-&#24635;&#20307;&#35774;&#35745;v0.1.0.doc" TargetMode="External"/></Relationships>
</file>

<file path=ppt/slides/_rels/slide1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74;&#35745;\&#24635;&#20307;&#35774;&#35745;\&#24635;&#20307;&#35774;&#35745;\SRA2021-G05-&#24635;&#20307;&#35774;&#35745;v0.1.0.doc" TargetMode="External"/><Relationship Id="rId2" Type="http://schemas.openxmlformats.org/officeDocument/2006/relationships/image" Target="../media/image204.png"/><Relationship Id="rId1" Type="http://schemas.openxmlformats.org/officeDocument/2006/relationships/image" Target="../media/image20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image" Target="../media/image205.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jpe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jpe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4.jpeg"/><Relationship Id="rId1" Type="http://schemas.openxmlformats.org/officeDocument/2006/relationships/image" Target="../media/image213.jpe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jpeg"/></Relationships>
</file>

<file path=ppt/slides/_rels/slide1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image" Target="../media/image216.jpe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0.jpeg"/><Relationship Id="rId1" Type="http://schemas.openxmlformats.org/officeDocument/2006/relationships/image" Target="../media/image219.jpe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2.jpeg"/><Relationship Id="rId1" Type="http://schemas.openxmlformats.org/officeDocument/2006/relationships/image" Target="../media/image221.jpe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4.jpeg"/><Relationship Id="rId1" Type="http://schemas.openxmlformats.org/officeDocument/2006/relationships/image" Target="../media/image223.jpe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6.jpeg"/><Relationship Id="rId1" Type="http://schemas.openxmlformats.org/officeDocument/2006/relationships/image" Target="../media/image225.jpe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jpeg"/></Relationships>
</file>

<file path=ppt/slides/_rels/slide1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1.jpeg"/><Relationship Id="rId3" Type="http://schemas.openxmlformats.org/officeDocument/2006/relationships/image" Target="../media/image230.jpeg"/><Relationship Id="rId2" Type="http://schemas.openxmlformats.org/officeDocument/2006/relationships/image" Target="../media/image229.jpeg"/><Relationship Id="rId1" Type="http://schemas.openxmlformats.org/officeDocument/2006/relationships/image" Target="../media/image22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jpeg"/></Relationships>
</file>

<file path=ppt/slides/_rels/slide1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image" Target="../media/image233.jpe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7.jpeg"/><Relationship Id="rId1" Type="http://schemas.openxmlformats.org/officeDocument/2006/relationships/image" Target="../media/image236.jpe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9.png"/><Relationship Id="rId1" Type="http://schemas.openxmlformats.org/officeDocument/2006/relationships/image" Target="../media/image238.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hyperlink" Target="&#39033;&#30446;&#24635;&#32467;&#25253;&#21578;\SRA2021-G05-&#39033;&#30446;&#24635;&#32467;&#25253;&#21578;v1.0.0.docx" TargetMode="External"/></Relationships>
</file>

<file path=ppt/slides/_rels/slide18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5.png"/><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image" Target="../media/image242.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9.png"/></Relationships>
</file>

<file path=ppt/slides/_rels/slide1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image" Target="../media/image25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27719;&#24635;&#34920;&#26684;\SRA2021_G05_&#25991;&#26723;&#27719;&#24635;&#34920;&#26684;.xlsx" TargetMode="External"/><Relationship Id="rId2" Type="http://schemas.openxmlformats.org/officeDocument/2006/relationships/image" Target="../media/image253.png"/><Relationship Id="rId1" Type="http://schemas.openxmlformats.org/officeDocument/2006/relationships/hyperlink" Target="&#39033;&#30446;&#24635;&#32467;&#25253;&#21578;\SRA2021-G05-&#39033;&#30446;&#24635;&#32467;&#25253;&#21578;v1.0.0.docx"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image" Target="../media/image25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9033;&#30446;&#24635;&#32467;&#25253;&#21578;\SRA2021-G05-&#39033;&#30446;&#24635;&#32467;&#25253;&#21578;v1.0.0.docx" TargetMode="External"/><Relationship Id="rId1" Type="http://schemas.openxmlformats.org/officeDocument/2006/relationships/image" Target="../media/image259.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0.png"/></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2.png"/><Relationship Id="rId1" Type="http://schemas.openxmlformats.org/officeDocument/2006/relationships/image" Target="../media/image261.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9033;&#30446;&#24635;&#32467;&#25253;&#21578;\SRA2021-G05-&#39033;&#30446;&#24635;&#32467;&#25253;&#21578;v1.0.0.docx"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21487;&#34892;&#24615;&#20998;&#26512;\SRA2021-G05-&#21487;&#34892;&#24615;&#20998;&#26512;(&#30740;&#31350;)&#25253;&#21578;(FAR)%20v1.0.0.doc"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2489;&#25928;&#35780;&#23450;\&#23567;&#32452;&#32489;&#25928;&#35780;&#23450;&#34920;.xlsx" TargetMode="External"/><Relationship Id="rId1" Type="http://schemas.openxmlformats.org/officeDocument/2006/relationships/image" Target="../media/image269.png"/></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2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271.pn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2.png"/></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3.pn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png"/></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6719;&#20214;&#24320;&#21457;&#35745;&#21010;(SDP)\SRA2021-G05-&#36719;&#20214;&#24320;&#21457;&#35745;&#21010;(SDP)%20v1.0.0.doc" TargetMode="Externa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hyperlink" Target="SRA2021-G05-WBSv0.0.3.pdf" TargetMode="Externa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hyperlink" Target="..\&#39033;&#30446;&#35745;&#21010;\WBS\WBS&#34920;\SRA2021_G05_WBS&#34920;v0.0.2.xlsx" TargetMode="Externa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SRA2021-G05&#20219;&#21153;&#20998;&#37197;&#24773;&#20917;.pdf" TargetMode="Externa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hyperlink" Target="..\&#39033;&#30446;&#35745;&#21010;\&#29976;&#29305;&#22270;\&#29976;&#29305;&#22270;PDF&#25991;&#20214;\SRA2021-G05-&#29976;&#29305;&#22270;v0.1.5.pdf" TargetMode="Externa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29976;&#29305;&#22270;\&#29976;&#29305;&#22270;Project&#25991;&#20214;\SRA2021-G05-&#29976;&#29305;&#22270;v0.1.5.mpp" TargetMode="Externa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hyperlink" Target="..\&#39033;&#30446;&#35745;&#21010;\&#36136;&#37327;&#20445;&#35777;&#35745;&#21010;(QA)\SRA2021-G05-&#36136;&#37327;&#20445;&#35777;&#35745;&#21010;v1.0.0.docx"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9033;&#30446;&#35745;&#21010;\&#39118;&#38505;&#31649;&#29702;&#35745;&#21010;\SRA2021-G05-&#39118;&#38505;&#31649;&#29702;&#35745;&#21010;v1.0.0.docx" TargetMode="External"/><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hyperlink" Target="..\&#38656;&#27714;&#20998;&#26512;\&#24895;&#26223;&#19982;&#33539;&#22260;\SRA2021-G05-&#24895;&#26223;&#19982;&#33539;&#22260;&#25991;&#26723;v1.0.0.docx"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hyperlink" Target="..\&#39033;&#30446;&#31456;&#31243;\SRA2021_G05_&#39033;&#30446;&#31456;&#31243;%20v1.0.1.docx"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hyperlink" Target="..\&#38656;&#27714;&#20998;&#26512;\&#29992;&#25143;&#32676;&#20998;&#31867;\SRA2021-G05-&#29992;&#25143;&#32676;&#20998;&#31867;v1.0.0.docx" TargetMode="Externa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38656;&#27714;&#20998;&#26512;\&#29992;&#20363;&#22270;&#19982;&#29992;&#20363;&#20998;&#26512;\SRA2021-G05-&#29992;&#20363;&#25551;&#36848;v1.0.0.docx" TargetMode="Externa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87.jpeg"/><Relationship Id="rId1" Type="http://schemas.openxmlformats.org/officeDocument/2006/relationships/image" Target="../media/image8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jpeg"/><Relationship Id="rId1" Type="http://schemas.openxmlformats.org/officeDocument/2006/relationships/image" Target="../media/image92.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hyperlink" Target="..\&#38656;&#27714;&#20998;&#26512;\&#29992;&#25143;&#20248;&#20808;&#32423;&#25171;&#20998;&#34920;\SRA2021-G05-&#38656;&#27714;&#20248;&#20808;&#32423;v0.0.2.xlsx" TargetMode="External"/><Relationship Id="rId4" Type="http://schemas.openxmlformats.org/officeDocument/2006/relationships/image" Target="../media/image97.wmf"/><Relationship Id="rId3" Type="http://schemas.openxmlformats.org/officeDocument/2006/relationships/oleObject" Target="../embeddings/oleObject1.bin"/><Relationship Id="rId2" Type="http://schemas.openxmlformats.org/officeDocument/2006/relationships/image" Target="../media/image96.png"/><Relationship Id="rId1" Type="http://schemas.openxmlformats.org/officeDocument/2006/relationships/hyperlink" Target="&#38656;&#27714;&#20998;&#26512;\&#29992;&#25143;&#20248;&#20808;&#32423;&#25171;&#20998;&#34920;\SRA2021-G05-&#38656;&#27714;&#20248;&#20808;&#32423;v0.0.2.xls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hyperlink" Target="..\&#38656;&#27714;&#20998;&#26512;\&#36719;&#20214;&#38656;&#27714;&#35268;&#26684;&#35828;&#26126;&#65288;SRS&#65289;\SRA2021-G05-&#36719;&#20214;&#38656;&#27714;&#35268;&#26684;&#35828;&#26126;(SRS)v1.0.0.doc" TargetMode="Externa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38656;&#27714;&#20998;&#26512;\&#38656;&#27714;&#20914;&#31361;\SRA2021-G05-&#38656;&#27714;&#20914;&#31361;v1.0.0.docx" TargetMode="External"/><Relationship Id="rId2" Type="http://schemas.openxmlformats.org/officeDocument/2006/relationships/image" Target="../media/image115.png"/><Relationship Id="rId1" Type="http://schemas.openxmlformats.org/officeDocument/2006/relationships/image" Target="../media/image1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hyperlink" Target="..\&#38656;&#27714;&#20998;&#26512;\&#25968;&#25454;&#23383;&#20856;\SRS-2021-G05-&#25968;&#25454;&#23383;&#20856;v1.0.0.docx" TargetMode="Externa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38656;&#27714;&#20998;&#26512;\&#25968;&#25454;&#23383;&#20856;\SRS-2021-G05-&#25968;&#25454;&#23383;&#20856;v1.0.0.docx" TargetMode="External"/><Relationship Id="rId1" Type="http://schemas.openxmlformats.org/officeDocument/2006/relationships/tags" Target="../tags/tag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hyperlink" Target="&#38656;&#27714;&#20998;&#26512;\&#25968;&#25454;&#23383;&#20856;\&#25968;&#25454;&#24211;&#27169;&#22411;\er&#22270;v0.0.2.png"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869498" y="1003935"/>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68670"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176406" y="1591537"/>
            <a:ext cx="3840480" cy="1198880"/>
          </a:xfrm>
          <a:prstGeom prst="rect">
            <a:avLst/>
          </a:prstGeom>
        </p:spPr>
        <p:txBody>
          <a:bodyPr wrap="none">
            <a:spAutoFit/>
          </a:bodyPr>
          <a:lstStyle/>
          <a:p>
            <a:pPr algn="l"/>
            <a:r>
              <a:rPr sz="3600" b="1" dirty="0" smtClean="0">
                <a:ln w="6350">
                  <a:noFill/>
                </a:ln>
                <a:solidFill>
                  <a:schemeClr val="accent1"/>
                </a:solidFill>
                <a:latin typeface="微软雅黑" panose="020B0503020204020204" pitchFamily="34" charset="-122"/>
                <a:ea typeface="微软雅黑" panose="020B0503020204020204" pitchFamily="34" charset="-122"/>
              </a:rPr>
              <a:t>需求工程项目收尾</a:t>
            </a:r>
            <a:endParaRPr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zh-CN" altLang="en-US" sz="3600" b="1" dirty="0" smtClean="0">
                <a:ln w="6350">
                  <a:noFill/>
                </a:ln>
                <a:solidFill>
                  <a:schemeClr val="accent1"/>
                </a:solidFill>
                <a:latin typeface="微软雅黑" panose="020B0503020204020204" pitchFamily="34" charset="-122"/>
                <a:ea typeface="微软雅黑" panose="020B0503020204020204" pitchFamily="34" charset="-122"/>
              </a:rPr>
              <a:t>评审</a:t>
            </a:r>
            <a:r>
              <a:rPr lang="en-US" sz="3600" b="1" dirty="0" smtClean="0">
                <a:ln w="6350">
                  <a:noFill/>
                </a:ln>
                <a:solidFill>
                  <a:schemeClr val="accent1"/>
                </a:solidFill>
                <a:latin typeface="微软雅黑" panose="020B0503020204020204" pitchFamily="34" charset="-122"/>
                <a:ea typeface="微软雅黑" panose="020B0503020204020204" pitchFamily="34" charset="-122"/>
              </a:rPr>
              <a:t>PPT</a:t>
            </a:r>
            <a:endParaRPr lang="en-US" sz="36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66" name="Text Box 20"/>
          <p:cNvSpPr txBox="1">
            <a:spLocks noChangeArrowheads="1"/>
          </p:cNvSpPr>
          <p:nvPr/>
        </p:nvSpPr>
        <p:spPr bwMode="auto">
          <a:xfrm>
            <a:off x="2481173" y="2901815"/>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pic>
        <p:nvPicPr>
          <p:cNvPr id="3" name="图片 2"/>
          <p:cNvPicPr>
            <a:picLocks noChangeAspect="1"/>
          </p:cNvPicPr>
          <p:nvPr/>
        </p:nvPicPr>
        <p:blipFill>
          <a:blip r:embed="rId1"/>
          <a:stretch>
            <a:fillRect/>
          </a:stretch>
        </p:blipFill>
        <p:spPr>
          <a:xfrm>
            <a:off x="546100" y="699135"/>
            <a:ext cx="3366135" cy="4347845"/>
          </a:xfrm>
          <a:prstGeom prst="rect">
            <a:avLst/>
          </a:prstGeom>
        </p:spPr>
      </p:pic>
      <p:pic>
        <p:nvPicPr>
          <p:cNvPr id="7" name="图片 6"/>
          <p:cNvPicPr>
            <a:picLocks noChangeAspect="1"/>
          </p:cNvPicPr>
          <p:nvPr/>
        </p:nvPicPr>
        <p:blipFill>
          <a:blip r:embed="rId2"/>
          <a:stretch>
            <a:fillRect/>
          </a:stretch>
        </p:blipFill>
        <p:spPr>
          <a:xfrm>
            <a:off x="4067810" y="2007870"/>
            <a:ext cx="4968875" cy="3135630"/>
          </a:xfrm>
          <a:prstGeom prst="rect">
            <a:avLst/>
          </a:prstGeom>
        </p:spPr>
      </p:pic>
      <p:pic>
        <p:nvPicPr>
          <p:cNvPr id="6" name="图片 5"/>
          <p:cNvPicPr>
            <a:picLocks noChangeAspect="1"/>
          </p:cNvPicPr>
          <p:nvPr/>
        </p:nvPicPr>
        <p:blipFill>
          <a:blip r:embed="rId3"/>
          <a:stretch>
            <a:fillRect/>
          </a:stretch>
        </p:blipFill>
        <p:spPr>
          <a:xfrm>
            <a:off x="4067810" y="51435"/>
            <a:ext cx="4968875" cy="316103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系统环境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29025" name="文本框 99"/>
          <p:cNvSpPr txBox="1"/>
          <p:nvPr/>
        </p:nvSpPr>
        <p:spPr>
          <a:xfrm>
            <a:off x="625475" y="842963"/>
            <a:ext cx="8096250" cy="1753235"/>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手机终端设备：</a:t>
            </a:r>
            <a:r>
              <a:rPr lang="zh-CN" altLang="en-US" sz="1400" dirty="0">
                <a:latin typeface="宋体" panose="02010600030101010101" pitchFamily="2" charset="-122"/>
                <a:ea typeface="宋体" panose="02010600030101010101" pitchFamily="2" charset="-122"/>
                <a:cs typeface="宋体" panose="02010600030101010101" pitchFamily="2" charset="-122"/>
              </a:rPr>
              <a:t>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CPU：双核 2GHz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内存：最少 4GB，推荐 8GB 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屏幕分辨率：1920x1080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操作系统：Android 4.0 及以上版本。</a:t>
            </a:r>
            <a:r>
              <a:rPr lang="zh-CN" altLang="en-US" sz="1600" dirty="0">
                <a:latin typeface="宋体" panose="02010600030101010101" pitchFamily="2" charset="-122"/>
                <a:ea typeface="宋体" panose="02010600030101010101" pitchFamily="2" charset="-122"/>
                <a:cs typeface="宋体" panose="02010600030101010101" pitchFamily="2" charset="-122"/>
              </a:rPr>
              <a:t> </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
        <p:nvSpPr>
          <p:cNvPr id="129026" name="文本框 99"/>
          <p:cNvSpPr txBox="1"/>
          <p:nvPr/>
        </p:nvSpPr>
        <p:spPr>
          <a:xfrm>
            <a:off x="625475" y="2596198"/>
            <a:ext cx="7554913" cy="2353310"/>
          </a:xfrm>
          <a:prstGeom prst="rect">
            <a:avLst/>
          </a:prstGeom>
          <a:noFill/>
          <a:ln w="9525">
            <a:noFill/>
          </a:ln>
        </p:spPr>
        <p:txBody>
          <a:bodyPr anchor="t" anchorCtr="0">
            <a:spAutoFit/>
          </a:bodyPr>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服务器端：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操作系统：Windows2003 以上、Linux 等操作系统。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安装 Jdk1.8 及以上版本，安装 MYSQL 数据库。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b="1" dirty="0">
                <a:latin typeface="宋体" panose="02010600030101010101" pitchFamily="2" charset="-122"/>
                <a:ea typeface="宋体" panose="02010600030101010101" pitchFamily="2" charset="-122"/>
                <a:cs typeface="宋体" panose="02010600030101010101" pitchFamily="2" charset="-122"/>
              </a:rPr>
              <a:t>客户端：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手机 1G 内存及以上；硬盘空间 40M 及以上 </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1400" dirty="0">
                <a:latin typeface="宋体" panose="02010600030101010101" pitchFamily="2" charset="-122"/>
                <a:ea typeface="宋体" panose="02010600030101010101" pitchFamily="2" charset="-122"/>
                <a:cs typeface="宋体" panose="02010600030101010101" pitchFamily="2" charset="-122"/>
              </a:rPr>
              <a:t>◆ 连入互联网络</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实现环境</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27380"/>
            <a:ext cx="4591685" cy="3742690"/>
          </a:xfrm>
          <a:prstGeom prst="rect">
            <a:avLst/>
          </a:prstGeom>
        </p:spPr>
      </p:pic>
      <p:pic>
        <p:nvPicPr>
          <p:cNvPr id="3" name="图片 2"/>
          <p:cNvPicPr>
            <a:picLocks noChangeAspect="1"/>
          </p:cNvPicPr>
          <p:nvPr/>
        </p:nvPicPr>
        <p:blipFill>
          <a:blip r:embed="rId2"/>
          <a:stretch>
            <a:fillRect/>
          </a:stretch>
        </p:blipFill>
        <p:spPr>
          <a:xfrm>
            <a:off x="3950970" y="1635760"/>
            <a:ext cx="5193030" cy="3507740"/>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需求规格说明</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各需求间的索引关系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950" y="699135"/>
            <a:ext cx="5241290" cy="4156710"/>
          </a:xfrm>
          <a:prstGeom prst="rect">
            <a:avLst/>
          </a:prstGeom>
        </p:spPr>
      </p:pic>
      <p:pic>
        <p:nvPicPr>
          <p:cNvPr id="4" name="图片 3"/>
          <p:cNvPicPr>
            <a:picLocks noChangeAspect="1"/>
          </p:cNvPicPr>
          <p:nvPr/>
        </p:nvPicPr>
        <p:blipFill>
          <a:blip r:embed="rId2"/>
          <a:stretch>
            <a:fillRect/>
          </a:stretch>
        </p:blipFill>
        <p:spPr>
          <a:xfrm>
            <a:off x="3204210" y="2026920"/>
            <a:ext cx="5852160" cy="2828925"/>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179070" y="195580"/>
            <a:ext cx="87503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SRS：各类用户的需求表明了来源，各部分之间建立了链接关系或索引关系</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347720" y="627380"/>
            <a:ext cx="2853055" cy="4256405"/>
          </a:xfrm>
          <a:prstGeom prst="rect">
            <a:avLst/>
          </a:prstGeom>
        </p:spPr>
      </p:pic>
      <p:pic>
        <p:nvPicPr>
          <p:cNvPr id="5" name="图片 4"/>
          <p:cNvPicPr>
            <a:picLocks noChangeAspect="1"/>
          </p:cNvPicPr>
          <p:nvPr/>
        </p:nvPicPr>
        <p:blipFill>
          <a:blip r:embed="rId2"/>
          <a:stretch>
            <a:fillRect/>
          </a:stretch>
        </p:blipFill>
        <p:spPr>
          <a:xfrm>
            <a:off x="6292850" y="617220"/>
            <a:ext cx="2844800" cy="4257040"/>
          </a:xfrm>
          <a:prstGeom prst="rect">
            <a:avLst/>
          </a:prstGeom>
        </p:spPr>
      </p:pic>
      <p:pic>
        <p:nvPicPr>
          <p:cNvPr id="6" name="图片 5"/>
          <p:cNvPicPr>
            <a:picLocks noChangeAspect="1"/>
          </p:cNvPicPr>
          <p:nvPr/>
        </p:nvPicPr>
        <p:blipFill>
          <a:blip r:embed="rId3"/>
          <a:stretch>
            <a:fillRect/>
          </a:stretch>
        </p:blipFill>
        <p:spPr>
          <a:xfrm>
            <a:off x="90170" y="627380"/>
            <a:ext cx="3180715" cy="4246880"/>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52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需求规格说明：复杂关节进一步说明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sp>
        <p:nvSpPr>
          <p:cNvPr id="94211" name="文本框 99"/>
          <p:cNvSpPr txBox="1"/>
          <p:nvPr/>
        </p:nvSpPr>
        <p:spPr>
          <a:xfrm>
            <a:off x="323850" y="748665"/>
            <a:ext cx="2919095" cy="3646170"/>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针对需求的复杂关节，使用了UML工具进行了进一步的需求分析说明。</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包括</a:t>
            </a:r>
            <a:r>
              <a:rPr lang="zh-CN" altLang="zh-CN" sz="1400" dirty="0">
                <a:latin typeface="宋体" panose="02010600030101010101" pitchFamily="2" charset="-122"/>
                <a:ea typeface="宋体" panose="02010600030101010101" pitchFamily="2" charset="-122"/>
                <a:cs typeface="宋体" panose="02010600030101010101" pitchFamily="2" charset="-122"/>
              </a:rPr>
              <a:t>但不限于：</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用例图；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时序图；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数据流图（顶层、</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en-US" sz="1400" dirty="0">
                <a:latin typeface="宋体" panose="02010600030101010101" pitchFamily="2" charset="-122"/>
                <a:ea typeface="宋体" panose="02010600030101010101" pitchFamily="2" charset="-122"/>
                <a:cs typeface="宋体" panose="02010600030101010101" pitchFamily="2" charset="-122"/>
              </a:rPr>
              <a:t>层</a:t>
            </a:r>
            <a:r>
              <a:rPr lang="zh-CN" altLang="zh-CN" sz="1400" dirty="0">
                <a:latin typeface="宋体" panose="02010600030101010101" pitchFamily="2" charset="-122"/>
                <a:ea typeface="宋体" panose="02010600030101010101" pitchFamily="2" charset="-122"/>
                <a:cs typeface="宋体" panose="02010600030101010101" pitchFamily="2" charset="-122"/>
              </a:rPr>
              <a:t>）；</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对话框图；</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描述需求所使用的UML图例与需求对象合适、匹配，描述准确。</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1"/>
          <a:stretch>
            <a:fillRect/>
          </a:stretch>
        </p:blipFill>
        <p:spPr>
          <a:xfrm>
            <a:off x="3467735" y="1242695"/>
            <a:ext cx="5676265" cy="3900805"/>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时序图</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4210" name="图片 532" descr="社区!社区!加入团购!加入团购_1"/>
          <p:cNvPicPr>
            <a:picLocks noChangeAspect="1"/>
          </p:cNvPicPr>
          <p:nvPr/>
        </p:nvPicPr>
        <p:blipFill>
          <a:blip r:embed="rId1"/>
          <a:stretch>
            <a:fillRect/>
          </a:stretch>
        </p:blipFill>
        <p:spPr>
          <a:xfrm>
            <a:off x="4246880" y="452755"/>
            <a:ext cx="4897120" cy="4210050"/>
          </a:xfrm>
          <a:prstGeom prst="rect">
            <a:avLst/>
          </a:prstGeom>
          <a:solidFill>
            <a:schemeClr val="bg2"/>
          </a:solidFill>
          <a:ln w="9525">
            <a:noFill/>
          </a:ln>
        </p:spPr>
      </p:pic>
      <p:sp>
        <p:nvSpPr>
          <p:cNvPr id="94211" name="文本框 99"/>
          <p:cNvSpPr txBox="1"/>
          <p:nvPr/>
        </p:nvSpPr>
        <p:spPr>
          <a:xfrm>
            <a:off x="106998" y="771525"/>
            <a:ext cx="4238625" cy="3646170"/>
          </a:xfrm>
          <a:prstGeom prst="rect">
            <a:avLst/>
          </a:prstGeom>
          <a:noFill/>
          <a:ln w="9525">
            <a:noFill/>
          </a:ln>
        </p:spPr>
        <p:txBody>
          <a:bodyPr anchor="t" anchorCtr="0">
            <a:spAutoFit/>
          </a:bodyPr>
          <a:p>
            <a:pPr>
              <a:lnSpc>
                <a:spcPct val="150000"/>
              </a:lnSpc>
            </a:pPr>
            <a:r>
              <a:rPr lang="zh-CN" altLang="zh-CN" sz="1400" dirty="0">
                <a:latin typeface="宋体" panose="02010600030101010101" pitchFamily="2" charset="-122"/>
                <a:ea typeface="宋体" panose="02010600030101010101" pitchFamily="2" charset="-122"/>
                <a:cs typeface="宋体" panose="02010600030101010101" pitchFamily="2" charset="-122"/>
              </a:rPr>
              <a:t>本说明用于解释用户加入团购的操作以及信息协作。</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用户在浏览社区的时候可以选择想要加入的团购，之后会进入支付页。用户可以选择立刻完成支付，则生成该团购的订单，用户可与订单页进行查询。</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cs typeface="宋体" panose="02010600030101010101" pitchFamily="2" charset="-122"/>
              </a:rPr>
              <a:t>2.</a:t>
            </a:r>
            <a:r>
              <a:rPr lang="zh-CN" altLang="zh-CN" sz="1400" dirty="0">
                <a:latin typeface="宋体" panose="02010600030101010101" pitchFamily="2" charset="-122"/>
                <a:ea typeface="宋体" panose="02010600030101010101" pitchFamily="2" charset="-122"/>
                <a:cs typeface="宋体" panose="02010600030101010101" pitchFamily="2" charset="-122"/>
              </a:rPr>
              <a:t>用户也可以选择暂时不进行支付，则生成状态未“待支付”的订单。用户㐓在时限之前或者该团购可以参与的人次数还未满前进行支付，则该订单会修改状态未“已支付”。若在时限之后或者该团购可以参与的人次数已满，则该订单失效，并修改订单未“已结束”</a:t>
            </a:r>
            <a:endParaRPr lang="zh-CN" altLang="zh-CN"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数据流图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5235" name="图片 3"/>
          <p:cNvPicPr/>
          <p:nvPr/>
        </p:nvPicPr>
        <p:blipFill>
          <a:blip r:embed="rId1"/>
          <a:stretch>
            <a:fillRect/>
          </a:stretch>
        </p:blipFill>
        <p:spPr>
          <a:xfrm>
            <a:off x="3779520" y="915670"/>
            <a:ext cx="5273675" cy="1790700"/>
          </a:xfrm>
          <a:prstGeom prst="rect">
            <a:avLst/>
          </a:prstGeom>
          <a:noFill/>
          <a:ln w="9525">
            <a:noFill/>
          </a:ln>
        </p:spPr>
      </p:pic>
      <p:sp>
        <p:nvSpPr>
          <p:cNvPr id="95236" name="文本框 100"/>
          <p:cNvSpPr txBox="1"/>
          <p:nvPr/>
        </p:nvSpPr>
        <p:spPr>
          <a:xfrm>
            <a:off x="3876675" y="2787650"/>
            <a:ext cx="5080000" cy="306705"/>
          </a:xfrm>
          <a:prstGeom prst="rect">
            <a:avLst/>
          </a:prstGeom>
          <a:noFill/>
          <a:ln w="9525">
            <a:noFill/>
          </a:ln>
        </p:spPr>
        <p:txBody>
          <a:bodyPr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用户加入团购</a:t>
            </a:r>
            <a:r>
              <a:rPr lang="en-US" altLang="zh-CN" sz="1400" dirty="0">
                <a:latin typeface="宋体" panose="02010600030101010101" pitchFamily="2" charset="-122"/>
                <a:ea typeface="宋体" panose="02010600030101010101" pitchFamily="2" charset="-122"/>
                <a:cs typeface="宋体" panose="02010600030101010101" pitchFamily="2" charset="-122"/>
              </a:rPr>
              <a:t>1</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pic>
        <p:nvPicPr>
          <p:cNvPr id="95237" name="图片 4"/>
          <p:cNvPicPr/>
          <p:nvPr/>
        </p:nvPicPr>
        <p:blipFill>
          <a:blip r:embed="rId2"/>
          <a:stretch>
            <a:fillRect/>
          </a:stretch>
        </p:blipFill>
        <p:spPr>
          <a:xfrm>
            <a:off x="179070" y="868045"/>
            <a:ext cx="3536950" cy="3225800"/>
          </a:xfrm>
          <a:prstGeom prst="rect">
            <a:avLst/>
          </a:prstGeom>
          <a:noFill/>
          <a:ln w="9525">
            <a:noFill/>
          </a:ln>
        </p:spPr>
      </p:pic>
      <p:sp>
        <p:nvSpPr>
          <p:cNvPr id="95238" name="文本框 101"/>
          <p:cNvSpPr txBox="1"/>
          <p:nvPr/>
        </p:nvSpPr>
        <p:spPr>
          <a:xfrm>
            <a:off x="212090" y="4387215"/>
            <a:ext cx="3496310" cy="306705"/>
          </a:xfrm>
          <a:prstGeom prst="rect">
            <a:avLst/>
          </a:prstGeom>
          <a:noFill/>
          <a:ln w="9525">
            <a:noFill/>
          </a:ln>
        </p:spPr>
        <p:txBody>
          <a:bodyPr wrap="square" anchor="t" anchorCtr="0">
            <a:spAutoFit/>
          </a:bodyPr>
          <a:p>
            <a:pPr algn="ctr"/>
            <a:r>
              <a:rPr lang="zh-CN" altLang="zh-CN" sz="1400" dirty="0">
                <a:latin typeface="宋体" panose="02010600030101010101" pitchFamily="2" charset="-122"/>
                <a:ea typeface="宋体" panose="02010600030101010101" pitchFamily="2" charset="-122"/>
                <a:cs typeface="宋体" panose="02010600030101010101" pitchFamily="2" charset="-122"/>
              </a:rPr>
              <a:t>用户</a:t>
            </a:r>
            <a:r>
              <a:rPr lang="zh-CN" altLang="en-US" sz="1400" dirty="0">
                <a:latin typeface="宋体" panose="02010600030101010101" pitchFamily="2" charset="-122"/>
                <a:ea typeface="宋体" panose="02010600030101010101" pitchFamily="2" charset="-122"/>
                <a:cs typeface="宋体" panose="02010600030101010101" pitchFamily="2" charset="-122"/>
              </a:rPr>
              <a:t>加</a:t>
            </a:r>
            <a:r>
              <a:rPr lang="zh-CN" altLang="zh-CN" sz="1400" dirty="0">
                <a:latin typeface="宋体" panose="02010600030101010101" pitchFamily="2" charset="-122"/>
                <a:ea typeface="宋体" panose="02010600030101010101" pitchFamily="2" charset="-122"/>
                <a:cs typeface="宋体" panose="02010600030101010101" pitchFamily="2" charset="-122"/>
              </a:rPr>
              <a:t>入团购</a:t>
            </a:r>
            <a:r>
              <a:rPr lang="en-US" altLang="zh-CN" sz="1400" dirty="0">
                <a:latin typeface="宋体" panose="02010600030101010101" pitchFamily="2" charset="-122"/>
                <a:ea typeface="宋体" panose="02010600030101010101" pitchFamily="2" charset="-122"/>
                <a:cs typeface="宋体" panose="02010600030101010101" pitchFamily="2" charset="-122"/>
              </a:rPr>
              <a:t>0</a:t>
            </a:r>
            <a:r>
              <a:rPr lang="zh-CN" altLang="zh-CN" sz="1400" dirty="0">
                <a:latin typeface="宋体" panose="02010600030101010101" pitchFamily="2" charset="-122"/>
                <a:ea typeface="宋体" panose="02010600030101010101" pitchFamily="2" charset="-122"/>
                <a:cs typeface="宋体" panose="02010600030101010101" pitchFamily="2" charset="-122"/>
              </a:rPr>
              <a:t>层图</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对话框图</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96322" name="图片 7"/>
          <p:cNvPicPr/>
          <p:nvPr/>
        </p:nvPicPr>
        <p:blipFill>
          <a:blip r:embed="rId1"/>
          <a:stretch>
            <a:fillRect/>
          </a:stretch>
        </p:blipFill>
        <p:spPr>
          <a:xfrm>
            <a:off x="539750" y="915035"/>
            <a:ext cx="2567305" cy="4066540"/>
          </a:xfrm>
          <a:prstGeom prst="rect">
            <a:avLst/>
          </a:prstGeom>
          <a:noFill/>
          <a:ln w="9525">
            <a:noFill/>
          </a:ln>
        </p:spPr>
      </p:pic>
      <p:graphicFrame>
        <p:nvGraphicFramePr>
          <p:cNvPr id="81923" name="表格 81922"/>
          <p:cNvGraphicFramePr>
            <a:graphicFrameLocks noGrp="1"/>
          </p:cNvGraphicFramePr>
          <p:nvPr>
            <p:custDataLst>
              <p:tags r:id="rId2"/>
            </p:custDataLst>
          </p:nvPr>
        </p:nvGraphicFramePr>
        <p:xfrm>
          <a:off x="3923665" y="267335"/>
          <a:ext cx="4816475" cy="4772660"/>
        </p:xfrm>
        <a:graphic>
          <a:graphicData uri="http://schemas.openxmlformats.org/drawingml/2006/table">
            <a:tbl>
              <a:tblPr/>
              <a:tblGrid>
                <a:gridCol w="1202690"/>
                <a:gridCol w="1202690"/>
                <a:gridCol w="1205865"/>
                <a:gridCol w="1205230"/>
              </a:tblGrid>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US</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：社区-</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21/05/04</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普通用户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1526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进入开团APP首页展示</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社区界面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并</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71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点击开团APP</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中的</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加入按钮</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653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PRE-1：用户已进行账户授权并登录成功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：返回团单详情页</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9144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加入团单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确认图单</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5.点击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73152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1.打开app并登录账户</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2.选择</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立刻入团</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.点击</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支付</a:t>
                      </a:r>
                      <a:endPar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36576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1.账户未进行授权2.</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社区页面</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跳转失败3.</a:t>
                      </a:r>
                      <a:r>
                        <a:rPr kumimoji="0" lang="en-US" altLang="zh-CN" sz="1200" b="0" i="0" u="none" strike="noStrike" cap="none" normalizeH="0" baseline="0">
                          <a:ln>
                            <a:noFill/>
                          </a:ln>
                          <a:solidFill>
                            <a:srgbClr val="FF0000"/>
                          </a:solidFill>
                          <a:effectLst/>
                          <a:latin typeface="宋体" panose="02010600030101010101" pitchFamily="2" charset="-122"/>
                          <a:ea typeface="宋体" panose="02010600030101010101" pitchFamily="2" charset="-122"/>
                          <a:cs typeface="宋体" panose="02010600030101010101" pitchFamily="2" charset="-122"/>
                        </a:rPr>
                        <a:t>团单详情页</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跳转失败4</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.网络连接失败</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18288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1590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FunReq-SeeC-JGO-0</a:t>
                      </a:r>
                      <a:endParaRPr kumimoji="0" lang="en-US" altLang="zh-CN" sz="10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anchor="ctr"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1840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需求规格说明：</a:t>
            </a:r>
            <a:r>
              <a:rPr lang="zh-CN" altLang="en-US" dirty="0" smtClean="0">
                <a:solidFill>
                  <a:schemeClr val="accent1"/>
                </a:solidFill>
                <a:sym typeface="+mn-ea"/>
              </a:rPr>
              <a:t>界面原型描述说明</a:t>
            </a:r>
            <a:r>
              <a:rPr lang="en-US" altLang="zh-CN" baseline="30000" dirty="0" smtClean="0">
                <a:solidFill>
                  <a:schemeClr val="accent1"/>
                </a:solidFill>
                <a:sym typeface="+mn-ea"/>
              </a:rPr>
              <a:t>[12]</a:t>
            </a:r>
            <a:endParaRPr lang="en-US" altLang="zh-CN" baseline="30000" dirty="0" smtClean="0">
              <a:solidFill>
                <a:schemeClr val="accent1"/>
              </a:solidFill>
              <a:sym typeface="+mn-ea"/>
            </a:endParaRPr>
          </a:p>
        </p:txBody>
      </p:sp>
      <p:pic>
        <p:nvPicPr>
          <p:cNvPr id="97283" name="图片 102"/>
          <p:cNvPicPr/>
          <p:nvPr/>
        </p:nvPicPr>
        <p:blipFill>
          <a:blip r:embed="rId1"/>
          <a:stretch>
            <a:fillRect/>
          </a:stretch>
        </p:blipFill>
        <p:spPr>
          <a:xfrm>
            <a:off x="1763395" y="843280"/>
            <a:ext cx="1945640" cy="4020820"/>
          </a:xfrm>
          <a:prstGeom prst="rect">
            <a:avLst/>
          </a:prstGeom>
          <a:noFill/>
          <a:ln w="9525">
            <a:noFill/>
          </a:ln>
        </p:spPr>
      </p:pic>
      <p:pic>
        <p:nvPicPr>
          <p:cNvPr id="97284" name="图片 103"/>
          <p:cNvPicPr/>
          <p:nvPr/>
        </p:nvPicPr>
        <p:blipFill>
          <a:blip r:embed="rId2"/>
          <a:stretch>
            <a:fillRect/>
          </a:stretch>
        </p:blipFill>
        <p:spPr>
          <a:xfrm>
            <a:off x="4067810" y="843280"/>
            <a:ext cx="1945005" cy="4020820"/>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组内评审记录</a:t>
            </a:r>
            <a:r>
              <a:rPr lang="en-US" altLang="zh-CN" baseline="30000" dirty="0">
                <a:sym typeface="+mn-ea"/>
              </a:rPr>
              <a:t>[26]</a:t>
            </a:r>
            <a:endParaRPr lang="en-US" altLang="zh-CN" sz="1200" baseline="30000" dirty="0">
              <a:sym typeface="+mn-ea"/>
            </a:endParaRPr>
          </a:p>
        </p:txBody>
      </p:sp>
      <p:pic>
        <p:nvPicPr>
          <p:cNvPr id="4" name="图片 3"/>
          <p:cNvPicPr>
            <a:picLocks noChangeAspect="1"/>
          </p:cNvPicPr>
          <p:nvPr/>
        </p:nvPicPr>
        <p:blipFill>
          <a:blip r:embed="rId1"/>
          <a:stretch>
            <a:fillRect/>
          </a:stretch>
        </p:blipFill>
        <p:spPr>
          <a:xfrm>
            <a:off x="395605" y="2283460"/>
            <a:ext cx="2120265" cy="2825750"/>
          </a:xfrm>
          <a:prstGeom prst="rect">
            <a:avLst/>
          </a:prstGeom>
        </p:spPr>
      </p:pic>
      <p:pic>
        <p:nvPicPr>
          <p:cNvPr id="3" name="图片 2"/>
          <p:cNvPicPr>
            <a:picLocks noChangeAspect="1"/>
          </p:cNvPicPr>
          <p:nvPr/>
        </p:nvPicPr>
        <p:blipFill>
          <a:blip r:embed="rId2"/>
          <a:stretch>
            <a:fillRect/>
          </a:stretch>
        </p:blipFill>
        <p:spPr>
          <a:xfrm>
            <a:off x="395605" y="699770"/>
            <a:ext cx="8623935" cy="1478280"/>
          </a:xfrm>
          <a:prstGeom prst="rect">
            <a:avLst/>
          </a:prstGeom>
        </p:spPr>
      </p:pic>
      <p:sp>
        <p:nvSpPr>
          <p:cNvPr id="2" name="文本框 1"/>
          <p:cNvSpPr txBox="1"/>
          <p:nvPr/>
        </p:nvSpPr>
        <p:spPr>
          <a:xfrm>
            <a:off x="2987675" y="2499360"/>
            <a:ext cx="5894705" cy="255333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组内评审会议在临近评审里程碑近一周内召开，阶段内组内评审间隔时间控制在</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内</a:t>
            </a:r>
            <a:r>
              <a:rPr lang="en-US" altLang="zh-CN" sz="1600">
                <a:latin typeface="宋体" panose="02010600030101010101" pitchFamily="2" charset="-122"/>
                <a:ea typeface="宋体" panose="02010600030101010101" pitchFamily="2" charset="-122"/>
                <a:cs typeface="宋体" panose="02010600030101010101" pitchFamily="2" charset="-122"/>
              </a:rPr>
              <a:t>,</a:t>
            </a:r>
            <a:r>
              <a:rPr lang="zh-CN" altLang="en-US" sz="1600">
                <a:latin typeface="宋体" panose="02010600030101010101" pitchFamily="2" charset="-122"/>
                <a:ea typeface="宋体" panose="02010600030101010101" pitchFamily="2" charset="-122"/>
                <a:cs typeface="宋体" panose="02010600030101010101" pitchFamily="2" charset="-122"/>
              </a:rPr>
              <a:t>召开</a:t>
            </a:r>
            <a:r>
              <a:rPr lang="zh-CN" altLang="en-US" sz="1600">
                <a:latin typeface="宋体" panose="02010600030101010101" pitchFamily="2" charset="-122"/>
                <a:ea typeface="宋体" panose="02010600030101010101" pitchFamily="2" charset="-122"/>
                <a:cs typeface="宋体" panose="02010600030101010101" pitchFamily="2" charset="-122"/>
              </a:rPr>
              <a:t>要求严格遵守项目章程的有关规定。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其中</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项目计划阶段召开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分析阶段召开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需求变更阶段召开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项目总结阶段召开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项目设计阶段召开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sym typeface="+mn-ea"/>
              </a:rPr>
              <a:t>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次组内评审，平均每个阶段</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测试用例</a:t>
            </a:r>
            <a:r>
              <a:rPr lang="en-US" altLang="zh-CN" sz="2800" b="1" baseline="30000" dirty="0" smtClean="0">
                <a:solidFill>
                  <a:schemeClr val="accent1"/>
                </a:solidFill>
                <a:sym typeface="+mn-ea"/>
              </a:rPr>
              <a:t>[25]</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523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测试用例：采用自动化测试、软件测试原理与实践</a:t>
            </a:r>
            <a:r>
              <a:rPr lang="zh-CN" dirty="0" smtClean="0">
                <a:sym typeface="+mn-ea"/>
              </a:rPr>
              <a:t>模板</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131178" name="图片 2"/>
          <p:cNvPicPr>
            <a:picLocks noChangeAspect="1"/>
          </p:cNvPicPr>
          <p:nvPr/>
        </p:nvPicPr>
        <p:blipFill>
          <a:blip r:embed="rId1"/>
          <a:stretch>
            <a:fillRect/>
          </a:stretch>
        </p:blipFill>
        <p:spPr>
          <a:xfrm>
            <a:off x="395605" y="699135"/>
            <a:ext cx="4382135" cy="4006850"/>
          </a:xfrm>
          <a:prstGeom prst="rect">
            <a:avLst/>
          </a:prstGeom>
          <a:noFill/>
          <a:ln w="9525">
            <a:noFill/>
          </a:ln>
        </p:spPr>
      </p:pic>
      <p:pic>
        <p:nvPicPr>
          <p:cNvPr id="131179" name="图片 3"/>
          <p:cNvPicPr>
            <a:picLocks noChangeAspect="1"/>
          </p:cNvPicPr>
          <p:nvPr/>
        </p:nvPicPr>
        <p:blipFill>
          <a:blip r:embed="rId2"/>
          <a:stretch>
            <a:fillRect/>
          </a:stretch>
        </p:blipFill>
        <p:spPr>
          <a:xfrm>
            <a:off x="4859655" y="699135"/>
            <a:ext cx="4004310" cy="2703195"/>
          </a:xfrm>
          <a:prstGeom prst="rect">
            <a:avLst/>
          </a:prstGeom>
          <a:noFill/>
          <a:ln w="9525">
            <a:noFill/>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523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a:t>
            </a:r>
            <a:r>
              <a:rPr lang="en-US" altLang="zh-CN" baseline="30000" dirty="0" smtClean="0">
                <a:solidFill>
                  <a:schemeClr val="accent1"/>
                </a:solidFill>
                <a:sym typeface="+mn-ea"/>
              </a:rPr>
              <a:t>[4][25]</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46100" y="699135"/>
            <a:ext cx="3019425" cy="4382135"/>
          </a:xfrm>
          <a:prstGeom prst="rect">
            <a:avLst/>
          </a:prstGeom>
        </p:spPr>
      </p:pic>
      <p:pic>
        <p:nvPicPr>
          <p:cNvPr id="3" name="图片 2"/>
          <p:cNvPicPr>
            <a:picLocks noChangeAspect="1"/>
          </p:cNvPicPr>
          <p:nvPr/>
        </p:nvPicPr>
        <p:blipFill>
          <a:blip r:embed="rId2"/>
          <a:stretch>
            <a:fillRect/>
          </a:stretch>
        </p:blipFill>
        <p:spPr>
          <a:xfrm>
            <a:off x="3635375" y="2399030"/>
            <a:ext cx="5372100" cy="2682240"/>
          </a:xfrm>
          <a:prstGeom prst="rect">
            <a:avLst/>
          </a:prstGeom>
        </p:spPr>
      </p:pic>
      <p:grpSp>
        <p:nvGrpSpPr>
          <p:cNvPr id="18" name="组合 17"/>
          <p:cNvGrpSpPr/>
          <p:nvPr/>
        </p:nvGrpSpPr>
        <p:grpSpPr>
          <a:xfrm>
            <a:off x="5881672" y="47073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3" action="ppaction://hlinkfile"/>
          </p:cNvPr>
          <p:cNvSpPr txBox="1"/>
          <p:nvPr/>
        </p:nvSpPr>
        <p:spPr>
          <a:xfrm>
            <a:off x="4932045" y="1423670"/>
            <a:ext cx="258381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G05</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测试用例</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699770"/>
            <a:ext cx="6642735" cy="4090670"/>
          </a:xfrm>
          <a:prstGeom prst="rect">
            <a:avLst/>
          </a:prstGeom>
        </p:spPr>
      </p:pic>
      <p:grpSp>
        <p:nvGrpSpPr>
          <p:cNvPr id="18" name="组合 17"/>
          <p:cNvGrpSpPr/>
          <p:nvPr/>
        </p:nvGrpSpPr>
        <p:grpSpPr>
          <a:xfrm>
            <a:off x="7730157" y="177248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2" action="ppaction://hlinkfile"/>
          </p:cNvPr>
          <p:cNvSpPr txBox="1"/>
          <p:nvPr/>
        </p:nvSpPr>
        <p:spPr>
          <a:xfrm>
            <a:off x="6996430" y="2725420"/>
            <a:ext cx="2129155"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SRA2021_G05_测试用例汇总分析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3"/>
          <a:stretch>
            <a:fillRect/>
          </a:stretch>
        </p:blipFill>
        <p:spPr>
          <a:xfrm>
            <a:off x="2349500" y="614045"/>
            <a:ext cx="4444365" cy="4529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624205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测试用例汇总分析：可以</a:t>
            </a:r>
            <a:r>
              <a:rPr lang="en-US" altLang="zh-CN" dirty="0" smtClean="0">
                <a:solidFill>
                  <a:schemeClr val="accent1"/>
                </a:solidFill>
                <a:sym typeface="+mn-ea"/>
              </a:rPr>
              <a:t>独立地测试和验证每个需求</a:t>
            </a:r>
            <a:r>
              <a:rPr lang="en-US" altLang="zh-CN" baseline="30000" dirty="0" smtClean="0">
                <a:solidFill>
                  <a:schemeClr val="accent1"/>
                </a:solidFill>
                <a:sym typeface="+mn-ea"/>
              </a:rPr>
              <a:t>[25]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899795" y="699770"/>
            <a:ext cx="2244725" cy="4264025"/>
          </a:xfrm>
          <a:prstGeom prst="rect">
            <a:avLst/>
          </a:prstGeom>
        </p:spPr>
      </p:pic>
      <p:pic>
        <p:nvPicPr>
          <p:cNvPr id="3" name="图片 2"/>
          <p:cNvPicPr>
            <a:picLocks noChangeAspect="1"/>
          </p:cNvPicPr>
          <p:nvPr/>
        </p:nvPicPr>
        <p:blipFill>
          <a:blip r:embed="rId2"/>
          <a:stretch>
            <a:fillRect/>
          </a:stretch>
        </p:blipFill>
        <p:spPr>
          <a:xfrm>
            <a:off x="3851910" y="699770"/>
            <a:ext cx="4498975" cy="4299585"/>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用户手册</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sp>
        <p:nvSpPr>
          <p:cNvPr id="28" name="文本框 27">
            <a:hlinkClick r:id="rId1" action="ppaction://hlinkfile"/>
          </p:cNvPr>
          <p:cNvSpPr txBox="1"/>
          <p:nvPr/>
        </p:nvSpPr>
        <p:spPr>
          <a:xfrm>
            <a:off x="4716145" y="915035"/>
            <a:ext cx="3188970"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SRA2021-G05-用户手册</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467360" y="699135"/>
            <a:ext cx="3087370" cy="4331970"/>
          </a:xfrm>
          <a:prstGeom prst="rect">
            <a:avLst/>
          </a:prstGeom>
        </p:spPr>
      </p:pic>
      <p:pic>
        <p:nvPicPr>
          <p:cNvPr id="3" name="图片 2"/>
          <p:cNvPicPr>
            <a:picLocks noChangeAspect="1"/>
          </p:cNvPicPr>
          <p:nvPr/>
        </p:nvPicPr>
        <p:blipFill>
          <a:blip r:embed="rId3"/>
          <a:stretch>
            <a:fillRect/>
          </a:stretch>
        </p:blipFill>
        <p:spPr>
          <a:xfrm>
            <a:off x="3635375" y="2206625"/>
            <a:ext cx="5405120" cy="2824480"/>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4145" name="图片 1"/>
          <p:cNvPicPr>
            <a:picLocks noChangeAspect="1"/>
          </p:cNvPicPr>
          <p:nvPr/>
        </p:nvPicPr>
        <p:blipFill>
          <a:blip r:embed="rId1"/>
          <a:stretch>
            <a:fillRect/>
          </a:stretch>
        </p:blipFill>
        <p:spPr>
          <a:xfrm>
            <a:off x="1306195" y="627380"/>
            <a:ext cx="6531610" cy="4271010"/>
          </a:xfrm>
          <a:prstGeom prst="rect">
            <a:avLst/>
          </a:prstGeom>
          <a:noFill/>
          <a:ln w="9525">
            <a:noFill/>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用户手册</a:t>
            </a:r>
            <a:r>
              <a:rPr lang="zh-CN" altLang="en-US" dirty="0" smtClean="0">
                <a:solidFill>
                  <a:schemeClr val="accent1"/>
                </a:solidFill>
                <a:sym typeface="+mn-ea"/>
              </a:rPr>
              <a:t>：</a:t>
            </a:r>
            <a:r>
              <a:rPr lang="zh-CN" sz="2000" dirty="0" smtClean="0">
                <a:sym typeface="+mn-ea"/>
              </a:rPr>
              <a:t>软件逻辑部件用途/操作</a:t>
            </a:r>
            <a:r>
              <a:rPr lang="en-US" altLang="zh-CN" sz="2000" baseline="30000" dirty="0" smtClean="0">
                <a:sym typeface="+mn-ea"/>
              </a:rPr>
              <a:t>[11]</a:t>
            </a:r>
            <a:endParaRPr lang="en-US" altLang="zh-CN" sz="2000" baseline="30000" dirty="0" smtClean="0">
              <a:solidFill>
                <a:schemeClr val="accent1"/>
              </a:solidFill>
              <a:sym typeface="+mn-ea"/>
            </a:endParaRPr>
          </a:p>
        </p:txBody>
      </p:sp>
      <p:pic>
        <p:nvPicPr>
          <p:cNvPr id="135169" name="图片 2"/>
          <p:cNvPicPr>
            <a:picLocks noChangeAspect="1"/>
          </p:cNvPicPr>
          <p:nvPr/>
        </p:nvPicPr>
        <p:blipFill>
          <a:blip r:embed="rId1"/>
          <a:stretch>
            <a:fillRect/>
          </a:stretch>
        </p:blipFill>
        <p:spPr>
          <a:xfrm>
            <a:off x="1207135" y="699135"/>
            <a:ext cx="6730365" cy="4251960"/>
          </a:xfrm>
          <a:prstGeom prst="rect">
            <a:avLst/>
          </a:prstGeom>
          <a:noFill/>
          <a:ln w="9525">
            <a:noFill/>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内部评审记录</a:t>
            </a:r>
            <a:r>
              <a:rPr lang="en-US" altLang="zh-CN" sz="2800" b="1" baseline="30000" dirty="0" smtClean="0">
                <a:solidFill>
                  <a:schemeClr val="accent1"/>
                </a:solidFill>
                <a:sym typeface="+mn-ea"/>
              </a:rPr>
              <a:t>[11]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715895"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配置管理文档</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SRS进行了正式的内部评审：评审记录</a:t>
            </a:r>
            <a:endParaRPr lang="zh-CN" dirty="0" smtClean="0">
              <a:solidFill>
                <a:schemeClr val="accent1"/>
              </a:solidFill>
              <a:sym typeface="+mn-ea"/>
            </a:endParaRPr>
          </a:p>
        </p:txBody>
      </p:sp>
      <p:pic>
        <p:nvPicPr>
          <p:cNvPr id="140289" name="图片 1"/>
          <p:cNvPicPr>
            <a:picLocks noChangeAspect="1"/>
          </p:cNvPicPr>
          <p:nvPr/>
        </p:nvPicPr>
        <p:blipFill>
          <a:blip r:embed="rId1"/>
          <a:stretch>
            <a:fillRect/>
          </a:stretch>
        </p:blipFill>
        <p:spPr>
          <a:xfrm>
            <a:off x="324485" y="2171065"/>
            <a:ext cx="2988945" cy="2907665"/>
          </a:xfrm>
          <a:prstGeom prst="rect">
            <a:avLst/>
          </a:prstGeom>
          <a:noFill/>
          <a:ln w="9525">
            <a:noFill/>
          </a:ln>
        </p:spPr>
      </p:pic>
      <p:pic>
        <p:nvPicPr>
          <p:cNvPr id="140290" name="图片 3"/>
          <p:cNvPicPr>
            <a:picLocks noChangeAspect="1"/>
          </p:cNvPicPr>
          <p:nvPr/>
        </p:nvPicPr>
        <p:blipFill>
          <a:blip r:embed="rId2"/>
          <a:stretch>
            <a:fillRect/>
          </a:stretch>
        </p:blipFill>
        <p:spPr>
          <a:xfrm>
            <a:off x="3564255" y="2171700"/>
            <a:ext cx="2708910" cy="2922270"/>
          </a:xfrm>
          <a:prstGeom prst="rect">
            <a:avLst/>
          </a:prstGeom>
          <a:noFill/>
          <a:ln w="9525">
            <a:noFill/>
          </a:ln>
        </p:spPr>
      </p:pic>
      <p:pic>
        <p:nvPicPr>
          <p:cNvPr id="140291" name="图片 1"/>
          <p:cNvPicPr>
            <a:picLocks noChangeAspect="1"/>
          </p:cNvPicPr>
          <p:nvPr/>
        </p:nvPicPr>
        <p:blipFill>
          <a:blip r:embed="rId3"/>
          <a:stretch>
            <a:fillRect/>
          </a:stretch>
        </p:blipFill>
        <p:spPr>
          <a:xfrm>
            <a:off x="6588125" y="2158365"/>
            <a:ext cx="2069465" cy="2921635"/>
          </a:xfrm>
          <a:prstGeom prst="rect">
            <a:avLst/>
          </a:prstGeom>
          <a:noFill/>
          <a:ln w="9525">
            <a:noFill/>
          </a:ln>
        </p:spPr>
      </p:pic>
      <p:pic>
        <p:nvPicPr>
          <p:cNvPr id="3" name="图片 2"/>
          <p:cNvPicPr>
            <a:picLocks noChangeAspect="1"/>
          </p:cNvPicPr>
          <p:nvPr/>
        </p:nvPicPr>
        <p:blipFill>
          <a:blip r:embed="rId4"/>
          <a:stretch>
            <a:fillRect/>
          </a:stretch>
        </p:blipFill>
        <p:spPr>
          <a:xfrm>
            <a:off x="395605" y="627380"/>
            <a:ext cx="8623935" cy="147828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1267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a:t>
            </a:r>
            <a:r>
              <a:rPr lang="zh-CN" dirty="0" smtClean="0">
                <a:solidFill>
                  <a:schemeClr val="accent1"/>
                </a:solidFill>
                <a:sym typeface="+mn-ea"/>
              </a:rPr>
              <a:t>对评审中要求修改和改进的部分进行了完善</a:t>
            </a:r>
            <a:r>
              <a:rPr lang="zh-CN" dirty="0" smtClean="0">
                <a:solidFill>
                  <a:schemeClr val="accent1"/>
                </a:solidFill>
                <a:sym typeface="+mn-ea"/>
              </a:rPr>
              <a:t>并记录</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1460" y="1203325"/>
            <a:ext cx="4859655" cy="3458210"/>
          </a:xfrm>
          <a:prstGeom prst="rect">
            <a:avLst/>
          </a:prstGeom>
        </p:spPr>
      </p:pic>
      <p:pic>
        <p:nvPicPr>
          <p:cNvPr id="4" name="图片 3"/>
          <p:cNvPicPr>
            <a:picLocks noChangeAspect="1"/>
          </p:cNvPicPr>
          <p:nvPr/>
        </p:nvPicPr>
        <p:blipFill>
          <a:blip r:embed="rId2"/>
          <a:srcRect b="37233"/>
          <a:stretch>
            <a:fillRect/>
          </a:stretch>
        </p:blipFill>
        <p:spPr>
          <a:xfrm>
            <a:off x="224155" y="915670"/>
            <a:ext cx="4886960" cy="279400"/>
          </a:xfrm>
          <a:prstGeom prst="rect">
            <a:avLst/>
          </a:prstGeom>
        </p:spPr>
      </p:pic>
      <p:sp>
        <p:nvSpPr>
          <p:cNvPr id="5" name="文本框 4">
            <a:hlinkClick r:id="rId3" action="ppaction://hlinkfile"/>
          </p:cNvPr>
          <p:cNvSpPr txBox="1"/>
          <p:nvPr/>
        </p:nvSpPr>
        <p:spPr>
          <a:xfrm>
            <a:off x="5436235" y="2499360"/>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基线发布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4828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SRS</a:t>
            </a:r>
            <a:r>
              <a:rPr lang="zh-CN" altLang="en-US" dirty="0" smtClean="0">
                <a:solidFill>
                  <a:schemeClr val="accent1"/>
                </a:solidFill>
                <a:sym typeface="+mn-ea"/>
              </a:rPr>
              <a:t>正式发布基线版本</a:t>
            </a:r>
            <a:r>
              <a:rPr lang="en-US" altLang="zh-CN" dirty="0" smtClean="0">
                <a:solidFill>
                  <a:schemeClr val="accent1"/>
                </a:solidFill>
                <a:sym typeface="+mn-ea"/>
              </a:rPr>
              <a:t>v1.0.0</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755650" y="574675"/>
            <a:ext cx="2494915" cy="4424680"/>
          </a:xfrm>
          <a:prstGeom prst="rect">
            <a:avLst/>
          </a:prstGeom>
        </p:spPr>
      </p:pic>
      <p:sp>
        <p:nvSpPr>
          <p:cNvPr id="3" name="椭圆 2"/>
          <p:cNvSpPr/>
          <p:nvPr/>
        </p:nvSpPr>
        <p:spPr>
          <a:xfrm>
            <a:off x="683260" y="4660265"/>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084570" y="1635760"/>
            <a:ext cx="3014980" cy="645160"/>
          </a:xfrm>
          <a:prstGeom prst="rect">
            <a:avLst/>
          </a:prstGeom>
          <a:noFill/>
          <a:ln w="9525">
            <a:noFill/>
          </a:ln>
        </p:spPr>
        <p:txBody>
          <a:bodyPr wrap="square">
            <a:spAutoFit/>
          </a:bodyPr>
          <a:p>
            <a:pPr indent="266700" algn="ctr"/>
            <a:r>
              <a:rPr lang="zh-CN" b="0">
                <a:solidFill>
                  <a:srgbClr val="000000"/>
                </a:solidFill>
                <a:ea typeface="宋体" panose="02010600030101010101" pitchFamily="2" charset="-122"/>
              </a:rPr>
              <a:t>之后进行修改的文档都应在此文档的基础上进行修改。</a:t>
            </a:r>
            <a:endParaRPr lang="zh-CN" altLang="en-US"/>
          </a:p>
        </p:txBody>
      </p:sp>
      <p:pic>
        <p:nvPicPr>
          <p:cNvPr id="4" name="图片 3"/>
          <p:cNvPicPr>
            <a:picLocks noChangeAspect="1"/>
          </p:cNvPicPr>
          <p:nvPr/>
        </p:nvPicPr>
        <p:blipFill>
          <a:blip r:embed="rId2"/>
          <a:stretch>
            <a:fillRect/>
          </a:stretch>
        </p:blipFill>
        <p:spPr>
          <a:xfrm>
            <a:off x="3436620" y="555625"/>
            <a:ext cx="2559685" cy="4427220"/>
          </a:xfrm>
          <a:prstGeom prst="rect">
            <a:avLst/>
          </a:prstGeom>
        </p:spPr>
      </p:pic>
      <p:sp>
        <p:nvSpPr>
          <p:cNvPr id="5" name="椭圆 4"/>
          <p:cNvSpPr/>
          <p:nvPr/>
        </p:nvSpPr>
        <p:spPr>
          <a:xfrm>
            <a:off x="3636010" y="3507740"/>
            <a:ext cx="2664460" cy="21590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a:hlinkClick r:id="rId3" action="ppaction://hlinkfile"/>
          </p:cNvPr>
          <p:cNvSpPr txBox="1"/>
          <p:nvPr/>
        </p:nvSpPr>
        <p:spPr>
          <a:xfrm>
            <a:off x="6372225" y="2715895"/>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SRA2021-G05-软件需求规格说明(SRS)</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需求管理工具</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261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oBridge软件需求管理应用平台</a:t>
            </a:r>
            <a:endParaRPr lang="zh-CN" altLang="en-US" dirty="0" smtClean="0">
              <a:solidFill>
                <a:schemeClr val="accent1"/>
              </a:solidFill>
              <a:sym typeface="+mn-ea"/>
            </a:endParaRPr>
          </a:p>
        </p:txBody>
      </p:sp>
      <p:pic>
        <p:nvPicPr>
          <p:cNvPr id="99331" name="图片 1"/>
          <p:cNvPicPr>
            <a:picLocks noChangeAspect="1"/>
          </p:cNvPicPr>
          <p:nvPr/>
        </p:nvPicPr>
        <p:blipFill>
          <a:blip r:embed="rId1"/>
          <a:stretch>
            <a:fillRect/>
          </a:stretch>
        </p:blipFill>
        <p:spPr>
          <a:xfrm>
            <a:off x="323215" y="915670"/>
            <a:ext cx="8576945" cy="3945890"/>
          </a:xfrm>
          <a:prstGeom prst="rect">
            <a:avLst/>
          </a:prstGeom>
          <a:noFill/>
          <a:ln w="9525">
            <a:noFill/>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69081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oBridge软件需求管理应用平台需求管理框架</a:t>
            </a:r>
            <a:endParaRPr lang="zh-CN" altLang="en-US" dirty="0" smtClean="0">
              <a:solidFill>
                <a:schemeClr val="accent1"/>
              </a:solidFill>
              <a:sym typeface="+mn-ea"/>
            </a:endParaRPr>
          </a:p>
        </p:txBody>
      </p:sp>
      <p:pic>
        <p:nvPicPr>
          <p:cNvPr id="100355" name="图片 2"/>
          <p:cNvPicPr>
            <a:picLocks noChangeAspect="1"/>
          </p:cNvPicPr>
          <p:nvPr/>
        </p:nvPicPr>
        <p:blipFill>
          <a:blip r:embed="rId1"/>
          <a:stretch>
            <a:fillRect/>
          </a:stretch>
        </p:blipFill>
        <p:spPr>
          <a:xfrm>
            <a:off x="740410" y="843280"/>
            <a:ext cx="7663180" cy="4259580"/>
          </a:xfrm>
          <a:prstGeom prst="rect">
            <a:avLst/>
          </a:prstGeom>
          <a:noFill/>
          <a:ln w="9525">
            <a:noFill/>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4811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zh-CN" altLang="en-US" dirty="0" smtClean="0">
                <a:solidFill>
                  <a:schemeClr val="accent1"/>
                </a:solidFill>
                <a:sym typeface="+mn-ea"/>
              </a:rPr>
              <a:t>需求录入</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843280"/>
            <a:ext cx="8529320" cy="4007485"/>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需求管理工具</a:t>
            </a:r>
            <a:r>
              <a:rPr lang="en-US" altLang="zh-CN" dirty="0" smtClean="0">
                <a:solidFill>
                  <a:schemeClr val="accent1"/>
                </a:solidFill>
                <a:sym typeface="+mn-ea"/>
              </a:rPr>
              <a:t>——</a:t>
            </a:r>
            <a:r>
              <a:rPr lang="zh-CN" altLang="en-US" dirty="0" smtClean="0">
                <a:solidFill>
                  <a:schemeClr val="accent1"/>
                </a:solidFill>
                <a:sym typeface="+mn-ea"/>
              </a:rPr>
              <a:t>需求追踪矩阵</a:t>
            </a:r>
            <a:r>
              <a:rPr lang="en-US" altLang="zh-CN" dirty="0" smtClean="0">
                <a:solidFill>
                  <a:schemeClr val="accent1"/>
                </a:solidFill>
                <a:sym typeface="+mn-ea"/>
              </a:rPr>
              <a:t>(</a:t>
            </a:r>
            <a:r>
              <a:rPr lang="zh-CN" altLang="en-US" dirty="0" smtClean="0">
                <a:solidFill>
                  <a:schemeClr val="accent1"/>
                </a:solidFill>
                <a:sym typeface="+mn-ea"/>
              </a:rPr>
              <a:t>部分内容</a:t>
            </a:r>
            <a:r>
              <a:rPr lang="en-US" altLang="zh-CN" dirty="0" smtClean="0">
                <a:solidFill>
                  <a:schemeClr val="accent1"/>
                </a:solidFill>
                <a:sym typeface="+mn-ea"/>
              </a:rPr>
              <a:t>)</a:t>
            </a:r>
            <a:endParaRPr lang="en-US" altLang="zh-CN" sz="12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88010" y="772160"/>
            <a:ext cx="7967980" cy="4137025"/>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431060"/>
            <a:ext cx="17767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组织及人选</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需求变更申请报告</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需求变更管理分析</a:t>
            </a:r>
            <a:endParaRPr lang="zh-CN" altLang="en-US" sz="1400" b="1" dirty="0" smtClean="0">
              <a:ln w="6350">
                <a:noFill/>
              </a:ln>
              <a:solidFill>
                <a:schemeClr val="accent1"/>
              </a:solidFill>
              <a:latin typeface="微软雅黑" panose="020B0503020204020204" pitchFamily="34" charset="-122"/>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相关项目计划变更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51660"/>
            <a:ext cx="454342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需求变更阶段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[23][22][24][24]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771525"/>
            <a:ext cx="3142615" cy="4281805"/>
          </a:xfrm>
          <a:prstGeom prst="rect">
            <a:avLst/>
          </a:prstGeom>
        </p:spPr>
      </p:pic>
      <p:pic>
        <p:nvPicPr>
          <p:cNvPr id="5" name="图片 4"/>
          <p:cNvPicPr>
            <a:picLocks noChangeAspect="1"/>
          </p:cNvPicPr>
          <p:nvPr/>
        </p:nvPicPr>
        <p:blipFill>
          <a:blip r:embed="rId2"/>
          <a:stretch>
            <a:fillRect/>
          </a:stretch>
        </p:blipFill>
        <p:spPr>
          <a:xfrm>
            <a:off x="3780155" y="1723390"/>
            <a:ext cx="5257800" cy="3329940"/>
          </a:xfrm>
          <a:prstGeom prst="rect">
            <a:avLst/>
          </a:prstGeom>
        </p:spPr>
      </p:pic>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5284470" y="1090930"/>
            <a:ext cx="310896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配置管理</a:t>
            </a:r>
            <a:r>
              <a:rPr lang="zh-CN" altLang="en-US"/>
              <a:t>文档</a:t>
            </a:r>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CCB</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相关</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组织</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1043940" y="915670"/>
          <a:ext cx="7719060" cy="3455670"/>
        </p:xfrm>
        <a:graphic>
          <a:graphicData uri="http://schemas.openxmlformats.org/drawingml/2006/table">
            <a:tbl>
              <a:tblPr firstRow="1" bandRow="1">
                <a:tableStyleId>{5940675A-B579-460E-94D1-54222C63F5DA}</a:tableStyleId>
              </a:tblPr>
              <a:tblGrid>
                <a:gridCol w="1158875"/>
                <a:gridCol w="1605280"/>
                <a:gridCol w="1873885"/>
                <a:gridCol w="3081020"/>
              </a:tblGrid>
              <a:tr h="22860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描述和职责</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16776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CCB主席</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youanchen@harmonycloud.cn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徐老师</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暂无</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倪天伦</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31801306</a:t>
                      </a: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@stu.zucc.edu.cn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6435">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CCB成员</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变更控制委员会针对具体项目决定是批准还是驳回提出的变更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weishunchen@harmonycloud.cn</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章程</a:t>
            </a:r>
            <a:r>
              <a:rPr lang="en-US" altLang="zh-CN" baseline="30000" dirty="0" smtClean="0">
                <a:solidFill>
                  <a:schemeClr val="accent1"/>
                </a:solidFill>
                <a:sym typeface="+mn-ea"/>
              </a:rPr>
              <a:t>[23]</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979930" y="267335"/>
            <a:ext cx="7069455" cy="4819650"/>
          </a:xfrm>
          <a:prstGeom prst="rect">
            <a:avLst/>
          </a:prstGeom>
        </p:spPr>
      </p:pic>
      <p:sp>
        <p:nvSpPr>
          <p:cNvPr id="2" name="文本框 1">
            <a:hlinkClick r:id="rId2" action="ppaction://hlinkfile"/>
          </p:cNvPr>
          <p:cNvSpPr txBox="1"/>
          <p:nvPr/>
        </p:nvSpPr>
        <p:spPr>
          <a:xfrm>
            <a:off x="251460" y="2427605"/>
            <a:ext cx="1602105" cy="645160"/>
          </a:xfrm>
          <a:prstGeom prst="rect">
            <a:avLst/>
          </a:prstGeom>
          <a:noFill/>
        </p:spPr>
        <p:txBody>
          <a:bodyPr wrap="square" rtlCol="0">
            <a:spAutoFit/>
          </a:bodyPr>
          <a:p>
            <a:pPr algn="ctr"/>
            <a:r>
              <a:t>SRA2021-G05-CCB章程</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dirty="0" smtClean="0">
                <a:solidFill>
                  <a:schemeClr val="accent1"/>
                </a:solidFill>
                <a:sym typeface="+mn-ea"/>
              </a:rPr>
              <a:t>CCB章程过程/输出/批准</a:t>
            </a:r>
            <a:r>
              <a:rPr lang="en-US" baseline="30000" dirty="0" smtClean="0">
                <a:solidFill>
                  <a:schemeClr val="accent1"/>
                </a:solidFill>
                <a:sym typeface="+mn-ea"/>
              </a:rPr>
              <a:t>[23]</a:t>
            </a:r>
            <a:endParaRPr lang="en-US"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860290" y="315595"/>
            <a:ext cx="4220845" cy="4599940"/>
          </a:xfrm>
          <a:prstGeom prst="rect">
            <a:avLst/>
          </a:prstGeom>
        </p:spPr>
      </p:pic>
      <p:pic>
        <p:nvPicPr>
          <p:cNvPr id="4" name="图片 3"/>
          <p:cNvPicPr>
            <a:picLocks noChangeAspect="1"/>
          </p:cNvPicPr>
          <p:nvPr/>
        </p:nvPicPr>
        <p:blipFill>
          <a:blip r:embed="rId2"/>
          <a:stretch>
            <a:fillRect/>
          </a:stretch>
        </p:blipFill>
        <p:spPr>
          <a:xfrm>
            <a:off x="107315" y="1069975"/>
            <a:ext cx="4584065" cy="3091815"/>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CCB</a:t>
            </a:r>
            <a:r>
              <a:rPr lang="zh-CN" altLang="en-US" dirty="0" smtClean="0">
                <a:solidFill>
                  <a:schemeClr val="accent1"/>
                </a:solidFill>
                <a:sym typeface="+mn-ea"/>
              </a:rPr>
              <a:t>会议记录</a:t>
            </a:r>
            <a:r>
              <a:rPr lang="en-US" altLang="zh-CN" baseline="30000" dirty="0" smtClean="0">
                <a:solidFill>
                  <a:schemeClr val="accent1"/>
                </a:solidFill>
                <a:sym typeface="+mn-ea"/>
              </a:rPr>
              <a:t>[26]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2627630" y="135890"/>
            <a:ext cx="3571240" cy="487172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变更控制与管理过程</a:t>
            </a:r>
            <a:r>
              <a:rPr lang="en-US" altLang="zh-CN" baseline="30000" dirty="0" smtClean="0">
                <a:solidFill>
                  <a:schemeClr val="accent1"/>
                </a:solidFill>
                <a:sym typeface="+mn-ea"/>
              </a:rPr>
              <a:t>[23]</a:t>
            </a:r>
            <a:endParaRPr lang="en-US" altLang="zh-CN" baseline="30000" dirty="0" smtClean="0">
              <a:solidFill>
                <a:schemeClr val="accent1"/>
              </a:solidFill>
              <a:sym typeface="+mn-ea"/>
            </a:endParaRPr>
          </a:p>
        </p:txBody>
      </p:sp>
      <p:pic>
        <p:nvPicPr>
          <p:cNvPr id="8" name="图片 1"/>
          <p:cNvPicPr>
            <a:picLocks noChangeAspect="1"/>
          </p:cNvPicPr>
          <p:nvPr/>
        </p:nvPicPr>
        <p:blipFill>
          <a:blip r:embed="rId1"/>
          <a:stretch>
            <a:fillRect/>
          </a:stretch>
        </p:blipFill>
        <p:spPr>
          <a:xfrm>
            <a:off x="2705735" y="699770"/>
            <a:ext cx="6360160" cy="4371975"/>
          </a:xfrm>
          <a:prstGeom prst="rect">
            <a:avLst/>
          </a:prstGeom>
          <a:noFill/>
          <a:ln>
            <a:noFill/>
          </a:ln>
        </p:spPr>
      </p:pic>
      <p:sp>
        <p:nvSpPr>
          <p:cNvPr id="38" name="矩形 37"/>
          <p:cNvSpPr/>
          <p:nvPr/>
        </p:nvSpPr>
        <p:spPr>
          <a:xfrm>
            <a:off x="755950" y="1491884"/>
            <a:ext cx="1097280" cy="1337945"/>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评估阶段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确认阶段</a:t>
            </a:r>
            <a:endParaRPr lang="zh-CN" altLang="en-US" dirty="0">
              <a:ln w="6350">
                <a:noFill/>
              </a:ln>
              <a:solidFill>
                <a:schemeClr val="tx1"/>
              </a:solidFill>
              <a:latin typeface="宋体" panose="02010600030101010101" pitchFamily="2" charset="-122"/>
              <a:ea typeface="宋体" panose="02010600030101010101" pitchFamily="2" charset="-122"/>
            </a:endParaRPr>
          </a:p>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rPr>
              <a:t>变更阶段</a:t>
            </a:r>
            <a:endParaRPr lang="zh-CN" altLang="en-US" dirty="0">
              <a:ln w="6350">
                <a:noFill/>
              </a:ln>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6100" y="1811655"/>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需求变更申请报告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需求变更申请报告</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07315" y="771525"/>
            <a:ext cx="2552700" cy="4126865"/>
          </a:xfrm>
          <a:prstGeom prst="rect">
            <a:avLst/>
          </a:prstGeom>
        </p:spPr>
      </p:pic>
      <p:pic>
        <p:nvPicPr>
          <p:cNvPr id="4" name="图片 3"/>
          <p:cNvPicPr>
            <a:picLocks noChangeAspect="1"/>
          </p:cNvPicPr>
          <p:nvPr/>
        </p:nvPicPr>
        <p:blipFill>
          <a:blip r:embed="rId2"/>
          <a:stretch>
            <a:fillRect/>
          </a:stretch>
        </p:blipFill>
        <p:spPr>
          <a:xfrm>
            <a:off x="2748915" y="558800"/>
            <a:ext cx="2797810" cy="4552315"/>
          </a:xfrm>
          <a:prstGeom prst="rect">
            <a:avLst/>
          </a:prstGeom>
        </p:spPr>
      </p:pic>
      <p:pic>
        <p:nvPicPr>
          <p:cNvPr id="2" name="图片 1"/>
          <p:cNvPicPr>
            <a:picLocks noChangeAspect="1"/>
          </p:cNvPicPr>
          <p:nvPr/>
        </p:nvPicPr>
        <p:blipFill>
          <a:blip r:embed="rId3"/>
          <a:stretch>
            <a:fillRect/>
          </a:stretch>
        </p:blipFill>
        <p:spPr>
          <a:xfrm>
            <a:off x="5636260" y="11430"/>
            <a:ext cx="3507740" cy="5132070"/>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需求变更影响报告</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sp>
        <p:nvSpPr>
          <p:cNvPr id="4" name="文本框 3">
            <a:hlinkClick r:id="rId1" action="ppaction://hlinkfile"/>
          </p:cNvPr>
          <p:cNvSpPr txBox="1"/>
          <p:nvPr/>
        </p:nvSpPr>
        <p:spPr>
          <a:xfrm>
            <a:off x="4745355" y="1347470"/>
            <a:ext cx="3386455" cy="368300"/>
          </a:xfrm>
          <a:prstGeom prst="rect">
            <a:avLst/>
          </a:prstGeom>
          <a:noFill/>
        </p:spPr>
        <p:txBody>
          <a:bodyPr wrap="square" rtlCol="0">
            <a:spAutoFit/>
          </a:bodyPr>
          <a:p>
            <a:pPr algn="ctr"/>
            <a:r>
              <a:t>SRA2021-G05-需求变更影响报告</a:t>
            </a:r>
          </a:p>
        </p:txBody>
      </p:sp>
      <p:pic>
        <p:nvPicPr>
          <p:cNvPr id="5" name="图片 4"/>
          <p:cNvPicPr>
            <a:picLocks noChangeAspect="1"/>
          </p:cNvPicPr>
          <p:nvPr/>
        </p:nvPicPr>
        <p:blipFill>
          <a:blip r:embed="rId2"/>
          <a:stretch>
            <a:fillRect/>
          </a:stretch>
        </p:blipFill>
        <p:spPr>
          <a:xfrm>
            <a:off x="179705" y="843280"/>
            <a:ext cx="3637915" cy="4099560"/>
          </a:xfrm>
          <a:prstGeom prst="rect">
            <a:avLst/>
          </a:prstGeom>
        </p:spPr>
      </p:pic>
      <p:pic>
        <p:nvPicPr>
          <p:cNvPr id="6" name="图片 5"/>
          <p:cNvPicPr>
            <a:picLocks noChangeAspect="1"/>
          </p:cNvPicPr>
          <p:nvPr/>
        </p:nvPicPr>
        <p:blipFill>
          <a:blip r:embed="rId3"/>
          <a:stretch>
            <a:fillRect/>
          </a:stretch>
        </p:blipFill>
        <p:spPr>
          <a:xfrm>
            <a:off x="3924300" y="2837815"/>
            <a:ext cx="5029200" cy="21050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100" name="文本框 99"/>
          <p:cNvSpPr txBox="1"/>
          <p:nvPr/>
        </p:nvSpPr>
        <p:spPr>
          <a:xfrm>
            <a:off x="546100" y="771525"/>
            <a:ext cx="8500745" cy="645160"/>
          </a:xfrm>
          <a:prstGeom prst="rect">
            <a:avLst/>
          </a:prstGeom>
          <a:noFill/>
          <a:ln w="9525">
            <a:noFill/>
          </a:ln>
        </p:spPr>
        <p:txBody>
          <a:bodyPr wrap="square">
            <a:spAutoFit/>
          </a:bodyPr>
          <a:p>
            <a:pPr indent="0"/>
            <a:r>
              <a:rPr lang="zh-CN" b="0">
                <a:latin typeface="宋体" panose="02010600030101010101" pitchFamily="2" charset="-122"/>
                <a:ea typeface="宋体" panose="02010600030101010101" pitchFamily="2" charset="-122"/>
                <a:cs typeface="宋体" panose="02010600030101010101" pitchFamily="2" charset="-122"/>
              </a:rPr>
              <a:t>《配置管理文档》</a:t>
            </a:r>
            <a:r>
              <a:rPr lang="en-US" b="0">
                <a:latin typeface="宋体" panose="02010600030101010101" pitchFamily="2" charset="-122"/>
                <a:ea typeface="宋体" panose="02010600030101010101" pitchFamily="2" charset="-122"/>
                <a:cs typeface="宋体" panose="02010600030101010101" pitchFamily="2" charset="-122"/>
              </a:rPr>
              <a:t>(CM)</a:t>
            </a:r>
            <a:r>
              <a:rPr lang="zh-CN" b="0">
                <a:latin typeface="宋体" panose="02010600030101010101" pitchFamily="2" charset="-122"/>
                <a:ea typeface="宋体" panose="02010600030101010101" pitchFamily="2" charset="-122"/>
                <a:cs typeface="宋体" panose="02010600030101010101" pitchFamily="2" charset="-122"/>
              </a:rPr>
              <a:t>是项目初期策划的结果，它提供了小组项目的流程以及一个统一的操作大纲，方便进行配置管理，保留项目的进程以及里程碑。</a:t>
            </a:r>
            <a:endParaRPr lang="en-US" altLang="zh-CN" b="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539750" y="1416685"/>
            <a:ext cx="5746750" cy="3588385"/>
          </a:xfrm>
          <a:prstGeom prst="rect">
            <a:avLst/>
          </a:prstGeom>
        </p:spPr>
      </p:pic>
      <p:pic>
        <p:nvPicPr>
          <p:cNvPr id="3" name="图片 2"/>
          <p:cNvPicPr>
            <a:picLocks noChangeAspect="1"/>
          </p:cNvPicPr>
          <p:nvPr/>
        </p:nvPicPr>
        <p:blipFill>
          <a:blip r:embed="rId2"/>
          <a:srcRect r="8397"/>
          <a:stretch>
            <a:fillRect/>
          </a:stretch>
        </p:blipFill>
        <p:spPr>
          <a:xfrm>
            <a:off x="4446270" y="2211705"/>
            <a:ext cx="4697730" cy="1696720"/>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需求变更影响报告</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37360" y="843280"/>
            <a:ext cx="2951480" cy="4197985"/>
          </a:xfrm>
          <a:prstGeom prst="rect">
            <a:avLst/>
          </a:prstGeom>
        </p:spPr>
      </p:pic>
      <p:pic>
        <p:nvPicPr>
          <p:cNvPr id="3" name="图片 2"/>
          <p:cNvPicPr>
            <a:picLocks noChangeAspect="1"/>
          </p:cNvPicPr>
          <p:nvPr/>
        </p:nvPicPr>
        <p:blipFill>
          <a:blip r:embed="rId2"/>
          <a:stretch>
            <a:fillRect/>
          </a:stretch>
        </p:blipFill>
        <p:spPr>
          <a:xfrm>
            <a:off x="4716145" y="843280"/>
            <a:ext cx="4213860" cy="3840480"/>
          </a:xfrm>
          <a:prstGeom prst="rect">
            <a:avLst/>
          </a:prstGeom>
        </p:spPr>
      </p:pic>
      <p:sp>
        <p:nvSpPr>
          <p:cNvPr id="4" name="文本框 3">
            <a:hlinkClick r:id="rId3" action="ppaction://hlinkfile"/>
          </p:cNvPr>
          <p:cNvSpPr txBox="1"/>
          <p:nvPr/>
        </p:nvSpPr>
        <p:spPr>
          <a:xfrm>
            <a:off x="107950" y="2428240"/>
            <a:ext cx="1602105" cy="922020"/>
          </a:xfrm>
          <a:prstGeom prst="rect">
            <a:avLst/>
          </a:prstGeom>
          <a:noFill/>
        </p:spPr>
        <p:txBody>
          <a:bodyPr wrap="square" rtlCol="0">
            <a:spAutoFit/>
          </a:bodyPr>
          <a:p>
            <a:pPr algn="ctr"/>
            <a:r>
              <a:t>SRA2021-G05-需求变更影响报告</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需求变更影响分析</a:t>
            </a:r>
            <a:r>
              <a:rPr lang="en-US" altLang="zh-CN" baseline="30000" dirty="0" smtClean="0">
                <a:solidFill>
                  <a:schemeClr val="accent1"/>
                </a:solidFill>
                <a:sym typeface="+mn-ea"/>
              </a:rPr>
              <a:t>[24]</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l="3802" r="4673"/>
          <a:stretch>
            <a:fillRect/>
          </a:stretch>
        </p:blipFill>
        <p:spPr>
          <a:xfrm>
            <a:off x="1315720" y="915670"/>
            <a:ext cx="3270885" cy="2118360"/>
          </a:xfrm>
          <a:prstGeom prst="rect">
            <a:avLst/>
          </a:prstGeom>
        </p:spPr>
      </p:pic>
      <p:pic>
        <p:nvPicPr>
          <p:cNvPr id="5" name="图片 4"/>
          <p:cNvPicPr>
            <a:picLocks noChangeAspect="1"/>
          </p:cNvPicPr>
          <p:nvPr/>
        </p:nvPicPr>
        <p:blipFill>
          <a:blip r:embed="rId2"/>
          <a:stretch>
            <a:fillRect/>
          </a:stretch>
        </p:blipFill>
        <p:spPr>
          <a:xfrm>
            <a:off x="1315720" y="3075940"/>
            <a:ext cx="3208020" cy="1897380"/>
          </a:xfrm>
          <a:prstGeom prst="rect">
            <a:avLst/>
          </a:prstGeom>
        </p:spPr>
      </p:pic>
      <p:pic>
        <p:nvPicPr>
          <p:cNvPr id="6" name="图片 5"/>
          <p:cNvPicPr>
            <a:picLocks noChangeAspect="1"/>
          </p:cNvPicPr>
          <p:nvPr/>
        </p:nvPicPr>
        <p:blipFill>
          <a:blip r:embed="rId3"/>
          <a:stretch>
            <a:fillRect/>
          </a:stretch>
        </p:blipFill>
        <p:spPr>
          <a:xfrm>
            <a:off x="5332730" y="84455"/>
            <a:ext cx="3406140" cy="2354580"/>
          </a:xfrm>
          <a:prstGeom prst="rect">
            <a:avLst/>
          </a:prstGeom>
        </p:spPr>
      </p:pic>
      <p:pic>
        <p:nvPicPr>
          <p:cNvPr id="8" name="图片 7"/>
          <p:cNvPicPr>
            <a:picLocks noChangeAspect="1"/>
          </p:cNvPicPr>
          <p:nvPr/>
        </p:nvPicPr>
        <p:blipFill>
          <a:blip r:embed="rId4"/>
          <a:stretch>
            <a:fillRect/>
          </a:stretch>
        </p:blipFill>
        <p:spPr>
          <a:xfrm>
            <a:off x="5386070" y="2499995"/>
            <a:ext cx="3299460" cy="2606040"/>
          </a:xfrm>
          <a:prstGeom prst="rect">
            <a:avLst/>
          </a:prstGeom>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需求变更管理分析</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05410" y="869950"/>
            <a:ext cx="2672080" cy="4164965"/>
          </a:xfrm>
          <a:prstGeom prst="rect">
            <a:avLst/>
          </a:prstGeom>
        </p:spPr>
      </p:pic>
      <p:pic>
        <p:nvPicPr>
          <p:cNvPr id="6" name="图片 5"/>
          <p:cNvPicPr>
            <a:picLocks noChangeAspect="1"/>
          </p:cNvPicPr>
          <p:nvPr/>
        </p:nvPicPr>
        <p:blipFill>
          <a:blip r:embed="rId2"/>
          <a:stretch>
            <a:fillRect/>
          </a:stretch>
        </p:blipFill>
        <p:spPr>
          <a:xfrm>
            <a:off x="2909570" y="123190"/>
            <a:ext cx="3102610" cy="4964430"/>
          </a:xfrm>
          <a:prstGeom prst="rect">
            <a:avLst/>
          </a:prstGeom>
        </p:spPr>
      </p:pic>
      <p:pic>
        <p:nvPicPr>
          <p:cNvPr id="7" name="图片 6"/>
          <p:cNvPicPr>
            <a:picLocks noChangeAspect="1"/>
          </p:cNvPicPr>
          <p:nvPr/>
        </p:nvPicPr>
        <p:blipFill>
          <a:blip r:embed="rId3"/>
          <a:stretch>
            <a:fillRect/>
          </a:stretch>
        </p:blipFill>
        <p:spPr>
          <a:xfrm>
            <a:off x="6012180" y="123190"/>
            <a:ext cx="3082925" cy="4964430"/>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需求变更：相关文件修改-界面原型</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329180"/>
            <a:ext cx="2626995" cy="2755265"/>
          </a:xfrm>
          <a:prstGeom prst="rect">
            <a:avLst/>
          </a:prstGeom>
        </p:spPr>
      </p:pic>
      <p:pic>
        <p:nvPicPr>
          <p:cNvPr id="3" name="图片 2"/>
          <p:cNvPicPr>
            <a:picLocks noChangeAspect="1"/>
          </p:cNvPicPr>
          <p:nvPr/>
        </p:nvPicPr>
        <p:blipFill>
          <a:blip r:embed="rId2"/>
          <a:stretch>
            <a:fillRect/>
          </a:stretch>
        </p:blipFill>
        <p:spPr>
          <a:xfrm>
            <a:off x="1979930" y="763905"/>
            <a:ext cx="6332220" cy="1386840"/>
          </a:xfrm>
          <a:prstGeom prst="rect">
            <a:avLst/>
          </a:prstGeom>
        </p:spPr>
      </p:pic>
      <p:pic>
        <p:nvPicPr>
          <p:cNvPr id="4" name="图片 3"/>
          <p:cNvPicPr>
            <a:picLocks noChangeAspect="1"/>
          </p:cNvPicPr>
          <p:nvPr/>
        </p:nvPicPr>
        <p:blipFill>
          <a:blip r:embed="rId3"/>
          <a:stretch>
            <a:fillRect/>
          </a:stretch>
        </p:blipFill>
        <p:spPr>
          <a:xfrm>
            <a:off x="3420110" y="2272030"/>
            <a:ext cx="2524760" cy="2812415"/>
          </a:xfrm>
          <a:prstGeom prst="rect">
            <a:avLst/>
          </a:prstGeom>
        </p:spPr>
      </p:pic>
      <p:pic>
        <p:nvPicPr>
          <p:cNvPr id="8" name="图片 7"/>
          <p:cNvPicPr>
            <a:picLocks noChangeAspect="1"/>
          </p:cNvPicPr>
          <p:nvPr/>
        </p:nvPicPr>
        <p:blipFill>
          <a:blip r:embed="rId4"/>
          <a:stretch>
            <a:fillRect/>
          </a:stretch>
        </p:blipFill>
        <p:spPr>
          <a:xfrm>
            <a:off x="6076315" y="2361565"/>
            <a:ext cx="3002915" cy="2722880"/>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68649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需求变更：相关文件修改-用户手册-普通用户内容</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14" name="图片 13"/>
          <p:cNvPicPr>
            <a:picLocks noChangeAspect="1"/>
          </p:cNvPicPr>
          <p:nvPr/>
        </p:nvPicPr>
        <p:blipFill>
          <a:blip r:embed="rId1"/>
          <a:stretch>
            <a:fillRect/>
          </a:stretch>
        </p:blipFill>
        <p:spPr>
          <a:xfrm>
            <a:off x="1547495" y="843280"/>
            <a:ext cx="3300095" cy="4146550"/>
          </a:xfrm>
          <a:prstGeom prst="rect">
            <a:avLst/>
          </a:prstGeom>
        </p:spPr>
      </p:pic>
      <p:pic>
        <p:nvPicPr>
          <p:cNvPr id="15" name="图片 14"/>
          <p:cNvPicPr>
            <a:picLocks noChangeAspect="1"/>
          </p:cNvPicPr>
          <p:nvPr/>
        </p:nvPicPr>
        <p:blipFill>
          <a:blip r:embed="rId2"/>
          <a:stretch>
            <a:fillRect/>
          </a:stretch>
        </p:blipFill>
        <p:spPr>
          <a:xfrm>
            <a:off x="5580380" y="843280"/>
            <a:ext cx="2469515" cy="4146550"/>
          </a:xfrm>
          <a:prstGeom prst="rect">
            <a:avLst/>
          </a:prstGeo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相关项目计划变更</a:t>
            </a:r>
            <a:r>
              <a:rPr lang="en-US" altLang="zh-CN" sz="2800" b="1" baseline="30000" dirty="0" smtClean="0">
                <a:solidFill>
                  <a:schemeClr val="accent1"/>
                </a:solidFill>
                <a:sym typeface="+mn-ea"/>
              </a:rPr>
              <a:t>[24]</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相关项目计划变更</a:t>
            </a:r>
            <a:r>
              <a:rPr lang="en-US" altLang="zh-CN" baseline="30000" dirty="0" smtClean="0">
                <a:solidFill>
                  <a:schemeClr val="accent1"/>
                </a:solidFill>
                <a:sym typeface="+mn-ea"/>
              </a:rPr>
              <a:t>[24]</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4916170" y="2211705"/>
            <a:ext cx="4126865" cy="2880995"/>
          </a:xfrm>
          <a:prstGeom prst="rect">
            <a:avLst/>
          </a:prstGeom>
        </p:spPr>
      </p:pic>
      <p:pic>
        <p:nvPicPr>
          <p:cNvPr id="4" name="图片 3"/>
          <p:cNvPicPr>
            <a:picLocks noChangeAspect="1"/>
          </p:cNvPicPr>
          <p:nvPr/>
        </p:nvPicPr>
        <p:blipFill>
          <a:blip r:embed="rId2"/>
          <a:stretch>
            <a:fillRect/>
          </a:stretch>
        </p:blipFill>
        <p:spPr>
          <a:xfrm>
            <a:off x="4915535" y="123825"/>
            <a:ext cx="4139565" cy="1963420"/>
          </a:xfrm>
          <a:prstGeom prst="rect">
            <a:avLst/>
          </a:prstGeom>
        </p:spPr>
      </p:pic>
      <p:pic>
        <p:nvPicPr>
          <p:cNvPr id="5" name="图片 4"/>
          <p:cNvPicPr>
            <a:picLocks noChangeAspect="1"/>
          </p:cNvPicPr>
          <p:nvPr/>
        </p:nvPicPr>
        <p:blipFill>
          <a:blip r:embed="rId3"/>
          <a:stretch>
            <a:fillRect/>
          </a:stretch>
        </p:blipFill>
        <p:spPr>
          <a:xfrm>
            <a:off x="107315" y="2087245"/>
            <a:ext cx="4335780" cy="3014345"/>
          </a:xfrm>
          <a:prstGeom prst="rect">
            <a:avLst/>
          </a:prstGeom>
        </p:spPr>
      </p:pic>
      <p:sp>
        <p:nvSpPr>
          <p:cNvPr id="38" name="矩形 37"/>
          <p:cNvSpPr/>
          <p:nvPr/>
        </p:nvSpPr>
        <p:spPr>
          <a:xfrm>
            <a:off x="416225" y="915939"/>
            <a:ext cx="3383280" cy="92202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需求变更工作量评估为</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21.5</a:t>
            </a: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pitchFamily="2" charset="2"/>
              <a:buNone/>
            </a:pPr>
            <a:r>
              <a:rPr lang="zh-CN" altLang="en-US"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变更影响进度</a:t>
            </a:r>
            <a:r>
              <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2d</a:t>
            </a:r>
            <a:endParaRPr lang="en-US" altLang="zh-CN" dirty="0">
              <a:ln w="6350">
                <a:noFill/>
              </a:l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左弧形箭头 5"/>
          <p:cNvSpPr/>
          <p:nvPr/>
        </p:nvSpPr>
        <p:spPr>
          <a:xfrm>
            <a:off x="4533900" y="1707515"/>
            <a:ext cx="381635" cy="8636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851660"/>
            <a:ext cx="454342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界面原型展示</a:t>
            </a:r>
            <a:endParaRPr lang="en-US" altLang="zh-CN"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040049" y="2149076"/>
            <a:ext cx="286798" cy="845348"/>
            <a:chOff x="2290763" y="2624138"/>
            <a:chExt cx="454025" cy="1338263"/>
          </a:xfrm>
        </p:grpSpPr>
        <p:sp>
          <p:nvSpPr>
            <p:cNvPr id="2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3563620" y="262890"/>
            <a:ext cx="3375660" cy="4617720"/>
          </a:xfrm>
          <a:prstGeom prst="rect">
            <a:avLst/>
          </a:prstGeom>
        </p:spPr>
      </p:pic>
      <p:pic>
        <p:nvPicPr>
          <p:cNvPr id="5" name="图片 4"/>
          <p:cNvPicPr>
            <a:picLocks noChangeAspect="1"/>
          </p:cNvPicPr>
          <p:nvPr/>
        </p:nvPicPr>
        <p:blipFill>
          <a:blip r:embed="rId2"/>
          <a:stretch>
            <a:fillRect/>
          </a:stretch>
        </p:blipFill>
        <p:spPr>
          <a:xfrm>
            <a:off x="7019925" y="339090"/>
            <a:ext cx="2047875" cy="4375150"/>
          </a:xfrm>
          <a:prstGeom prst="rect">
            <a:avLst/>
          </a:prstGeom>
        </p:spPr>
      </p:pic>
      <p:sp>
        <p:nvSpPr>
          <p:cNvPr id="2" name="文本框 1">
            <a:hlinkClick r:id="rId3" action="ppaction://hlinkfile"/>
          </p:cNvPr>
          <p:cNvSpPr txBox="1"/>
          <p:nvPr/>
        </p:nvSpPr>
        <p:spPr>
          <a:xfrm>
            <a:off x="467360" y="1779905"/>
            <a:ext cx="2540000" cy="368300"/>
          </a:xfrm>
          <a:prstGeom prst="rect">
            <a:avLst/>
          </a:prstGeom>
          <a:noFill/>
        </p:spPr>
        <p:txBody>
          <a:bodyPr wrap="square" rtlCol="0" anchor="t">
            <a:spAutoFit/>
          </a:bodyPr>
          <a:p>
            <a:pPr algn="ctr"/>
            <a:r>
              <a:rPr lang="en-US" altLang="zh-CN"/>
              <a:t>SRA2021-G05-</a:t>
            </a:r>
            <a:r>
              <a:rPr lang="zh-CN" altLang="en-US"/>
              <a:t>高保真</a:t>
            </a:r>
            <a:endParaRPr lang="zh-CN" altLang="en-US"/>
          </a:p>
        </p:txBody>
      </p:sp>
      <p:sp>
        <p:nvSpPr>
          <p:cNvPr id="3" name="文本框 2">
            <a:hlinkClick r:id="rId4" action="ppaction://hlinkfile"/>
          </p:cNvPr>
          <p:cNvSpPr txBox="1"/>
          <p:nvPr/>
        </p:nvSpPr>
        <p:spPr>
          <a:xfrm>
            <a:off x="369570" y="2571750"/>
            <a:ext cx="2734945" cy="368300"/>
          </a:xfrm>
          <a:prstGeom prst="rect">
            <a:avLst/>
          </a:prstGeom>
          <a:noFill/>
        </p:spPr>
        <p:txBody>
          <a:bodyPr wrap="square" rtlCol="0" anchor="t">
            <a:spAutoFit/>
          </a:bodyPr>
          <a:p>
            <a:pPr algn="ctr"/>
            <a:r>
              <a:rPr lang="en-US" altLang="zh-CN"/>
              <a:t>SRA2021-G05-</a:t>
            </a:r>
            <a:r>
              <a:rPr lang="zh-CN" altLang="en-US"/>
              <a:t>高保真补充</a:t>
            </a:r>
            <a:endParaRPr lang="zh-CN"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2310130" cy="1383665"/>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后续计划安排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课程作业以外的工作成果</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团队建设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项目经验及教训总结</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9789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项目总结阶段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[27][31]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5"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460" y="628015"/>
            <a:ext cx="4714240" cy="1398270"/>
          </a:xfrm>
          <a:prstGeom prst="rect">
            <a:avLst/>
          </a:prstGeom>
          <a:noFill/>
          <a:ln>
            <a:noFill/>
          </a:ln>
        </p:spPr>
      </p:pic>
      <p:sp>
        <p:nvSpPr>
          <p:cNvPr id="6" name="文本框 5"/>
          <p:cNvSpPr txBox="1"/>
          <p:nvPr/>
        </p:nvSpPr>
        <p:spPr>
          <a:xfrm>
            <a:off x="251460" y="2079625"/>
            <a:ext cx="4578350" cy="645160"/>
          </a:xfrm>
          <a:prstGeom prst="rect">
            <a:avLst/>
          </a:prstGeom>
          <a:noFill/>
          <a:ln w="9525">
            <a:noFill/>
          </a:ln>
        </p:spPr>
        <p:txBody>
          <a:bodyPr wrap="square">
            <a:spAutoFit/>
          </a:bodyPr>
          <a:p>
            <a:pPr indent="127000"/>
            <a:r>
              <a:rPr lang="zh-CN" b="0">
                <a:ea typeface="宋体" panose="02010600030101010101" pitchFamily="2" charset="-122"/>
              </a:rPr>
              <a:t>这里可以查看总体分支的数量以及状态，甚至于删除对应的分支。</a:t>
            </a:r>
            <a:endParaRPr lang="zh-CN" altLang="en-US" b="0">
              <a:ea typeface="宋体" panose="02010600030101010101" pitchFamily="2" charset="-122"/>
            </a:endParaRPr>
          </a:p>
        </p:txBody>
      </p:sp>
      <p:pic>
        <p:nvPicPr>
          <p:cNvPr id="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19015" y="2057400"/>
            <a:ext cx="4204970" cy="2891155"/>
          </a:xfrm>
          <a:prstGeom prst="rect">
            <a:avLst/>
          </a:prstGeom>
          <a:noFill/>
          <a:ln>
            <a:noFill/>
          </a:ln>
        </p:spPr>
      </p:pic>
      <p:sp>
        <p:nvSpPr>
          <p:cNvPr id="10" name="文本框 9"/>
          <p:cNvSpPr txBox="1"/>
          <p:nvPr/>
        </p:nvSpPr>
        <p:spPr>
          <a:xfrm>
            <a:off x="4381500" y="1689100"/>
            <a:ext cx="5080000" cy="368300"/>
          </a:xfrm>
          <a:prstGeom prst="rect">
            <a:avLst/>
          </a:prstGeom>
          <a:noFill/>
          <a:ln w="9525">
            <a:noFill/>
          </a:ln>
        </p:spPr>
        <p:txBody>
          <a:bodyPr>
            <a:spAutoFit/>
          </a:bodyPr>
          <a:p>
            <a:pPr indent="127000" algn="ctr"/>
            <a:r>
              <a:rPr lang="zh-CN" b="0">
                <a:ea typeface="宋体" panose="02010600030101010101" pitchFamily="2" charset="-122"/>
              </a:rPr>
              <a:t>这里可以使用git desktop来建立新的分支</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项目阶段性计划后续安排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项目阶段性工作中，后续设计，开发，部署，测试等阶段的计划性安排</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771525"/>
            <a:ext cx="4363720" cy="3586480"/>
          </a:xfrm>
          <a:prstGeom prst="rect">
            <a:avLst/>
          </a:prstGeom>
        </p:spPr>
      </p:pic>
      <p:pic>
        <p:nvPicPr>
          <p:cNvPr id="3" name="图片 2"/>
          <p:cNvPicPr>
            <a:picLocks noChangeAspect="1"/>
          </p:cNvPicPr>
          <p:nvPr/>
        </p:nvPicPr>
        <p:blipFill>
          <a:blip r:embed="rId2"/>
          <a:stretch>
            <a:fillRect/>
          </a:stretch>
        </p:blipFill>
        <p:spPr>
          <a:xfrm>
            <a:off x="4859655" y="771525"/>
            <a:ext cx="3833495" cy="3587115"/>
          </a:xfrm>
          <a:prstGeom prst="rect">
            <a:avLst/>
          </a:prstGeom>
        </p:spPr>
      </p:pic>
      <p:sp>
        <p:nvSpPr>
          <p:cNvPr id="5" name="文本框 4">
            <a:hlinkClick r:id="rId3" action="ppaction://hlinkfile"/>
          </p:cNvPr>
          <p:cNvSpPr txBox="1"/>
          <p:nvPr/>
        </p:nvSpPr>
        <p:spPr>
          <a:xfrm>
            <a:off x="3223260" y="4444365"/>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SRA2021-G05-甘特图</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a:t>
            </a:r>
            <a:r>
              <a:rPr lang="zh-CN" dirty="0" smtClean="0">
                <a:sym typeface="+mn-ea"/>
              </a:rPr>
              <a:t>后续</a:t>
            </a:r>
            <a:r>
              <a:rPr lang="zh-CN" dirty="0" smtClean="0">
                <a:sym typeface="+mn-ea"/>
              </a:rPr>
              <a:t>关于设计，开发，部署，测试等阶段的</a:t>
            </a:r>
            <a:r>
              <a:rPr lang="zh-CN" dirty="0" smtClean="0">
                <a:sym typeface="+mn-ea"/>
              </a:rPr>
              <a:t>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39750" y="699135"/>
            <a:ext cx="6217920" cy="4257040"/>
          </a:xfrm>
          <a:prstGeom prst="rect">
            <a:avLst/>
          </a:prstGeom>
        </p:spPr>
      </p:pic>
      <p:sp>
        <p:nvSpPr>
          <p:cNvPr id="5" name="文本框 4">
            <a:hlinkClick r:id="rId2" action="ppaction://hlinkfile"/>
          </p:cNvPr>
          <p:cNvSpPr txBox="1"/>
          <p:nvPr/>
        </p:nvSpPr>
        <p:spPr>
          <a:xfrm>
            <a:off x="6757670" y="2283460"/>
            <a:ext cx="2329180"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SRA2021-G05-</a:t>
            </a:r>
            <a:r>
              <a:rPr lang="en-US" altLang="zh-CN">
                <a:latin typeface="宋体" panose="02010600030101010101" pitchFamily="2" charset="-122"/>
                <a:ea typeface="宋体" panose="02010600030101010101" pitchFamily="2" charset="-122"/>
              </a:rPr>
              <a:t>WBS</a:t>
            </a:r>
            <a:endParaRPr lang="en-US" alt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832167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ym typeface="+mn-ea"/>
              </a:rPr>
              <a:t>WBS</a:t>
            </a:r>
            <a:r>
              <a:rPr lang="zh-CN" altLang="en-US" dirty="0" smtClean="0">
                <a:sym typeface="+mn-ea"/>
              </a:rPr>
              <a:t>表</a:t>
            </a:r>
            <a:r>
              <a:rPr lang="zh-CN" dirty="0" smtClean="0">
                <a:sym typeface="+mn-ea"/>
              </a:rPr>
              <a:t>后续</a:t>
            </a:r>
            <a:r>
              <a:rPr lang="zh-CN" dirty="0" smtClean="0">
                <a:sym typeface="+mn-ea"/>
              </a:rPr>
              <a:t>关于设计，开发，部署，测试等阶段的工作分解</a:t>
            </a:r>
            <a:r>
              <a:rPr lang="en-US" altLang="zh-CN" baseline="30000" dirty="0" smtClean="0">
                <a:solidFill>
                  <a:schemeClr val="accent1"/>
                </a:solidFill>
                <a:sym typeface="+mn-ea"/>
              </a:rPr>
              <a:t>[28]</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52095" y="627380"/>
            <a:ext cx="8863965" cy="3979545"/>
          </a:xfrm>
          <a:prstGeom prst="rect">
            <a:avLst/>
          </a:prstGeom>
        </p:spPr>
      </p:pic>
      <p:sp>
        <p:nvSpPr>
          <p:cNvPr id="5" name="文本框 4">
            <a:hlinkClick r:id="rId2" action="ppaction://hlinkfile"/>
          </p:cNvPr>
          <p:cNvSpPr txBox="1"/>
          <p:nvPr/>
        </p:nvSpPr>
        <p:spPr>
          <a:xfrm>
            <a:off x="3223260" y="4627880"/>
            <a:ext cx="26968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a:t>
            </a: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表</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953135"/>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课程作业要求的工作阶段</a:t>
            </a:r>
            <a:endParaRPr lang="en-US" altLang="zh-CN" sz="2800" b="1" dirty="0" smtClean="0">
              <a:ln w="6350">
                <a:noFill/>
              </a:ln>
              <a:solidFill>
                <a:schemeClr val="accent1"/>
              </a:solidFill>
              <a:latin typeface="微软雅黑" panose="020B0503020204020204" pitchFamily="34" charset="-122"/>
              <a:ea typeface="微软雅黑" panose="020B0503020204020204" pitchFamily="34" charset="-122"/>
            </a:endParaRPr>
          </a:p>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之外的工作——</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设计</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阶段</a:t>
            </a:r>
            <a:endParaRPr lang="zh-CN" altLang="en-US" sz="2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总体设计阶段：软件测试</a:t>
            </a:r>
            <a:r>
              <a:rPr lang="zh-CN" altLang="en-US" dirty="0" smtClean="0">
                <a:solidFill>
                  <a:schemeClr val="accent1"/>
                </a:solidFill>
                <a:sym typeface="+mn-ea"/>
              </a:rPr>
              <a:t>计划</a:t>
            </a:r>
            <a:endParaRPr lang="zh-CN" altLang="en-US" dirty="0" smtClean="0">
              <a:solidFill>
                <a:schemeClr val="accent1"/>
              </a:solidFill>
              <a:sym typeface="+mn-ea"/>
            </a:endParaRPr>
          </a:p>
        </p:txBody>
      </p:sp>
      <p:sp>
        <p:nvSpPr>
          <p:cNvPr id="5" name="文本框 4">
            <a:hlinkClick r:id="rId1" action="ppaction://hlinkfile"/>
          </p:cNvPr>
          <p:cNvSpPr txBox="1"/>
          <p:nvPr/>
        </p:nvSpPr>
        <p:spPr>
          <a:xfrm>
            <a:off x="4916805" y="1275080"/>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SRA2021-G05-软件测试计划</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251460" y="720725"/>
            <a:ext cx="3522980" cy="4274820"/>
          </a:xfrm>
          <a:prstGeom prst="rect">
            <a:avLst/>
          </a:prstGeom>
        </p:spPr>
      </p:pic>
      <p:pic>
        <p:nvPicPr>
          <p:cNvPr id="4" name="图片 3"/>
          <p:cNvPicPr>
            <a:picLocks noChangeAspect="1"/>
          </p:cNvPicPr>
          <p:nvPr/>
        </p:nvPicPr>
        <p:blipFill>
          <a:blip r:embed="rId3"/>
          <a:stretch>
            <a:fillRect/>
          </a:stretch>
        </p:blipFill>
        <p:spPr>
          <a:xfrm>
            <a:off x="3924300" y="2641600"/>
            <a:ext cx="4982210" cy="2353945"/>
          </a:xfrm>
          <a:prstGeom prst="rect">
            <a:avLst/>
          </a:prstGeo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79705" y="699135"/>
            <a:ext cx="3329305" cy="4321810"/>
          </a:xfrm>
          <a:prstGeom prst="rect">
            <a:avLst/>
          </a:prstGeom>
        </p:spPr>
      </p:pic>
      <p:pic>
        <p:nvPicPr>
          <p:cNvPr id="5" name="图片 4"/>
          <p:cNvPicPr>
            <a:picLocks noChangeAspect="1"/>
          </p:cNvPicPr>
          <p:nvPr/>
        </p:nvPicPr>
        <p:blipFill>
          <a:blip r:embed="rId2"/>
          <a:stretch>
            <a:fillRect/>
          </a:stretch>
        </p:blipFill>
        <p:spPr>
          <a:xfrm>
            <a:off x="3708400" y="699135"/>
            <a:ext cx="5079365" cy="4308475"/>
          </a:xfrm>
          <a:prstGeom prst="rect">
            <a:avLst/>
          </a:prstGeo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总体设计阶段：软件测试计划</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787900" y="267335"/>
            <a:ext cx="4133850" cy="2609215"/>
          </a:xfrm>
          <a:prstGeom prst="rect">
            <a:avLst/>
          </a:prstGeom>
        </p:spPr>
      </p:pic>
      <p:sp>
        <p:nvSpPr>
          <p:cNvPr id="100" name="文本框 99"/>
          <p:cNvSpPr txBox="1"/>
          <p:nvPr/>
        </p:nvSpPr>
        <p:spPr>
          <a:xfrm>
            <a:off x="107315" y="746125"/>
            <a:ext cx="3945890" cy="1753235"/>
          </a:xfrm>
          <a:prstGeom prst="rect">
            <a:avLst/>
          </a:prstGeom>
          <a:noFill/>
          <a:ln w="9525">
            <a:noFill/>
          </a:ln>
        </p:spPr>
        <p:txBody>
          <a:bodyPr wrap="square">
            <a:spAutoFit/>
          </a:bodyPr>
          <a:p>
            <a:pPr indent="0"/>
            <a:r>
              <a:rPr lang="zh-CN" sz="1200" b="1">
                <a:latin typeface="宋体" panose="02010600030101010101" pitchFamily="2" charset="-122"/>
                <a:ea typeface="宋体" panose="02010600030101010101" pitchFamily="2" charset="-122"/>
                <a:cs typeface="宋体" panose="02010600030101010101" pitchFamily="2" charset="-122"/>
              </a:rPr>
              <a:t>测试原则：</a:t>
            </a:r>
            <a:r>
              <a:rPr lang="en-US" sz="1200" b="0">
                <a:latin typeface="宋体" panose="02010600030101010101" pitchFamily="2" charset="-122"/>
                <a:ea typeface="宋体" panose="02010600030101010101" pitchFamily="2" charset="-122"/>
                <a:cs typeface="宋体" panose="02010600030101010101" pitchFamily="2" charset="-122"/>
              </a:rPr>
              <a:t>1.</a:t>
            </a:r>
            <a:r>
              <a:rPr lang="zh-CN" sz="1200" b="0">
                <a:latin typeface="宋体" panose="02010600030101010101" pitchFamily="2" charset="-122"/>
                <a:ea typeface="宋体" panose="02010600030101010101" pitchFamily="2" charset="-122"/>
                <a:cs typeface="宋体" panose="02010600030101010101" pitchFamily="2" charset="-122"/>
              </a:rPr>
              <a:t>所有测试都应该能追溯到用户需求；</a:t>
            </a:r>
            <a:r>
              <a:rPr lang="en-US" sz="1200" b="0">
                <a:latin typeface="宋体" panose="02010600030101010101" pitchFamily="2" charset="-122"/>
                <a:ea typeface="宋体" panose="02010600030101010101" pitchFamily="2" charset="-122"/>
                <a:cs typeface="宋体" panose="02010600030101010101" pitchFamily="2" charset="-122"/>
              </a:rPr>
              <a:t>2.</a:t>
            </a:r>
            <a:r>
              <a:rPr lang="zh-CN" sz="1200" b="0">
                <a:latin typeface="宋体" panose="02010600030101010101" pitchFamily="2" charset="-122"/>
                <a:ea typeface="宋体" panose="02010600030101010101" pitchFamily="2" charset="-122"/>
                <a:cs typeface="宋体" panose="02010600030101010101" pitchFamily="2" charset="-122"/>
              </a:rPr>
              <a:t>应该远在测试开始前制定好测试计划；</a:t>
            </a:r>
            <a:r>
              <a:rPr lang="en-US" sz="1200" b="0">
                <a:latin typeface="宋体" panose="02010600030101010101" pitchFamily="2" charset="-122"/>
                <a:ea typeface="宋体" panose="02010600030101010101" pitchFamily="2" charset="-122"/>
                <a:cs typeface="宋体" panose="02010600030101010101" pitchFamily="2" charset="-122"/>
              </a:rPr>
              <a:t>3.</a:t>
            </a:r>
            <a:r>
              <a:rPr lang="zh-CN" sz="1200" b="0">
                <a:latin typeface="宋体" panose="02010600030101010101" pitchFamily="2" charset="-122"/>
                <a:ea typeface="宋体" panose="02010600030101010101" pitchFamily="2" charset="-122"/>
                <a:cs typeface="宋体" panose="02010600030101010101" pitchFamily="2" charset="-122"/>
              </a:rPr>
              <a:t>把Pareto原理应用到软件测试中（测试发现80%的错误是由20%的模块造成的）；</a:t>
            </a:r>
            <a:r>
              <a:rPr lang="en-US" sz="1200" b="0">
                <a:latin typeface="宋体" panose="02010600030101010101" pitchFamily="2" charset="-122"/>
                <a:ea typeface="宋体" panose="02010600030101010101" pitchFamily="2" charset="-122"/>
                <a:cs typeface="宋体" panose="02010600030101010101" pitchFamily="2" charset="-122"/>
              </a:rPr>
              <a:t>4.</a:t>
            </a:r>
            <a:r>
              <a:rPr lang="zh-CN" sz="1200" b="0">
                <a:latin typeface="宋体" panose="02010600030101010101" pitchFamily="2" charset="-122"/>
                <a:ea typeface="宋体" panose="02010600030101010101" pitchFamily="2" charset="-122"/>
                <a:cs typeface="宋体" panose="02010600030101010101" pitchFamily="2" charset="-122"/>
              </a:rPr>
              <a:t>从小模块逐渐升级到测试大模块；</a:t>
            </a:r>
            <a:r>
              <a:rPr lang="en-US" sz="1200" b="0">
                <a:latin typeface="宋体" panose="02010600030101010101" pitchFamily="2" charset="-122"/>
                <a:ea typeface="宋体" panose="02010600030101010101" pitchFamily="2" charset="-122"/>
                <a:cs typeface="宋体" panose="02010600030101010101" pitchFamily="2" charset="-122"/>
              </a:rPr>
              <a:t>5.</a:t>
            </a:r>
            <a:r>
              <a:rPr lang="zh-CN" sz="1200" b="0">
                <a:latin typeface="宋体" panose="02010600030101010101" pitchFamily="2" charset="-122"/>
                <a:ea typeface="宋体" panose="02010600030101010101" pitchFamily="2" charset="-122"/>
                <a:cs typeface="宋体" panose="02010600030101010101" pitchFamily="2" charset="-122"/>
              </a:rPr>
              <a:t>穷举测试不可能；</a:t>
            </a:r>
            <a:endParaRPr lang="zh-CN"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6.</a:t>
            </a:r>
            <a:r>
              <a:rPr lang="zh-CN" sz="1200" b="0">
                <a:latin typeface="宋体" panose="02010600030101010101" pitchFamily="2" charset="-122"/>
                <a:ea typeface="宋体" panose="02010600030101010101" pitchFamily="2" charset="-122"/>
                <a:cs typeface="宋体" panose="02010600030101010101" pitchFamily="2" charset="-122"/>
              </a:rPr>
              <a:t>为了达到最佳的测试效果，应该由独立的第三方从事测试工作；</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 name="表格 2"/>
          <p:cNvGraphicFramePr/>
          <p:nvPr>
            <p:custDataLst>
              <p:tags r:id="rId2"/>
            </p:custDataLst>
          </p:nvPr>
        </p:nvGraphicFramePr>
        <p:xfrm>
          <a:off x="1259523" y="3147695"/>
          <a:ext cx="5412105" cy="1828800"/>
        </p:xfrm>
        <a:graphic>
          <a:graphicData uri="http://schemas.openxmlformats.org/drawingml/2006/table">
            <a:tbl>
              <a:tblPr firstRow="1" bandRow="1">
                <a:tableStyleId>{5940675A-B579-460E-94D1-54222C63F5DA}</a:tableStyleId>
              </a:tblPr>
              <a:tblGrid>
                <a:gridCol w="1714500"/>
                <a:gridCol w="3697288"/>
              </a:tblGrid>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测试类别</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负载测试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在一定时间内大量访问app，查看app服务器端的负载程度</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错误输入测试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故意对一些输入的值输入错误来查看异常抛出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最大容量测试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将数值输入到最大值来进行数据的边界测试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界面测试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将整体界面都测试过去，保证没有一个界面功能是多余的</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恢复测试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突然断网，断电进行恢复测试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安装，卸载测试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不断卸载安装程序，查看是否出现数据异常</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交叉事件测试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一边运行app一边切换前后台，收发短信邮件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总体设计阶段：计划执行的测试</a:t>
            </a:r>
            <a:r>
              <a:rPr lang="zh-CN" altLang="en-US" dirty="0" smtClean="0">
                <a:sym typeface="+mn-ea"/>
              </a:rPr>
              <a:t>内容</a:t>
            </a:r>
            <a:endParaRPr lang="zh-CN" altLang="en-US" dirty="0" smtClean="0">
              <a:sym typeface="+mn-ea"/>
            </a:endParaRPr>
          </a:p>
        </p:txBody>
      </p:sp>
      <p:pic>
        <p:nvPicPr>
          <p:cNvPr id="4" name="图片 3"/>
          <p:cNvPicPr>
            <a:picLocks noChangeAspect="1"/>
          </p:cNvPicPr>
          <p:nvPr/>
        </p:nvPicPr>
        <p:blipFill>
          <a:blip r:embed="rId1"/>
          <a:stretch>
            <a:fillRect/>
          </a:stretch>
        </p:blipFill>
        <p:spPr>
          <a:xfrm>
            <a:off x="1548130" y="771525"/>
            <a:ext cx="6390640" cy="4187190"/>
          </a:xfrm>
          <a:prstGeom prst="rect">
            <a:avLst/>
          </a:prstGeom>
        </p:spPr>
      </p:pic>
      <p:pic>
        <p:nvPicPr>
          <p:cNvPr id="5" name="图片 4"/>
          <p:cNvPicPr>
            <a:picLocks noChangeAspect="1"/>
          </p:cNvPicPr>
          <p:nvPr/>
        </p:nvPicPr>
        <p:blipFill>
          <a:blip r:embed="rId2"/>
          <a:stretch>
            <a:fillRect/>
          </a:stretch>
        </p:blipFill>
        <p:spPr>
          <a:xfrm>
            <a:off x="632460" y="1574165"/>
            <a:ext cx="5456555" cy="3588385"/>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总体设计</a:t>
            </a:r>
            <a:r>
              <a:rPr lang="zh-CN" dirty="0" smtClean="0">
                <a:solidFill>
                  <a:schemeClr val="accent1"/>
                </a:solidFill>
                <a:sym typeface="+mn-ea"/>
              </a:rPr>
              <a:t>阶段：数据库</a:t>
            </a:r>
            <a:r>
              <a:rPr lang="zh-CN" dirty="0" smtClean="0">
                <a:solidFill>
                  <a:schemeClr val="accent1"/>
                </a:solidFill>
                <a:sym typeface="+mn-ea"/>
              </a:rPr>
              <a:t>设计</a:t>
            </a:r>
            <a:endParaRPr lang="zh-CN" dirty="0" smtClean="0">
              <a:solidFill>
                <a:schemeClr val="accent1"/>
              </a:solidFill>
              <a:sym typeface="+mn-ea"/>
            </a:endParaRPr>
          </a:p>
        </p:txBody>
      </p:sp>
      <p:sp>
        <p:nvSpPr>
          <p:cNvPr id="5" name="文本框 4">
            <a:hlinkClick r:id="rId1"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403350" y="623570"/>
            <a:ext cx="6330950" cy="39878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3215" y="771525"/>
            <a:ext cx="4226560" cy="2929890"/>
          </a:xfrm>
          <a:prstGeom prst="rect">
            <a:avLst/>
          </a:prstGeom>
          <a:noFill/>
          <a:ln>
            <a:noFill/>
          </a:ln>
        </p:spPr>
      </p:pic>
      <p:sp>
        <p:nvSpPr>
          <p:cNvPr id="100" name="文本框 99"/>
          <p:cNvSpPr txBox="1"/>
          <p:nvPr/>
        </p:nvSpPr>
        <p:spPr>
          <a:xfrm>
            <a:off x="234315" y="3796030"/>
            <a:ext cx="4493260" cy="645160"/>
          </a:xfrm>
          <a:prstGeom prst="rect">
            <a:avLst/>
          </a:prstGeom>
          <a:noFill/>
          <a:ln w="9525">
            <a:noFill/>
          </a:ln>
        </p:spPr>
        <p:txBody>
          <a:bodyPr wrap="square">
            <a:spAutoFit/>
          </a:bodyPr>
          <a:p>
            <a:pPr indent="304800"/>
            <a:r>
              <a:rPr lang="zh-CN" b="0">
                <a:ea typeface="宋体" panose="02010600030101010101" pitchFamily="2" charset="-122"/>
              </a:rPr>
              <a:t>根据界面按钮先进行commit后push，最后pull</a:t>
            </a:r>
            <a:r>
              <a:rPr lang="en-US" b="0">
                <a:latin typeface="宋体" panose="02010600030101010101" pitchFamily="2" charset="-122"/>
                <a:ea typeface="宋体" panose="02010600030101010101" pitchFamily="2" charset="-122"/>
                <a:cs typeface="Times New Roman" panose="02020603050405020304" pitchFamily="18" charset="0"/>
              </a:rPr>
              <a:t> </a:t>
            </a:r>
            <a:r>
              <a:rPr lang="zh-CN" b="0">
                <a:ea typeface="宋体" panose="02010600030101010101" pitchFamily="2" charset="-122"/>
              </a:rPr>
              <a:t>request归并分支</a:t>
            </a:r>
            <a:endParaRPr lang="zh-CN" altLang="en-US" b="0">
              <a:ea typeface="宋体" panose="02010600030101010101" pitchFamily="2" charset="-122"/>
            </a:endParaRPr>
          </a:p>
        </p:txBody>
      </p:sp>
      <p:sp>
        <p:nvSpPr>
          <p:cNvPr id="2" name="文本框 1"/>
          <p:cNvSpPr txBox="1"/>
          <p:nvPr/>
        </p:nvSpPr>
        <p:spPr>
          <a:xfrm>
            <a:off x="4643755" y="915670"/>
            <a:ext cx="4418965" cy="922020"/>
          </a:xfrm>
          <a:prstGeom prst="rect">
            <a:avLst/>
          </a:prstGeom>
          <a:noFill/>
          <a:ln w="9525">
            <a:noFill/>
          </a:ln>
        </p:spPr>
        <p:txBody>
          <a:bodyPr wrap="square">
            <a:spAutoFit/>
          </a:bodyPr>
          <a:p>
            <a:pPr indent="304800"/>
            <a:r>
              <a:rPr lang="zh-CN" b="0">
                <a:ea typeface="宋体" panose="02010600030101010101" pitchFamily="2" charset="-122"/>
              </a:rPr>
              <a:t>成功提交到我们的远程分支仓库后就可以准备合并分支，将提交的内容归并到主分支中了</a:t>
            </a:r>
            <a:endParaRPr lang="zh-CN" altLang="en-US" b="0">
              <a:ea typeface="宋体" panose="02010600030101010101" pitchFamily="2" charset="-122"/>
            </a:endParaRPr>
          </a:p>
        </p:txBody>
      </p:sp>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3600" y="2028825"/>
            <a:ext cx="4389120" cy="1575435"/>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总体设计阶段：数据库设计</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1059815"/>
            <a:ext cx="2399030" cy="3397885"/>
          </a:xfrm>
          <a:prstGeom prst="rect">
            <a:avLst/>
          </a:prstGeom>
        </p:spPr>
      </p:pic>
      <p:pic>
        <p:nvPicPr>
          <p:cNvPr id="3" name="图片 2"/>
          <p:cNvPicPr>
            <a:picLocks noChangeAspect="1"/>
          </p:cNvPicPr>
          <p:nvPr/>
        </p:nvPicPr>
        <p:blipFill>
          <a:blip r:embed="rId2"/>
          <a:stretch>
            <a:fillRect/>
          </a:stretch>
        </p:blipFill>
        <p:spPr>
          <a:xfrm>
            <a:off x="2866390" y="1059815"/>
            <a:ext cx="5657215" cy="3397885"/>
          </a:xfrm>
          <a:prstGeom prst="rect">
            <a:avLst/>
          </a:prstGeom>
        </p:spPr>
      </p:pic>
      <p:sp>
        <p:nvSpPr>
          <p:cNvPr id="6" name="文本框 5">
            <a:hlinkClick r:id="rId3" action="ppaction://hlinkfile"/>
          </p:cNvPr>
          <p:cNvSpPr txBox="1"/>
          <p:nvPr/>
        </p:nvSpPr>
        <p:spPr>
          <a:xfrm>
            <a:off x="2987675" y="4660265"/>
            <a:ext cx="319278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SRA2020-G05-数据库设计说明</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总体设计阶段：总体设计</a:t>
            </a:r>
            <a:r>
              <a:rPr lang="zh-CN" dirty="0" smtClean="0">
                <a:sym typeface="+mn-ea"/>
              </a:rPr>
              <a:t>报告</a:t>
            </a:r>
            <a:endParaRPr lang="zh-CN" dirty="0" smtClean="0">
              <a:sym typeface="+mn-ea"/>
            </a:endParaRPr>
          </a:p>
        </p:txBody>
      </p:sp>
      <p:sp>
        <p:nvSpPr>
          <p:cNvPr id="5" name="文本框 4">
            <a:hlinkClick r:id="rId1" action="ppaction://hlinkfile"/>
          </p:cNvPr>
          <p:cNvSpPr txBox="1"/>
          <p:nvPr/>
        </p:nvSpPr>
        <p:spPr>
          <a:xfrm>
            <a:off x="2987675" y="466026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193800" y="629285"/>
            <a:ext cx="6756400" cy="3976370"/>
          </a:xfrm>
          <a:prstGeom prst="rect">
            <a:avLst/>
          </a:prstGeom>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课程作业以外的工作成果：</a:t>
            </a:r>
            <a:r>
              <a:rPr lang="zh-CN" altLang="en-US" dirty="0" smtClean="0">
                <a:sym typeface="+mn-ea"/>
              </a:rPr>
              <a:t>设计阶段</a:t>
            </a:r>
            <a:endParaRPr lang="zh-CN"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1130935"/>
            <a:ext cx="4592320" cy="2851785"/>
          </a:xfrm>
          <a:prstGeom prst="rect">
            <a:avLst/>
          </a:prstGeom>
        </p:spPr>
      </p:pic>
      <p:pic>
        <p:nvPicPr>
          <p:cNvPr id="3" name="图片 2"/>
          <p:cNvPicPr>
            <a:picLocks noChangeAspect="1"/>
          </p:cNvPicPr>
          <p:nvPr/>
        </p:nvPicPr>
        <p:blipFill>
          <a:blip r:embed="rId2"/>
          <a:stretch>
            <a:fillRect/>
          </a:stretch>
        </p:blipFill>
        <p:spPr>
          <a:xfrm>
            <a:off x="4699635" y="1130935"/>
            <a:ext cx="4339590" cy="2827655"/>
          </a:xfrm>
          <a:prstGeom prst="rect">
            <a:avLst/>
          </a:prstGeom>
        </p:spPr>
      </p:pic>
      <p:sp>
        <p:nvSpPr>
          <p:cNvPr id="6" name="文本框 5">
            <a:hlinkClick r:id="rId3" action="ppaction://hlinkfile"/>
          </p:cNvPr>
          <p:cNvSpPr txBox="1"/>
          <p:nvPr/>
        </p:nvSpPr>
        <p:spPr>
          <a:xfrm>
            <a:off x="298831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SRA2021-G05-总体设计</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课程作业以外的工作成果</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结合</a:t>
            </a:r>
            <a:r>
              <a:rPr lang="en-US" altLang="zh-CN" dirty="0" smtClean="0">
                <a:solidFill>
                  <a:schemeClr val="accent1"/>
                </a:solidFill>
                <a:sym typeface="+mn-ea"/>
              </a:rPr>
              <a:t>UE</a:t>
            </a:r>
            <a:r>
              <a:rPr lang="zh-CN" altLang="en-US" dirty="0" smtClean="0">
                <a:solidFill>
                  <a:schemeClr val="accent1"/>
                </a:solidFill>
                <a:sym typeface="+mn-ea"/>
              </a:rPr>
              <a:t>思维与方法进行需求的</a:t>
            </a:r>
            <a:r>
              <a:rPr lang="zh-CN" altLang="en-US" dirty="0" smtClean="0">
                <a:solidFill>
                  <a:schemeClr val="accent1"/>
                </a:solidFill>
                <a:sym typeface="+mn-ea"/>
              </a:rPr>
              <a:t>获取</a:t>
            </a:r>
            <a:endParaRPr lang="zh-CN" altLang="en-US"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67360" y="2814955"/>
            <a:ext cx="4899025" cy="1858010"/>
          </a:xfrm>
          <a:prstGeom prst="rect">
            <a:avLst/>
          </a:prstGeom>
        </p:spPr>
      </p:pic>
      <p:pic>
        <p:nvPicPr>
          <p:cNvPr id="3" name="图片 2"/>
          <p:cNvPicPr>
            <a:picLocks noChangeAspect="1"/>
          </p:cNvPicPr>
          <p:nvPr/>
        </p:nvPicPr>
        <p:blipFill>
          <a:blip r:embed="rId2"/>
          <a:stretch>
            <a:fillRect/>
          </a:stretch>
        </p:blipFill>
        <p:spPr>
          <a:xfrm>
            <a:off x="467995" y="906145"/>
            <a:ext cx="6940550" cy="1550670"/>
          </a:xfrm>
          <a:prstGeom prst="rect">
            <a:avLst/>
          </a:prstGeom>
        </p:spPr>
      </p:pic>
      <p:pic>
        <p:nvPicPr>
          <p:cNvPr id="4" name="图片 3"/>
          <p:cNvPicPr>
            <a:picLocks noChangeAspect="1"/>
          </p:cNvPicPr>
          <p:nvPr/>
        </p:nvPicPr>
        <p:blipFill>
          <a:blip r:embed="rId3"/>
          <a:stretch>
            <a:fillRect/>
          </a:stretch>
        </p:blipFill>
        <p:spPr>
          <a:xfrm>
            <a:off x="5507990" y="2821305"/>
            <a:ext cx="3585845" cy="1849755"/>
          </a:xfrm>
          <a:prstGeom prst="rect">
            <a:avLst/>
          </a:prstGeom>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4427696" y="915670"/>
            <a:ext cx="4407694" cy="1799590"/>
          </a:xfrm>
          <a:prstGeom prst="rect">
            <a:avLst/>
          </a:prstGeom>
          <a:noFill/>
          <a:ln w="9525">
            <a:noFill/>
            <a:miter lim="800000"/>
          </a:ln>
        </p:spPr>
        <p:txBody>
          <a:bodyPr wrap="square" lIns="68580" tIns="34290" rIns="68580" bIns="34290">
            <a:spAutoFit/>
          </a:bodyPr>
          <a:lstStyle/>
          <a:p>
            <a:pPr indent="457200" algn="just" fontAlgn="auto">
              <a:lnSpc>
                <a:spcPct val="150000"/>
              </a:lnSpc>
              <a:buClrTx/>
              <a:buSzTx/>
              <a:buFontTx/>
            </a:pP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基于</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商家的信用评价体系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和</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智能推荐体系，</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保持产品的新鲜程度</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的同时，</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不通过其他APP、菜市场等</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途径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而是在</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地域</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距离、有限</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商品</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数量</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的情况下的</a:t>
            </a:r>
            <a:r>
              <a:rPr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不引入第三方物流，只支持同社区配送</a:t>
            </a:r>
            <a:r>
              <a:rPr lang="zh-CN"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rPr>
              <a:t>的小规模团购交易。</a:t>
            </a:r>
            <a:endParaRPr lang="zh-CN" altLang="en-US" sz="1500" dirty="0">
              <a:solidFill>
                <a:srgbClr val="262626"/>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 name="矩形 3"/>
          <p:cNvSpPr/>
          <p:nvPr/>
        </p:nvSpPr>
        <p:spPr>
          <a:xfrm>
            <a:off x="539750" y="123825"/>
            <a:ext cx="8719457" cy="398780"/>
          </a:xfrm>
          <a:prstGeom prst="rect">
            <a:avLst/>
          </a:prstGeom>
          <a:noFill/>
          <a:ln>
            <a:noFill/>
          </a:ln>
        </p:spPr>
        <p:txBody>
          <a:bodyPr wrap="square" rtlCol="0" anchor="t">
            <a:spAutoFit/>
          </a:bodyPr>
          <a:lstStyle/>
          <a:p>
            <a:pPr algn="l">
              <a:buClrTx/>
              <a:buSzTx/>
              <a:buFontTx/>
            </a:pPr>
            <a:r>
              <a:rPr lang="zh-CN" sz="2000" b="1" dirty="0" smtClean="0">
                <a:ln w="6350">
                  <a:noFill/>
                </a:ln>
                <a:solidFill>
                  <a:schemeClr val="accent1"/>
                </a:solidFill>
                <a:latin typeface="微软雅黑" panose="020B0503020204020204" pitchFamily="34" charset="-122"/>
                <a:ea typeface="微软雅黑" panose="020B0503020204020204" pitchFamily="34" charset="-122"/>
                <a:sym typeface="+mn-ea"/>
              </a:rPr>
              <a:t>Brainstorm “How Might We”s        Solutions</a:t>
            </a:r>
            <a:endParaRPr lang="zh-CN" sz="2000" b="1"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53801" y="780128"/>
            <a:ext cx="3082133" cy="4109765"/>
          </a:xfrm>
          <a:prstGeom prst="rect">
            <a:avLst/>
          </a:prstGeom>
        </p:spPr>
      </p:pic>
    </p:spTree>
  </p:cSld>
  <p:clrMapOvr>
    <a:masterClrMapping/>
  </p:clrMapOvr>
  <p:transition spd="slow">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68" t="25288" r="37382" b="37923"/>
          <a:stretch>
            <a:fillRect/>
          </a:stretch>
        </p:blipFill>
        <p:spPr>
          <a:xfrm>
            <a:off x="329565" y="1324451"/>
            <a:ext cx="4170045" cy="1857375"/>
          </a:xfrm>
          <a:prstGeom prst="rect">
            <a:avLst/>
          </a:prstGeom>
        </p:spPr>
      </p:pic>
      <p:sp>
        <p:nvSpPr>
          <p:cNvPr id="6" name="矩形 5"/>
          <p:cNvSpPr/>
          <p:nvPr/>
        </p:nvSpPr>
        <p:spPr>
          <a:xfrm>
            <a:off x="683101" y="264795"/>
            <a:ext cx="2207260" cy="398780"/>
          </a:xfrm>
          <a:prstGeom prst="rect">
            <a:avLst/>
          </a:prstGeom>
          <a:noFill/>
          <a:ln>
            <a:noFill/>
          </a:ln>
        </p:spPr>
        <p:txBody>
          <a:bodyPr wrap="none" rtlCol="0" anchor="t">
            <a:spAutoFit/>
          </a:bodyPr>
          <a:lstStyle/>
          <a:p>
            <a:pPr algn="ctr"/>
            <a:r>
              <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POINT OF VIEW</a:t>
            </a:r>
            <a:endParaRPr lang="en-US" altLang="zh-CN" sz="2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04874" y="784860"/>
            <a:ext cx="3523298" cy="829945"/>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We met X</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We were amazed to realize…</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It would be game-changing to…</a:t>
            </a:r>
            <a:endParaRPr lang="zh-CN" altLang="en-US" sz="1600" dirty="0">
              <a:latin typeface="宋体" panose="02010600030101010101" pitchFamily="2" charset="-122"/>
              <a:ea typeface="宋体" panose="02010600030101010101" pitchFamily="2" charset="-122"/>
            </a:endParaRPr>
          </a:p>
        </p:txBody>
      </p:sp>
      <p:sp>
        <p:nvSpPr>
          <p:cNvPr id="4" name="文本框 3"/>
          <p:cNvSpPr txBox="1"/>
          <p:nvPr/>
        </p:nvSpPr>
        <p:spPr>
          <a:xfrm>
            <a:off x="4704874" y="2149316"/>
            <a:ext cx="4342924" cy="1814830"/>
          </a:xfrm>
          <a:prstGeom prst="rect">
            <a:avLst/>
          </a:prstGeom>
          <a:noFill/>
        </p:spPr>
        <p:txBody>
          <a:bodyPr wrap="square" rtlCol="0" anchor="t">
            <a:spAutoFit/>
          </a:bodyPr>
          <a:lstStyle/>
          <a:p>
            <a:r>
              <a:rPr lang="zh-CN" altLang="en-US" sz="1600" dirty="0">
                <a:latin typeface="宋体" panose="02010600030101010101" pitchFamily="2" charset="-122"/>
                <a:ea typeface="宋体" panose="02010600030101010101" pitchFamily="2" charset="-122"/>
              </a:rPr>
              <a:t>我们遇到了小区业主徐先生</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我们对使用微信群的团购形式感到惊讶。</a:t>
            </a:r>
            <a:endParaRPr lang="zh-CN" altLang="en-US"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建设一个社区团购平台，能够让卖家快速上架商品并通知同一个社区范围有购买需求的人，这将改变游戏规则。</a:t>
            </a:r>
            <a:endParaRPr lang="zh-CN" altLang="en-US" sz="1600" dirty="0">
              <a:latin typeface="宋体" panose="02010600030101010101" pitchFamily="2" charset="-122"/>
              <a:ea typeface="宋体" panose="02010600030101010101" pitchFamily="2" charset="-122"/>
            </a:endParaRPr>
          </a:p>
        </p:txBody>
      </p:sp>
      <p:sp>
        <p:nvSpPr>
          <p:cNvPr id="5" name="矩形 4"/>
          <p:cNvSpPr/>
          <p:nvPr/>
        </p:nvSpPr>
        <p:spPr>
          <a:xfrm>
            <a:off x="395605" y="3651885"/>
            <a:ext cx="3795395" cy="521970"/>
          </a:xfrm>
          <a:prstGeom prst="rect">
            <a:avLst/>
          </a:prstGeom>
          <a:noFill/>
          <a:ln>
            <a:noFill/>
          </a:ln>
        </p:spPr>
        <p:txBody>
          <a:bodyPr wrap="square" rtlCol="0" anchor="t">
            <a:spAutoFit/>
          </a:bodyPr>
          <a:p>
            <a:pPr algn="l">
              <a:buClrTx/>
              <a:buSzTx/>
              <a:buFontTx/>
            </a:pPr>
            <a:r>
              <a:rPr lang="zh-CN" sz="2800" b="1" dirty="0" smtClean="0">
                <a:ln w="6350">
                  <a:noFill/>
                </a:ln>
                <a:solidFill>
                  <a:schemeClr val="accent1"/>
                </a:solidFill>
                <a:latin typeface="微软雅黑" panose="020B0503020204020204" pitchFamily="34" charset="-122"/>
                <a:ea typeface="微软雅黑" panose="020B0503020204020204" pitchFamily="34" charset="-122"/>
              </a:rPr>
              <a:t>快速交易、有限地域</a:t>
            </a:r>
            <a:endParaRPr lang="zh-CN" sz="2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zh-CN" sz="2800" b="1" dirty="0" smtClean="0">
                <a:solidFill>
                  <a:schemeClr val="accent1"/>
                </a:solidFill>
                <a:sym typeface="+mn-ea"/>
              </a:rPr>
              <a:t>团队建设</a:t>
            </a:r>
            <a:r>
              <a:rPr lang="en-US" altLang="zh-CN" sz="2800" b="1" baseline="30000" dirty="0" smtClean="0">
                <a:solidFill>
                  <a:schemeClr val="accent1"/>
                </a:solidFill>
                <a:sym typeface="+mn-ea"/>
              </a:rPr>
              <a:t>[31]</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地锅鸡1.0"/>
          <p:cNvPicPr>
            <a:picLocks noChangeAspect="1"/>
          </p:cNvPicPr>
          <p:nvPr/>
        </p:nvPicPr>
        <p:blipFill>
          <a:blip r:embed="rId1"/>
          <a:stretch>
            <a:fillRect/>
          </a:stretch>
        </p:blipFill>
        <p:spPr>
          <a:xfrm>
            <a:off x="1332230" y="915670"/>
            <a:ext cx="6431915" cy="2971800"/>
          </a:xfrm>
          <a:prstGeom prst="rect">
            <a:avLst/>
          </a:prstGeom>
        </p:spPr>
      </p:pic>
      <p:sp>
        <p:nvSpPr>
          <p:cNvPr id="3" name="文本框 2"/>
          <p:cNvSpPr txBox="1"/>
          <p:nvPr/>
        </p:nvSpPr>
        <p:spPr>
          <a:xfrm>
            <a:off x="2614930" y="4155440"/>
            <a:ext cx="3913505" cy="398780"/>
          </a:xfrm>
          <a:prstGeom prst="rect">
            <a:avLst/>
          </a:prstGeom>
          <a:noFill/>
        </p:spPr>
        <p:txBody>
          <a:bodyPr wrap="square" rtlCol="0">
            <a:spAutoFit/>
          </a:bodyPr>
          <a:p>
            <a:pPr algn="ctr"/>
            <a:r>
              <a:rPr lang="zh-CN" altLang="en-US" sz="2000">
                <a:latin typeface="宋体" panose="02010600030101010101" pitchFamily="2" charset="-122"/>
                <a:ea typeface="宋体" panose="02010600030101010101" pitchFamily="2" charset="-122"/>
              </a:rPr>
              <a:t>学校旁边的地锅鸡</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2628265" y="4299585"/>
            <a:ext cx="39135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谐云旁边的地锅鸡(不大行)</a:t>
            </a:r>
            <a:endParaRPr lang="zh-CN" altLang="en-US" sz="2000">
              <a:latin typeface="宋体" panose="02010600030101010101" pitchFamily="2" charset="-122"/>
              <a:ea typeface="宋体" panose="02010600030101010101" pitchFamily="2" charset="-122"/>
            </a:endParaRPr>
          </a:p>
        </p:txBody>
      </p:sp>
      <p:pic>
        <p:nvPicPr>
          <p:cNvPr id="4" name="图片 3" descr="地锅鸡2.0"/>
          <p:cNvPicPr>
            <a:picLocks noChangeAspect="1"/>
          </p:cNvPicPr>
          <p:nvPr/>
        </p:nvPicPr>
        <p:blipFill>
          <a:blip r:embed="rId1"/>
          <a:stretch>
            <a:fillRect/>
          </a:stretch>
        </p:blipFill>
        <p:spPr>
          <a:xfrm>
            <a:off x="1188085" y="809625"/>
            <a:ext cx="6931660" cy="320230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配置管理文档</a:t>
            </a:r>
            <a:r>
              <a:rPr lang="en-US" altLang="zh-CN" baseline="30000" dirty="0" smtClean="0">
                <a:solidFill>
                  <a:schemeClr val="accent1"/>
                </a:solidFill>
                <a:sym typeface="+mn-ea"/>
              </a:rPr>
              <a:t>[14]</a:t>
            </a:r>
            <a:endParaRPr lang="en-US" altLang="zh-CN" sz="1200" baseline="30000" dirty="0" smtClean="0">
              <a:solidFill>
                <a:schemeClr val="accent1"/>
              </a:solidFill>
              <a:sym typeface="+mn-ea"/>
            </a:endParaRPr>
          </a:p>
        </p:txBody>
      </p:sp>
      <p:sp>
        <p:nvSpPr>
          <p:cNvPr id="5" name="文本框 4"/>
          <p:cNvSpPr txBox="1"/>
          <p:nvPr/>
        </p:nvSpPr>
        <p:spPr>
          <a:xfrm>
            <a:off x="450215" y="843915"/>
            <a:ext cx="8598535" cy="337185"/>
          </a:xfrm>
          <a:prstGeom prst="rect">
            <a:avLst/>
          </a:prstGeom>
          <a:noFill/>
          <a:ln w="9525">
            <a:noFill/>
          </a:ln>
        </p:spPr>
        <p:txBody>
          <a:bodyPr wrap="square">
            <a:spAutoFit/>
          </a:bodyPr>
          <a:p>
            <a:pPr indent="304800"/>
            <a:r>
              <a:rPr lang="zh-CN" sz="1600" b="0">
                <a:ea typeface="宋体" panose="02010600030101010101" pitchFamily="2" charset="-122"/>
              </a:rPr>
              <a:t>根据打开的网页（github网页）进行分支归并，也可以查看要归并的分支做了哪些修改</a:t>
            </a:r>
            <a:endParaRPr lang="zh-CN" altLang="en-US" sz="1600" b="0">
              <a:ea typeface="宋体" panose="02010600030101010101" pitchFamily="2" charset="-122"/>
            </a:endParaRPr>
          </a:p>
        </p:txBody>
      </p:sp>
      <p:sp>
        <p:nvSpPr>
          <p:cNvPr id="101" name="文本框 100"/>
          <p:cNvSpPr txBox="1"/>
          <p:nvPr/>
        </p:nvSpPr>
        <p:spPr>
          <a:xfrm>
            <a:off x="2627630" y="454628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sp>
        <p:nvSpPr>
          <p:cNvPr id="102" name="文本框 101"/>
          <p:cNvSpPr txBox="1"/>
          <p:nvPr/>
        </p:nvSpPr>
        <p:spPr>
          <a:xfrm>
            <a:off x="2627630" y="7894003"/>
            <a:ext cx="5080000" cy="414020"/>
          </a:xfrm>
          <a:prstGeom prst="rect">
            <a:avLst/>
          </a:prstGeom>
          <a:noFill/>
          <a:ln w="9525">
            <a:noFill/>
          </a:ln>
        </p:spPr>
        <p:txBody>
          <a:bodyPr>
            <a:spAutoFit/>
          </a:bodyPr>
          <a:p>
            <a:pPr indent="266700"/>
            <a:r>
              <a:rPr lang="en-US" sz="1050" b="0">
                <a:latin typeface="宋体" panose="02010600030101010101" pitchFamily="2" charset="-122"/>
                <a:ea typeface="宋体" panose="02010600030101010101" pitchFamily="2" charset="-122"/>
                <a:cs typeface="Times New Roman" panose="02020603050405020304" pitchFamily="18" charset="0"/>
              </a:rPr>
              <a:t> </a:t>
            </a:r>
            <a:endParaRPr lang="zh-CN" altLang="en-US"/>
          </a:p>
        </p:txBody>
      </p:sp>
      <p:pic>
        <p:nvPicPr>
          <p:cNvPr id="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9070" y="1419225"/>
            <a:ext cx="4189730" cy="2628265"/>
          </a:xfrm>
          <a:prstGeom prst="rect">
            <a:avLst/>
          </a:prstGeom>
          <a:noFill/>
          <a:ln>
            <a:noFill/>
          </a:ln>
        </p:spPr>
      </p:pic>
      <p:pic>
        <p:nvPicPr>
          <p:cNvPr id="9"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368800" y="1419225"/>
            <a:ext cx="4726940" cy="2627630"/>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sp>
        <p:nvSpPr>
          <p:cNvPr id="3" name="文本框 2"/>
          <p:cNvSpPr txBox="1"/>
          <p:nvPr/>
        </p:nvSpPr>
        <p:spPr>
          <a:xfrm>
            <a:off x="6372225" y="22840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海底捞团建</a:t>
            </a:r>
            <a:endParaRPr lang="zh-CN" altLang="en-US" sz="2000">
              <a:latin typeface="宋体" panose="02010600030101010101" pitchFamily="2" charset="-122"/>
              <a:ea typeface="宋体" panose="02010600030101010101" pitchFamily="2" charset="-122"/>
            </a:endParaRPr>
          </a:p>
        </p:txBody>
      </p:sp>
      <p:pic>
        <p:nvPicPr>
          <p:cNvPr id="5" name="图片 4" descr="海底捞1.0-2"/>
          <p:cNvPicPr>
            <a:picLocks noChangeAspect="1"/>
          </p:cNvPicPr>
          <p:nvPr/>
        </p:nvPicPr>
        <p:blipFill>
          <a:blip r:embed="rId1"/>
          <a:stretch>
            <a:fillRect/>
          </a:stretch>
        </p:blipFill>
        <p:spPr>
          <a:xfrm>
            <a:off x="323850" y="628015"/>
            <a:ext cx="5901055" cy="4425950"/>
          </a:xfrm>
          <a:prstGeom prst="rect">
            <a:avLst/>
          </a:prstGeom>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55885b32643b6b0c06d21ab8682247c"/>
          <p:cNvPicPr>
            <a:picLocks noChangeAspect="1"/>
          </p:cNvPicPr>
          <p:nvPr/>
        </p:nvPicPr>
        <p:blipFill>
          <a:blip r:embed="rId1"/>
          <a:stretch>
            <a:fillRect/>
          </a:stretch>
        </p:blipFill>
        <p:spPr>
          <a:xfrm>
            <a:off x="612140" y="843280"/>
            <a:ext cx="1739900" cy="3766185"/>
          </a:xfrm>
          <a:prstGeom prst="rect">
            <a:avLst/>
          </a:prstGeom>
        </p:spPr>
      </p:pic>
      <p:pic>
        <p:nvPicPr>
          <p:cNvPr id="5" name="图片 4" descr="b2669ade321abafae62d12c22e71e0b"/>
          <p:cNvPicPr>
            <a:picLocks noChangeAspect="1"/>
          </p:cNvPicPr>
          <p:nvPr/>
        </p:nvPicPr>
        <p:blipFill>
          <a:blip r:embed="rId2"/>
          <a:stretch>
            <a:fillRect/>
          </a:stretch>
        </p:blipFill>
        <p:spPr>
          <a:xfrm>
            <a:off x="2555875" y="843280"/>
            <a:ext cx="5417185" cy="2502535"/>
          </a:xfrm>
          <a:prstGeom prst="rect">
            <a:avLst/>
          </a:prstGeom>
        </p:spPr>
      </p:pic>
      <p:sp>
        <p:nvSpPr>
          <p:cNvPr id="6" name="文本框 5"/>
          <p:cNvSpPr txBox="1"/>
          <p:nvPr/>
        </p:nvSpPr>
        <p:spPr>
          <a:xfrm>
            <a:off x="3917315" y="379603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汉堡王小团建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KFC1.0"/>
          <p:cNvPicPr>
            <a:picLocks noChangeAspect="1"/>
          </p:cNvPicPr>
          <p:nvPr/>
        </p:nvPicPr>
        <p:blipFill>
          <a:blip r:embed="rId1"/>
          <a:srcRect b="46527"/>
          <a:stretch>
            <a:fillRect/>
          </a:stretch>
        </p:blipFill>
        <p:spPr>
          <a:xfrm>
            <a:off x="2844165" y="123190"/>
            <a:ext cx="2505710" cy="2900680"/>
          </a:xfrm>
          <a:prstGeom prst="rect">
            <a:avLst/>
          </a:prstGeom>
        </p:spPr>
      </p:pic>
      <p:sp>
        <p:nvSpPr>
          <p:cNvPr id="5" name="文本框 4"/>
          <p:cNvSpPr txBox="1"/>
          <p:nvPr/>
        </p:nvSpPr>
        <p:spPr>
          <a:xfrm>
            <a:off x="323850" y="192341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KFC团建</a:t>
            </a:r>
            <a:endParaRPr lang="zh-CN" altLang="en-US" sz="2000">
              <a:latin typeface="宋体" panose="02010600030101010101" pitchFamily="2" charset="-122"/>
              <a:ea typeface="宋体" panose="02010600030101010101" pitchFamily="2" charset="-122"/>
            </a:endParaRPr>
          </a:p>
        </p:txBody>
      </p:sp>
      <p:pic>
        <p:nvPicPr>
          <p:cNvPr id="2" name="图片 1" descr="KFC1.0"/>
          <p:cNvPicPr>
            <a:picLocks noChangeAspect="1"/>
          </p:cNvPicPr>
          <p:nvPr/>
        </p:nvPicPr>
        <p:blipFill>
          <a:blip r:embed="rId1"/>
          <a:srcRect t="46605"/>
          <a:stretch>
            <a:fillRect/>
          </a:stretch>
        </p:blipFill>
        <p:spPr>
          <a:xfrm>
            <a:off x="5940425" y="1707515"/>
            <a:ext cx="2775585" cy="3208655"/>
          </a:xfrm>
          <a:prstGeom prst="rect">
            <a:avLst/>
          </a:prstGeom>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1.0-1"/>
          <p:cNvPicPr>
            <a:picLocks noChangeAspect="1"/>
          </p:cNvPicPr>
          <p:nvPr/>
        </p:nvPicPr>
        <p:blipFill>
          <a:blip r:embed="rId1"/>
          <a:stretch>
            <a:fillRect/>
          </a:stretch>
        </p:blipFill>
        <p:spPr>
          <a:xfrm>
            <a:off x="395605" y="771525"/>
            <a:ext cx="4257040" cy="1966595"/>
          </a:xfrm>
          <a:prstGeom prst="rect">
            <a:avLst/>
          </a:prstGeom>
        </p:spPr>
      </p:pic>
      <p:pic>
        <p:nvPicPr>
          <p:cNvPr id="5" name="图片 4" descr="自助餐1.0-2"/>
          <p:cNvPicPr>
            <a:picLocks noChangeAspect="1"/>
          </p:cNvPicPr>
          <p:nvPr/>
        </p:nvPicPr>
        <p:blipFill>
          <a:blip r:embed="rId2"/>
          <a:stretch>
            <a:fillRect/>
          </a:stretch>
        </p:blipFill>
        <p:spPr>
          <a:xfrm>
            <a:off x="4716145" y="771525"/>
            <a:ext cx="4097655" cy="1893570"/>
          </a:xfrm>
          <a:prstGeom prst="rect">
            <a:avLst/>
          </a:prstGeom>
        </p:spPr>
      </p:pic>
      <p:pic>
        <p:nvPicPr>
          <p:cNvPr id="7" name="图片 6" descr="自助餐1.0-4"/>
          <p:cNvPicPr>
            <a:picLocks noChangeAspect="1"/>
          </p:cNvPicPr>
          <p:nvPr/>
        </p:nvPicPr>
        <p:blipFill>
          <a:blip r:embed="rId3"/>
          <a:stretch>
            <a:fillRect/>
          </a:stretch>
        </p:blipFill>
        <p:spPr>
          <a:xfrm>
            <a:off x="1475740" y="2788285"/>
            <a:ext cx="4732655" cy="2186305"/>
          </a:xfrm>
          <a:prstGeom prst="rect">
            <a:avLst/>
          </a:prstGeom>
        </p:spPr>
      </p:pic>
      <p:sp>
        <p:nvSpPr>
          <p:cNvPr id="8" name="文本框 7"/>
          <p:cNvSpPr txBox="1"/>
          <p:nvPr/>
        </p:nvSpPr>
        <p:spPr>
          <a:xfrm>
            <a:off x="6372225" y="3219450"/>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自助餐2.0-2"/>
          <p:cNvPicPr>
            <a:picLocks noChangeAspect="1"/>
          </p:cNvPicPr>
          <p:nvPr/>
        </p:nvPicPr>
        <p:blipFill>
          <a:blip r:embed="rId1"/>
          <a:stretch>
            <a:fillRect/>
          </a:stretch>
        </p:blipFill>
        <p:spPr>
          <a:xfrm>
            <a:off x="1332230" y="687070"/>
            <a:ext cx="1966595" cy="4257040"/>
          </a:xfrm>
          <a:prstGeom prst="rect">
            <a:avLst/>
          </a:prstGeom>
        </p:spPr>
      </p:pic>
      <p:pic>
        <p:nvPicPr>
          <p:cNvPr id="5" name="图片 4" descr="自助餐2.0-1"/>
          <p:cNvPicPr>
            <a:picLocks noChangeAspect="1"/>
          </p:cNvPicPr>
          <p:nvPr/>
        </p:nvPicPr>
        <p:blipFill>
          <a:blip r:embed="rId2"/>
          <a:stretch>
            <a:fillRect/>
          </a:stretch>
        </p:blipFill>
        <p:spPr>
          <a:xfrm>
            <a:off x="3852545" y="687070"/>
            <a:ext cx="1988185" cy="4304030"/>
          </a:xfrm>
          <a:prstGeom prst="rect">
            <a:avLst/>
          </a:prstGeom>
        </p:spPr>
      </p:pic>
      <p:sp>
        <p:nvSpPr>
          <p:cNvPr id="8" name="文本框 7"/>
          <p:cNvSpPr txBox="1"/>
          <p:nvPr/>
        </p:nvSpPr>
        <p:spPr>
          <a:xfrm>
            <a:off x="5954395" y="2355215"/>
            <a:ext cx="318960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烤肉自助小团建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电影《哥斯拉》"/>
          <p:cNvPicPr>
            <a:picLocks noChangeAspect="1"/>
          </p:cNvPicPr>
          <p:nvPr/>
        </p:nvPicPr>
        <p:blipFill>
          <a:blip r:embed="rId1"/>
          <a:stretch>
            <a:fillRect/>
          </a:stretch>
        </p:blipFill>
        <p:spPr>
          <a:xfrm>
            <a:off x="611505" y="627380"/>
            <a:ext cx="2016760" cy="4365625"/>
          </a:xfrm>
          <a:prstGeom prst="rect">
            <a:avLst/>
          </a:prstGeom>
        </p:spPr>
      </p:pic>
      <p:pic>
        <p:nvPicPr>
          <p:cNvPr id="5" name="图片 4" descr="电影《速度与激情9》"/>
          <p:cNvPicPr>
            <a:picLocks noChangeAspect="1"/>
          </p:cNvPicPr>
          <p:nvPr/>
        </p:nvPicPr>
        <p:blipFill>
          <a:blip r:embed="rId2"/>
          <a:stretch>
            <a:fillRect/>
          </a:stretch>
        </p:blipFill>
        <p:spPr>
          <a:xfrm>
            <a:off x="4572000" y="575310"/>
            <a:ext cx="2038985" cy="4418330"/>
          </a:xfrm>
          <a:prstGeom prst="rect">
            <a:avLst/>
          </a:prstGeom>
        </p:spPr>
      </p:pic>
      <p:sp>
        <p:nvSpPr>
          <p:cNvPr id="8" name="文本框 7"/>
          <p:cNvSpPr txBox="1"/>
          <p:nvPr/>
        </p:nvSpPr>
        <p:spPr>
          <a:xfrm>
            <a:off x="2700020" y="1347470"/>
            <a:ext cx="191643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电影《哥斯拉》</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6732270" y="1377950"/>
            <a:ext cx="2140585" cy="368300"/>
          </a:xfrm>
          <a:prstGeom prst="rect">
            <a:avLst/>
          </a:prstGeom>
          <a:noFill/>
        </p:spPr>
        <p:txBody>
          <a:bodyPr wrap="square" rtlCol="0" anchor="t">
            <a:spAutoFit/>
          </a:bodyPr>
          <a:p>
            <a:r>
              <a:rPr lang="zh-CN" altLang="en-US"/>
              <a:t>电影《速度与激情9》</a:t>
            </a:r>
            <a:endParaRPr lang="zh-CN"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4" name="图片 3" descr="洪涛烤肉1.0"/>
          <p:cNvPicPr>
            <a:picLocks noChangeAspect="1"/>
          </p:cNvPicPr>
          <p:nvPr/>
        </p:nvPicPr>
        <p:blipFill>
          <a:blip r:embed="rId1"/>
          <a:stretch>
            <a:fillRect/>
          </a:stretch>
        </p:blipFill>
        <p:spPr>
          <a:xfrm>
            <a:off x="755650" y="843280"/>
            <a:ext cx="2072640" cy="3854450"/>
          </a:xfrm>
          <a:prstGeom prst="rect">
            <a:avLst/>
          </a:prstGeom>
        </p:spPr>
      </p:pic>
      <p:pic>
        <p:nvPicPr>
          <p:cNvPr id="5" name="图片 4" descr="洪涛烤肉2.0"/>
          <p:cNvPicPr>
            <a:picLocks noChangeAspect="1"/>
          </p:cNvPicPr>
          <p:nvPr/>
        </p:nvPicPr>
        <p:blipFill>
          <a:blip r:embed="rId2"/>
          <a:stretch>
            <a:fillRect/>
          </a:stretch>
        </p:blipFill>
        <p:spPr>
          <a:xfrm>
            <a:off x="2988310" y="843280"/>
            <a:ext cx="5610860" cy="2592070"/>
          </a:xfrm>
          <a:prstGeom prst="rect">
            <a:avLst/>
          </a:prstGeom>
        </p:spPr>
      </p:pic>
      <p:sp>
        <p:nvSpPr>
          <p:cNvPr id="8" name="文本框 7"/>
          <p:cNvSpPr txBox="1"/>
          <p:nvPr/>
        </p:nvSpPr>
        <p:spPr>
          <a:xfrm>
            <a:off x="4427855" y="37953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烤肉团建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牛肉火锅1.0"/>
          <p:cNvPicPr>
            <a:picLocks noChangeAspect="1"/>
          </p:cNvPicPr>
          <p:nvPr/>
        </p:nvPicPr>
        <p:blipFill>
          <a:blip r:embed="rId1"/>
          <a:stretch>
            <a:fillRect/>
          </a:stretch>
        </p:blipFill>
        <p:spPr>
          <a:xfrm>
            <a:off x="179705" y="699770"/>
            <a:ext cx="3838575" cy="1773555"/>
          </a:xfrm>
          <a:prstGeom prst="rect">
            <a:avLst/>
          </a:prstGeom>
        </p:spPr>
      </p:pic>
      <p:pic>
        <p:nvPicPr>
          <p:cNvPr id="3" name="图片 2" descr="牛肉火锅2.0"/>
          <p:cNvPicPr>
            <a:picLocks noChangeAspect="1"/>
          </p:cNvPicPr>
          <p:nvPr/>
        </p:nvPicPr>
        <p:blipFill>
          <a:blip r:embed="rId2"/>
          <a:stretch>
            <a:fillRect/>
          </a:stretch>
        </p:blipFill>
        <p:spPr>
          <a:xfrm>
            <a:off x="4067810" y="2283460"/>
            <a:ext cx="4994275" cy="2306955"/>
          </a:xfrm>
          <a:prstGeom prst="rect">
            <a:avLst/>
          </a:prstGeom>
        </p:spPr>
      </p:pic>
      <p:sp>
        <p:nvSpPr>
          <p:cNvPr id="8" name="文本框 7"/>
          <p:cNvSpPr txBox="1"/>
          <p:nvPr/>
        </p:nvSpPr>
        <p:spPr>
          <a:xfrm>
            <a:off x="1187450" y="3579495"/>
            <a:ext cx="2693670"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2.0</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4283710" y="915035"/>
            <a:ext cx="2693670" cy="39878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rPr>
              <a:t>牛肉火锅团建</a:t>
            </a:r>
            <a:r>
              <a:rPr lang="en-US" altLang="zh-CN" sz="2000">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.0</a:t>
            </a:r>
            <a:endParaRPr lang="en-US" altLang="zh-CN"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小龙坎1.0"/>
          <p:cNvPicPr>
            <a:picLocks noChangeAspect="1"/>
          </p:cNvPicPr>
          <p:nvPr/>
        </p:nvPicPr>
        <p:blipFill>
          <a:blip r:embed="rId1"/>
          <a:stretch>
            <a:fillRect/>
          </a:stretch>
        </p:blipFill>
        <p:spPr>
          <a:xfrm>
            <a:off x="1126490" y="772160"/>
            <a:ext cx="6891020" cy="3183255"/>
          </a:xfrm>
          <a:prstGeom prst="rect">
            <a:avLst/>
          </a:prstGeom>
        </p:spPr>
      </p:pic>
      <p:sp>
        <p:nvSpPr>
          <p:cNvPr id="8" name="文本框 7"/>
          <p:cNvSpPr txBox="1"/>
          <p:nvPr/>
        </p:nvSpPr>
        <p:spPr>
          <a:xfrm>
            <a:off x="2889250" y="4227830"/>
            <a:ext cx="336613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小龙坎火锅团建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胖叔叔1.0"/>
          <p:cNvPicPr>
            <a:picLocks noChangeAspect="1"/>
          </p:cNvPicPr>
          <p:nvPr/>
        </p:nvPicPr>
        <p:blipFill>
          <a:blip r:embed="rId1"/>
          <a:stretch>
            <a:fillRect/>
          </a:stretch>
        </p:blipFill>
        <p:spPr>
          <a:xfrm>
            <a:off x="467360" y="772160"/>
            <a:ext cx="4094480" cy="1891665"/>
          </a:xfrm>
          <a:prstGeom prst="rect">
            <a:avLst/>
          </a:prstGeom>
        </p:spPr>
      </p:pic>
      <p:pic>
        <p:nvPicPr>
          <p:cNvPr id="3" name="图片 2" descr="胖叔叔2.0"/>
          <p:cNvPicPr>
            <a:picLocks noChangeAspect="1"/>
          </p:cNvPicPr>
          <p:nvPr/>
        </p:nvPicPr>
        <p:blipFill>
          <a:blip r:embed="rId2"/>
          <a:stretch>
            <a:fillRect/>
          </a:stretch>
        </p:blipFill>
        <p:spPr>
          <a:xfrm>
            <a:off x="4644390" y="772160"/>
            <a:ext cx="4312920" cy="1992630"/>
          </a:xfrm>
          <a:prstGeom prst="rect">
            <a:avLst/>
          </a:prstGeom>
        </p:spPr>
      </p:pic>
      <p:pic>
        <p:nvPicPr>
          <p:cNvPr id="4" name="图片 3" descr="胖叔叔3.0"/>
          <p:cNvPicPr>
            <a:picLocks noChangeAspect="1"/>
          </p:cNvPicPr>
          <p:nvPr/>
        </p:nvPicPr>
        <p:blipFill>
          <a:blip r:embed="rId3"/>
          <a:stretch>
            <a:fillRect/>
          </a:stretch>
        </p:blipFill>
        <p:spPr>
          <a:xfrm>
            <a:off x="481330" y="2788285"/>
            <a:ext cx="4066540" cy="1878965"/>
          </a:xfrm>
          <a:prstGeom prst="rect">
            <a:avLst/>
          </a:prstGeom>
        </p:spPr>
      </p:pic>
      <p:pic>
        <p:nvPicPr>
          <p:cNvPr id="6" name="图片 5" descr="胖叔叔4.0-2"/>
          <p:cNvPicPr>
            <a:picLocks noChangeAspect="1"/>
          </p:cNvPicPr>
          <p:nvPr/>
        </p:nvPicPr>
        <p:blipFill>
          <a:blip r:embed="rId4"/>
          <a:stretch>
            <a:fillRect/>
          </a:stretch>
        </p:blipFill>
        <p:spPr>
          <a:xfrm>
            <a:off x="4688205" y="2788285"/>
            <a:ext cx="4269105" cy="1972310"/>
          </a:xfrm>
          <a:prstGeom prst="rect">
            <a:avLst/>
          </a:prstGeom>
        </p:spPr>
      </p:pic>
      <p:sp>
        <p:nvSpPr>
          <p:cNvPr id="8" name="文本框 7"/>
          <p:cNvSpPr txBox="1"/>
          <p:nvPr/>
        </p:nvSpPr>
        <p:spPr>
          <a:xfrm>
            <a:off x="2845435" y="175895"/>
            <a:ext cx="6111875" cy="398780"/>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数不清次数的胖叔叔团建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版本号规则</a:t>
            </a:r>
            <a:r>
              <a:rPr lang="en-US" altLang="zh-CN" baseline="30000" dirty="0" smtClean="0">
                <a:solidFill>
                  <a:schemeClr val="accent1"/>
                </a:solidFill>
                <a:sym typeface="+mn-ea"/>
              </a:rPr>
              <a:t>[14]</a:t>
            </a:r>
            <a:endParaRPr lang="en-US" altLang="zh-CN" baseline="30000" dirty="0" smtClean="0">
              <a:solidFill>
                <a:schemeClr val="accent1"/>
              </a:solidFill>
              <a:sym typeface="+mn-ea"/>
            </a:endParaRPr>
          </a:p>
        </p:txBody>
      </p:sp>
      <p:sp>
        <p:nvSpPr>
          <p:cNvPr id="100" name="文本框 99"/>
          <p:cNvSpPr txBox="1"/>
          <p:nvPr/>
        </p:nvSpPr>
        <p:spPr>
          <a:xfrm>
            <a:off x="546100" y="987425"/>
            <a:ext cx="7550150" cy="2891790"/>
          </a:xfrm>
          <a:prstGeom prst="rect">
            <a:avLst/>
          </a:prstGeom>
          <a:noFill/>
          <a:ln w="9525">
            <a:noFill/>
          </a:ln>
        </p:spPr>
        <p:txBody>
          <a:bodyPr wrap="square">
            <a:spAutoFit/>
          </a:bodyPr>
          <a:p>
            <a:pPr indent="0" fontAlgn="auto"/>
            <a:r>
              <a:rPr lang="zh-CN" sz="1400" b="0">
                <a:ea typeface="宋体" panose="02010600030101010101" pitchFamily="2" charset="-122"/>
              </a:rPr>
              <a:t>版本格式：主版本号.次版本号.修订号，版本号递增规则如下：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主版本号：当你做了不兼容的 API 修改，2. 次版本号：当你做了向下兼容的功能性新增，3. 修订号：当你做了向下兼容的问题修正。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报告（PPT）版本格式：正式版本号.评审版本号.自行迭代号，版本号递增规则如下：</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1. 正式版本号：正式评审过后的正式版本，一般为1.0.0，提交日期为评审当周的周日，</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2. 评审版本号：经过预评审或先行组评审后，根据其评审内容修改的版本，</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3. 自行迭代号：根据上课内容或小组会议后，对上一版本内容的修正。</a:t>
            </a:r>
            <a:r>
              <a:rPr lang="en-US" sz="1400" b="0">
                <a:latin typeface="宋体" panose="02010600030101010101" pitchFamily="2" charset="-122"/>
                <a:ea typeface="宋体" panose="02010600030101010101" pitchFamily="2" charset="-122"/>
                <a:cs typeface="Times New Roman" panose="02020603050405020304" pitchFamily="18" charset="0"/>
              </a:rPr>
              <a:t> </a:t>
            </a:r>
            <a:r>
              <a:rPr lang="zh-CN" sz="1400" b="0">
                <a:ea typeface="宋体" panose="02010600030101010101" pitchFamily="2" charset="-122"/>
              </a:rPr>
              <a:t>先行版本号及版本编译元数据可以加到“主版本号.次版本号.修订号”的后面，作为延伸。</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1" descr="炉鱼1.0"/>
          <p:cNvPicPr>
            <a:picLocks noChangeAspect="1"/>
          </p:cNvPicPr>
          <p:nvPr/>
        </p:nvPicPr>
        <p:blipFill>
          <a:blip r:embed="rId1"/>
          <a:stretch>
            <a:fillRect/>
          </a:stretch>
        </p:blipFill>
        <p:spPr>
          <a:xfrm>
            <a:off x="2484120" y="339725"/>
            <a:ext cx="2031365" cy="4397375"/>
          </a:xfrm>
          <a:prstGeom prst="rect">
            <a:avLst/>
          </a:prstGeom>
        </p:spPr>
      </p:pic>
      <p:sp>
        <p:nvSpPr>
          <p:cNvPr id="8" name="文本框 7"/>
          <p:cNvSpPr txBox="1"/>
          <p:nvPr/>
        </p:nvSpPr>
        <p:spPr>
          <a:xfrm>
            <a:off x="5076190" y="1995805"/>
            <a:ext cx="3438525" cy="706755"/>
          </a:xfrm>
          <a:prstGeom prst="rect">
            <a:avLst/>
          </a:prstGeom>
          <a:noFill/>
        </p:spPr>
        <p:txBody>
          <a:bodyPr wrap="square" rtlCol="0">
            <a:spAutoFit/>
          </a:bodyPr>
          <a:p>
            <a:pPr algn="ctr">
              <a:buClrTx/>
              <a:buSzTx/>
              <a:buFontTx/>
            </a:pPr>
            <a:r>
              <a:rPr lang="zh-CN" altLang="en-US" sz="2000">
                <a:latin typeface="宋体" panose="02010600030101010101" pitchFamily="2" charset="-122"/>
                <a:ea typeface="宋体" panose="02010600030101010101" pitchFamily="2" charset="-122"/>
              </a:rPr>
              <a:t>炉鱼小团建</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(真的好吃，</a:t>
            </a:r>
            <a:r>
              <a:rPr lang="zh-CN" altLang="en-US" sz="2000">
                <a:latin typeface="宋体" panose="02010600030101010101" pitchFamily="2" charset="-122"/>
                <a:ea typeface="宋体" panose="02010600030101010101" pitchFamily="2" charset="-122"/>
              </a:rPr>
              <a:t>不够吃）</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3" name="图片 2" descr="谐云1.0-1"/>
          <p:cNvPicPr>
            <a:picLocks noChangeAspect="1"/>
          </p:cNvPicPr>
          <p:nvPr/>
        </p:nvPicPr>
        <p:blipFill>
          <a:blip r:embed="rId1"/>
          <a:stretch>
            <a:fillRect/>
          </a:stretch>
        </p:blipFill>
        <p:spPr>
          <a:xfrm>
            <a:off x="539750" y="772160"/>
            <a:ext cx="4137025" cy="1911350"/>
          </a:xfrm>
          <a:prstGeom prst="rect">
            <a:avLst/>
          </a:prstGeom>
        </p:spPr>
      </p:pic>
      <p:pic>
        <p:nvPicPr>
          <p:cNvPr id="4" name="图片 3" descr="谐云1.0-2"/>
          <p:cNvPicPr>
            <a:picLocks noChangeAspect="1"/>
          </p:cNvPicPr>
          <p:nvPr/>
        </p:nvPicPr>
        <p:blipFill>
          <a:blip r:embed="rId2"/>
          <a:stretch>
            <a:fillRect/>
          </a:stretch>
        </p:blipFill>
        <p:spPr>
          <a:xfrm>
            <a:off x="6876415" y="267335"/>
            <a:ext cx="2084705" cy="4512945"/>
          </a:xfrm>
          <a:prstGeom prst="rect">
            <a:avLst/>
          </a:prstGeom>
        </p:spPr>
      </p:pic>
      <p:pic>
        <p:nvPicPr>
          <p:cNvPr id="5" name="图片 4" descr="谐云1.0-3"/>
          <p:cNvPicPr>
            <a:picLocks noChangeAspect="1"/>
          </p:cNvPicPr>
          <p:nvPr/>
        </p:nvPicPr>
        <p:blipFill>
          <a:blip r:embed="rId3"/>
          <a:stretch>
            <a:fillRect/>
          </a:stretch>
        </p:blipFill>
        <p:spPr>
          <a:xfrm>
            <a:off x="4716145" y="267970"/>
            <a:ext cx="2084070" cy="4512310"/>
          </a:xfrm>
          <a:prstGeom prst="rect">
            <a:avLst/>
          </a:prstGeom>
        </p:spPr>
      </p:pic>
      <p:sp>
        <p:nvSpPr>
          <p:cNvPr id="6" name="文本框 5"/>
          <p:cNvSpPr txBox="1"/>
          <p:nvPr/>
        </p:nvSpPr>
        <p:spPr>
          <a:xfrm>
            <a:off x="889000" y="3291840"/>
            <a:ext cx="3438525" cy="706755"/>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2021.04.29</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第一次的谐云答辩</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a:t>
            </a:r>
            <a:r>
              <a:rPr lang="en-US" altLang="zh-CN" baseline="30000" dirty="0" smtClean="0">
                <a:solidFill>
                  <a:schemeClr val="accent1"/>
                </a:solidFill>
                <a:sym typeface="+mn-ea"/>
              </a:rPr>
              <a:t>[31]</a:t>
            </a:r>
            <a:endParaRPr lang="en-US" altLang="zh-CN" sz="1200" baseline="30000" dirty="0" smtClean="0">
              <a:solidFill>
                <a:schemeClr val="accent1"/>
              </a:solidFill>
              <a:sym typeface="+mn-ea"/>
            </a:endParaRPr>
          </a:p>
        </p:txBody>
      </p:sp>
      <p:pic>
        <p:nvPicPr>
          <p:cNvPr id="2" name="图片 2" descr="地锅鸡2.0"/>
          <p:cNvPicPr>
            <a:picLocks noChangeAspect="1"/>
          </p:cNvPicPr>
          <p:nvPr/>
        </p:nvPicPr>
        <p:blipFill>
          <a:blip r:embed="rId1"/>
          <a:stretch>
            <a:fillRect/>
          </a:stretch>
        </p:blipFill>
        <p:spPr>
          <a:xfrm>
            <a:off x="3492500" y="2428240"/>
            <a:ext cx="5486400" cy="2534920"/>
          </a:xfrm>
          <a:prstGeom prst="rect">
            <a:avLst/>
          </a:prstGeom>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39750" y="627380"/>
            <a:ext cx="4030345" cy="3023870"/>
          </a:xfrm>
          <a:prstGeom prst="rect">
            <a:avLst/>
          </a:prstGeom>
          <a:noFill/>
          <a:ln>
            <a:noFill/>
          </a:ln>
        </p:spPr>
      </p:pic>
      <p:sp>
        <p:nvSpPr>
          <p:cNvPr id="6" name="文本框 5"/>
          <p:cNvSpPr txBox="1"/>
          <p:nvPr/>
        </p:nvSpPr>
        <p:spPr>
          <a:xfrm>
            <a:off x="5004435" y="1132205"/>
            <a:ext cx="3438525" cy="1014730"/>
          </a:xfrm>
          <a:prstGeom prst="rect">
            <a:avLst/>
          </a:prstGeom>
          <a:noFill/>
        </p:spPr>
        <p:txBody>
          <a:bodyPr wrap="square" rtlCol="0">
            <a:spAutoFit/>
          </a:bodyPr>
          <a:p>
            <a:pPr algn="ctr">
              <a:buClrTx/>
              <a:buSzTx/>
              <a:buFontTx/>
            </a:pPr>
            <a:r>
              <a:rPr lang="en-US" altLang="zh-CN" sz="2000">
                <a:latin typeface="宋体" panose="02010600030101010101" pitchFamily="2" charset="-122"/>
                <a:ea typeface="宋体" panose="02010600030101010101" pitchFamily="2" charset="-122"/>
              </a:rPr>
              <a:t>2021.06.18</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谐云最终答辩</a:t>
            </a:r>
            <a:endParaRPr lang="zh-CN" altLang="en-US" sz="2000">
              <a:latin typeface="宋体" panose="02010600030101010101" pitchFamily="2" charset="-122"/>
              <a:ea typeface="宋体" panose="02010600030101010101" pitchFamily="2" charset="-122"/>
            </a:endParaRPr>
          </a:p>
          <a:p>
            <a:pPr algn="ctr">
              <a:buClrTx/>
              <a:buSzTx/>
              <a:buFontTx/>
            </a:pPr>
            <a:r>
              <a:rPr lang="zh-CN" altLang="en-US" sz="2000">
                <a:latin typeface="宋体" panose="02010600030101010101" pitchFamily="2" charset="-122"/>
                <a:ea typeface="宋体" panose="02010600030101010101" pitchFamily="2" charset="-122"/>
              </a:rPr>
              <a:t>地锅鸡团建</a:t>
            </a:r>
            <a:endParaRPr lang="zh-CN" altLang="en-US" sz="20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团队建设：会议内容产出</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699770"/>
            <a:ext cx="6130290" cy="3628390"/>
          </a:xfrm>
          <a:prstGeom prst="rect">
            <a:avLst/>
          </a:prstGeom>
        </p:spPr>
      </p:pic>
      <p:pic>
        <p:nvPicPr>
          <p:cNvPr id="3" name="图片 2"/>
          <p:cNvPicPr>
            <a:picLocks noChangeAspect="1"/>
          </p:cNvPicPr>
          <p:nvPr/>
        </p:nvPicPr>
        <p:blipFill>
          <a:blip r:embed="rId2"/>
          <a:stretch>
            <a:fillRect/>
          </a:stretch>
        </p:blipFill>
        <p:spPr>
          <a:xfrm>
            <a:off x="6237605" y="699770"/>
            <a:ext cx="2680335" cy="3628390"/>
          </a:xfrm>
          <a:prstGeom prst="rect">
            <a:avLst/>
          </a:prstGeom>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团队建设统计</a:t>
            </a:r>
            <a:r>
              <a:rPr lang="en-US" altLang="zh-CN" baseline="30000" dirty="0" smtClean="0">
                <a:solidFill>
                  <a:schemeClr val="accent1"/>
                </a:solidFill>
                <a:sym typeface="+mn-ea"/>
              </a:rPr>
              <a:t>[31]</a:t>
            </a:r>
            <a:endParaRPr lang="en-US" altLang="zh-CN"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2290" y="628015"/>
          <a:ext cx="7929880" cy="4475480"/>
        </p:xfrm>
        <a:graphic>
          <a:graphicData uri="http://schemas.openxmlformats.org/drawingml/2006/table">
            <a:tbl>
              <a:tblPr firstRow="1" bandRow="1">
                <a:tableStyleId>{5C22544A-7EE6-4342-B048-85BDC9FD1C3A}</a:tableStyleId>
              </a:tblPr>
              <a:tblGrid>
                <a:gridCol w="2487930"/>
                <a:gridCol w="2899410"/>
                <a:gridCol w="2542540"/>
              </a:tblGrid>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项目</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次数</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备注</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地锅鸡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近期</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海底捞</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大合照</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汉堡王</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KFC</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自助餐</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电影</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rPr>
                        <a:t>《哥斯拉》《速度与激情9》</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洪涛烤肉</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牛肉火锅</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小龙坎</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胖叔叔</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4</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炉鱼</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24130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谐云</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答辩</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r h="363220">
                <a:tc>
                  <a:txBody>
                    <a:bodyPr/>
                    <a:p>
                      <a:pPr indent="0">
                        <a:buNone/>
                      </a:pPr>
                      <a:r>
                        <a:rPr lang="zh-CN" sz="1200" b="0">
                          <a:ln w="12700" cmpd="sng">
                            <a:noFill/>
                            <a:prstDash val="solid"/>
                          </a:ln>
                          <a:solidFill>
                            <a:srgbClr val="000000"/>
                          </a:solidFill>
                          <a:latin typeface="宋体" panose="02010600030101010101" pitchFamily="2" charset="-122"/>
                          <a:ea typeface="宋体" panose="02010600030101010101" pitchFamily="2" charset="-122"/>
                        </a:rPr>
                        <a:t>合计</a:t>
                      </a:r>
                      <a:endParaRPr lang="zh-CN"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r>
                        <a:rPr lang="en-US" sz="1200" b="0">
                          <a:ln w="12700" cmpd="sng">
                            <a:noFill/>
                            <a:prstDash val="solid"/>
                          </a:ln>
                          <a:solidFill>
                            <a:srgbClr val="000000"/>
                          </a:solidFill>
                          <a:latin typeface="宋体" panose="02010600030101010101" pitchFamily="2" charset="-122"/>
                          <a:ea typeface="宋体" panose="02010600030101010101" pitchFamily="2" charset="-122"/>
                        </a:rPr>
                        <a:t>21</a:t>
                      </a:r>
                      <a:endParaRPr lang="en-US" altLang="en-US" sz="1200" b="0">
                        <a:ln w="12700" cmpd="sng">
                          <a:noFill/>
                          <a:prstDash val="solid"/>
                        </a:ln>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c>
                  <a:txBody>
                    <a:bodyPr/>
                    <a:p>
                      <a:pPr indent="0">
                        <a:buNone/>
                      </a:pPr>
                      <a:endParaRPr lang="zh-CN" altLang="en-US" sz="2000">
                        <a:ln w="12700" cmpd="sng">
                          <a:noFill/>
                          <a:prstDash val="solid"/>
                        </a:ln>
                        <a:latin typeface="宋体" panose="02010600030101010101" pitchFamily="2" charset="-122"/>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项目总结报告</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5076190" y="843280"/>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539750" y="668020"/>
            <a:ext cx="3367405" cy="4235450"/>
          </a:xfrm>
          <a:prstGeom prst="rect">
            <a:avLst/>
          </a:prstGeom>
        </p:spPr>
      </p:pic>
      <p:pic>
        <p:nvPicPr>
          <p:cNvPr id="4" name="图片 3"/>
          <p:cNvPicPr>
            <a:picLocks noChangeAspect="1"/>
          </p:cNvPicPr>
          <p:nvPr/>
        </p:nvPicPr>
        <p:blipFill>
          <a:blip r:embed="rId3"/>
          <a:stretch>
            <a:fillRect/>
          </a:stretch>
        </p:blipFill>
        <p:spPr>
          <a:xfrm>
            <a:off x="4067810" y="2355850"/>
            <a:ext cx="4709160" cy="2042160"/>
          </a:xfrm>
          <a:prstGeom prst="rect">
            <a:avLst/>
          </a:prstGeom>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92075" y="699770"/>
            <a:ext cx="2895600" cy="4175760"/>
          </a:xfrm>
          <a:prstGeom prst="rect">
            <a:avLst/>
          </a:prstGeom>
        </p:spPr>
      </p:pic>
      <p:pic>
        <p:nvPicPr>
          <p:cNvPr id="8" name="图片 7"/>
          <p:cNvPicPr>
            <a:picLocks noChangeAspect="1"/>
          </p:cNvPicPr>
          <p:nvPr/>
        </p:nvPicPr>
        <p:blipFill>
          <a:blip r:embed="rId2"/>
          <a:stretch>
            <a:fillRect/>
          </a:stretch>
        </p:blipFill>
        <p:spPr>
          <a:xfrm>
            <a:off x="3131820" y="51435"/>
            <a:ext cx="4271010" cy="4914900"/>
          </a:xfrm>
          <a:prstGeom prst="rect">
            <a:avLst/>
          </a:prstGeom>
        </p:spPr>
      </p:pic>
      <p:pic>
        <p:nvPicPr>
          <p:cNvPr id="9" name="图片 8"/>
          <p:cNvPicPr>
            <a:picLocks noChangeAspect="1"/>
          </p:cNvPicPr>
          <p:nvPr/>
        </p:nvPicPr>
        <p:blipFill>
          <a:blip r:embed="rId3"/>
          <a:stretch>
            <a:fillRect/>
          </a:stretch>
        </p:blipFill>
        <p:spPr>
          <a:xfrm>
            <a:off x="3636010" y="699770"/>
            <a:ext cx="4671060" cy="2194560"/>
          </a:xfrm>
          <a:prstGeom prst="rect">
            <a:avLst/>
          </a:prstGeom>
        </p:spPr>
      </p:pic>
      <p:pic>
        <p:nvPicPr>
          <p:cNvPr id="10" name="图片 9"/>
          <p:cNvPicPr>
            <a:picLocks noChangeAspect="1"/>
          </p:cNvPicPr>
          <p:nvPr/>
        </p:nvPicPr>
        <p:blipFill>
          <a:blip r:embed="rId4"/>
          <a:stretch>
            <a:fillRect/>
          </a:stretch>
        </p:blipFill>
        <p:spPr>
          <a:xfrm>
            <a:off x="4140200" y="1923415"/>
            <a:ext cx="4587240" cy="2682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971550" y="771525"/>
            <a:ext cx="7296150" cy="4244340"/>
          </a:xfrm>
          <a:prstGeom prst="rect">
            <a:avLst/>
          </a:prstGeom>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403350" y="4083685"/>
            <a:ext cx="6705600" cy="922020"/>
          </a:xfrm>
          <a:prstGeom prst="rect">
            <a:avLst/>
          </a:prstGeom>
          <a:noFill/>
          <a:ln w="9525">
            <a:noFill/>
          </a:ln>
        </p:spPr>
        <p:txBody>
          <a:bodyPr wrap="square">
            <a:spAutoFit/>
          </a:bodyPr>
          <a:p>
            <a:pPr indent="266700"/>
            <a:r>
              <a:rPr lang="en-US" altLang="zh-CN" b="0">
                <a:latin typeface="Times New Roman" panose="02020603050405020304" pitchFamily="18" charset="0"/>
                <a:ea typeface="宋体" panose="02010600030101010101" pitchFamily="2" charset="-122"/>
              </a:rPr>
              <a:t>   </a:t>
            </a:r>
            <a:r>
              <a:rPr lang="zh-CN" b="0">
                <a:latin typeface="Times New Roman" panose="02020603050405020304" pitchFamily="18" charset="0"/>
                <a:ea typeface="宋体" panose="02010600030101010101" pitchFamily="2" charset="-122"/>
              </a:rPr>
              <a:t>提前原因：对项目认识程度不够，对企业助教的需求获取处于不清楚与不明确的状态，导致提前完成了需求获取阶段，实际上真正的需求尚未得到。</a:t>
            </a:r>
            <a:endParaRPr lang="zh-CN" altLang="en-US" b="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827405" y="690880"/>
            <a:ext cx="7330440" cy="32766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sp>
        <p:nvSpPr>
          <p:cNvPr id="3" name="文本框 2"/>
          <p:cNvSpPr txBox="1"/>
          <p:nvPr/>
        </p:nvSpPr>
        <p:spPr>
          <a:xfrm>
            <a:off x="6515735" y="123190"/>
            <a:ext cx="2528570" cy="5015865"/>
          </a:xfrm>
          <a:prstGeom prst="rect">
            <a:avLst/>
          </a:prstGeom>
          <a:noFill/>
        </p:spPr>
        <p:txBody>
          <a:bodyPr wrap="square" rtlCol="0">
            <a:spAutoFit/>
          </a:bodyPr>
          <a:p>
            <a:pPr algn="just"/>
            <a:r>
              <a:rPr lang="zh-CN" altLang="en-US" sz="1600">
                <a:latin typeface="宋体" panose="02010600030101010101" pitchFamily="2" charset="-122"/>
                <a:ea typeface="宋体" panose="02010600030101010101" pitchFamily="2" charset="-122"/>
              </a:rPr>
              <a:t>仓库根目录</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截至</a:t>
            </a:r>
            <a:r>
              <a:rPr lang="en-US" altLang="zh-CN" sz="1600">
                <a:latin typeface="宋体" panose="02010600030101010101" pitchFamily="2" charset="-122"/>
                <a:ea typeface="宋体" panose="02010600030101010101" pitchFamily="2" charset="-122"/>
              </a:rPr>
              <a:t>2021.06.30</a:t>
            </a:r>
            <a:r>
              <a:rPr lang="zh-CN" altLang="en-US" sz="1600">
                <a:latin typeface="宋体" panose="02010600030101010101" pitchFamily="2" charset="-122"/>
                <a:ea typeface="宋体" panose="02010600030101010101" pitchFamily="2" charset="-122"/>
              </a:rPr>
              <a:t>，我们已经对配置管理系统进行了</a:t>
            </a:r>
            <a:r>
              <a:rPr lang="en-US" altLang="zh-CN" sz="1600">
                <a:latin typeface="宋体" panose="02010600030101010101" pitchFamily="2" charset="-122"/>
                <a:ea typeface="宋体" panose="02010600030101010101" pitchFamily="2" charset="-122"/>
              </a:rPr>
              <a:t>567</a:t>
            </a:r>
            <a:r>
              <a:rPr lang="zh-CN" altLang="en-US" sz="1600">
                <a:latin typeface="宋体" panose="02010600030101010101" pitchFamily="2" charset="-122"/>
                <a:ea typeface="宋体" panose="02010600030101010101" pitchFamily="2" charset="-122"/>
              </a:rPr>
              <a:t>次提交，人均提交</a:t>
            </a:r>
            <a:r>
              <a:rPr lang="en-US" altLang="zh-CN" sz="1600">
                <a:latin typeface="宋体" panose="02010600030101010101" pitchFamily="2" charset="-122"/>
                <a:ea typeface="宋体" panose="02010600030101010101" pitchFamily="2" charset="-122"/>
              </a:rPr>
              <a:t>113.4</a:t>
            </a:r>
            <a:r>
              <a:rPr lang="zh-CN" altLang="en-US" sz="1600">
                <a:latin typeface="宋体" panose="02010600030101010101" pitchFamily="2" charset="-122"/>
                <a:ea typeface="宋体" panose="02010600030101010101" pitchFamily="2" charset="-122"/>
              </a:rPr>
              <a:t>次。小组成员每人每月提交</a:t>
            </a:r>
            <a:r>
              <a:rPr lang="en-US" altLang="zh-CN" sz="1600">
                <a:latin typeface="宋体" panose="02010600030101010101" pitchFamily="2" charset="-122"/>
                <a:ea typeface="宋体" panose="02010600030101010101" pitchFamily="2" charset="-122"/>
              </a:rPr>
              <a:t>28.35</a:t>
            </a:r>
            <a:r>
              <a:rPr lang="zh-CN" altLang="en-US" sz="1600">
                <a:latin typeface="宋体" panose="02010600030101010101" pitchFamily="2" charset="-122"/>
                <a:ea typeface="宋体" panose="02010600030101010101" pitchFamily="2" charset="-122"/>
              </a:rPr>
              <a:t>次，每人每天提交</a:t>
            </a:r>
            <a:r>
              <a:rPr lang="en-US" altLang="zh-CN" sz="1600">
                <a:latin typeface="宋体" panose="02010600030101010101" pitchFamily="2" charset="-122"/>
                <a:ea typeface="宋体" panose="02010600030101010101" pitchFamily="2" charset="-122"/>
              </a:rPr>
              <a:t>0.945</a:t>
            </a:r>
            <a:r>
              <a:rPr lang="zh-CN" altLang="en-US" sz="1600">
                <a:latin typeface="宋体" panose="02010600030101010101" pitchFamily="2" charset="-122"/>
                <a:ea typeface="宋体" panose="02010600030101010101" pitchFamily="2" charset="-122"/>
              </a:rPr>
              <a:t>次，约等于每人每天都有一次</a:t>
            </a:r>
            <a:r>
              <a:rPr lang="zh-CN" altLang="en-US" sz="1600">
                <a:latin typeface="宋体" panose="02010600030101010101" pitchFamily="2" charset="-122"/>
                <a:ea typeface="宋体" panose="02010600030101010101" pitchFamily="2" charset="-122"/>
              </a:rPr>
              <a:t>提交。</a:t>
            </a:r>
            <a:endParaRPr lang="zh-CN" altLang="en-US" sz="1600">
              <a:latin typeface="宋体" panose="02010600030101010101" pitchFamily="2" charset="-122"/>
              <a:ea typeface="宋体" panose="02010600030101010101" pitchFamily="2" charset="-122"/>
            </a:endParaRPr>
          </a:p>
          <a:p>
            <a:pPr algn="just"/>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仓库内容包括但</a:t>
            </a:r>
            <a:r>
              <a:rPr lang="zh-CN" altLang="en-US" sz="1600">
                <a:latin typeface="宋体" panose="02010600030101010101" pitchFamily="2" charset="-122"/>
                <a:ea typeface="宋体" panose="02010600030101010101" pitchFamily="2" charset="-122"/>
              </a:rPr>
              <a:t>不限于：</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会议</a:t>
            </a:r>
            <a:r>
              <a:rPr lang="zh-CN" altLang="en-US" sz="1600">
                <a:latin typeface="宋体" panose="02010600030101010101" pitchFamily="2" charset="-122"/>
                <a:ea typeface="宋体" panose="02010600030101010101" pitchFamily="2" charset="-122"/>
              </a:rPr>
              <a:t>纪要；</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参考书籍；</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界面原型；</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可行性</a:t>
            </a:r>
            <a:r>
              <a:rPr lang="zh-CN" altLang="en-US" sz="1600">
                <a:latin typeface="宋体" panose="02010600030101010101" pitchFamily="2" charset="-122"/>
                <a:ea typeface="宋体" panose="02010600030101010101" pitchFamily="2" charset="-122"/>
              </a:rPr>
              <a:t>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配置管理</a:t>
            </a:r>
            <a:r>
              <a:rPr lang="zh-CN" altLang="en-US" sz="1600">
                <a:latin typeface="宋体" panose="02010600030101010101" pitchFamily="2" charset="-122"/>
                <a:ea typeface="宋体" panose="02010600030101010101" pitchFamily="2" charset="-122"/>
              </a:rPr>
              <a:t>文档；</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需求分析；</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需求</a:t>
            </a:r>
            <a:r>
              <a:rPr lang="zh-CN" altLang="en-US" sz="1600">
                <a:latin typeface="宋体" panose="02010600030101010101" pitchFamily="2" charset="-122"/>
                <a:ea typeface="宋体" panose="02010600030101010101" pitchFamily="2" charset="-122"/>
              </a:rPr>
              <a:t>变更；</a:t>
            </a:r>
            <a:endParaRPr lang="zh-CN" altLang="en-US" sz="1600">
              <a:latin typeface="宋体" panose="02010600030101010101" pitchFamily="2" charset="-122"/>
              <a:ea typeface="宋体" panose="02010600030101010101" pitchFamily="2" charset="-122"/>
            </a:endParaRPr>
          </a:p>
          <a:p>
            <a:pPr algn="just"/>
            <a:r>
              <a:rPr lang="zh-CN" altLang="en-US" sz="1600">
                <a:latin typeface="宋体" panose="02010600030101010101" pitchFamily="2" charset="-122"/>
                <a:ea typeface="宋体" panose="02010600030101010101" pitchFamily="2" charset="-122"/>
              </a:rPr>
              <a:t>项目</a:t>
            </a:r>
            <a:r>
              <a:rPr lang="zh-CN" altLang="en-US" sz="1600">
                <a:latin typeface="宋体" panose="02010600030101010101" pitchFamily="2" charset="-122"/>
                <a:ea typeface="宋体" panose="02010600030101010101" pitchFamily="2" charset="-122"/>
              </a:rPr>
              <a:t>设计；</a:t>
            </a:r>
            <a:endParaRPr lang="zh-CN" altLang="en-US" sz="1600">
              <a:latin typeface="宋体" panose="02010600030101010101" pitchFamily="2" charset="-122"/>
              <a:ea typeface="宋体" panose="02010600030101010101" pitchFamily="2" charset="-122"/>
            </a:endParaRPr>
          </a:p>
          <a:p>
            <a:pPr algn="just"/>
            <a:r>
              <a:rPr lang="en-US" altLang="zh-CN" sz="1600">
                <a:latin typeface="宋体" panose="02010600030101010101" pitchFamily="2" charset="-122"/>
                <a:ea typeface="宋体" panose="02010600030101010101" pitchFamily="2" charset="-122"/>
              </a:rPr>
              <a:t>……</a:t>
            </a:r>
            <a:endParaRPr lang="en-US" altLang="zh-CN" sz="16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46100" y="699135"/>
            <a:ext cx="5870575" cy="4376420"/>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899795" y="4011930"/>
            <a:ext cx="7516495" cy="645160"/>
          </a:xfrm>
          <a:prstGeom prst="rect">
            <a:avLst/>
          </a:prstGeom>
          <a:noFill/>
          <a:ln w="9525">
            <a:noFill/>
          </a:ln>
        </p:spPr>
        <p:txBody>
          <a:bodyPr wrap="square">
            <a:spAutoFit/>
          </a:bodyPr>
          <a:p>
            <a:pPr indent="0" algn="just" fontAlgn="auto">
              <a:buClrTx/>
              <a:buSzTx/>
              <a:buFontTx/>
            </a:pPr>
            <a:r>
              <a:rPr lang="en-US" altLang="zh-CN" sz="1800" b="0">
                <a:latin typeface="Times New Roman" panose="02020603050405020304" pitchFamily="18" charset="0"/>
                <a:ea typeface="宋体" panose="02010600030101010101" pitchFamily="2" charset="-122"/>
              </a:rPr>
              <a:t>推迟原因：由于需求获取阶段埋下的隐患，导致需求需要大量重新获取与评估，所以需求规格说明阶段推迟。</a:t>
            </a:r>
            <a:endParaRPr lang="en-US" altLang="zh-CN" sz="1800" b="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971550" y="843280"/>
            <a:ext cx="7444740" cy="2918460"/>
          </a:xfrm>
          <a:prstGeom prst="rect">
            <a:avLst/>
          </a:prstGeom>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5" name="文本框 4"/>
          <p:cNvSpPr txBox="1"/>
          <p:nvPr/>
        </p:nvSpPr>
        <p:spPr>
          <a:xfrm>
            <a:off x="1475740" y="4011930"/>
            <a:ext cx="6861175" cy="922020"/>
          </a:xfrm>
          <a:prstGeom prst="rect">
            <a:avLst/>
          </a:prstGeom>
          <a:noFill/>
          <a:ln w="9525">
            <a:noFill/>
          </a:ln>
        </p:spPr>
        <p:txBody>
          <a:bodyPr wrap="square">
            <a:spAutoFit/>
          </a:bodyPr>
          <a:p>
            <a:pPr indent="0" algn="l" fontAlgn="auto">
              <a:buClrTx/>
              <a:buSzTx/>
              <a:buFontTx/>
            </a:pPr>
            <a:r>
              <a:rPr lang="en-US" altLang="zh-CN" sz="1800" b="0">
                <a:latin typeface="Times New Roman" panose="02020603050405020304" pitchFamily="18" charset="0"/>
                <a:ea typeface="宋体" panose="02010600030101010101" pitchFamily="2" charset="-122"/>
              </a:rPr>
              <a:t>推迟原因：①由于课程里程碑评审的调整，对应阶段的内容推迟7d。②由于需求变更，评估过后做出需求跟踪，推迟2d。</a:t>
            </a:r>
            <a:endParaRPr lang="en-US" altLang="zh-CN">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2699385" y="339725"/>
            <a:ext cx="5282565" cy="3526790"/>
          </a:xfrm>
          <a:prstGeom prst="rect">
            <a:avLst/>
          </a:prstGeom>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项目总结报告：后续计划安排</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0" y="627380"/>
            <a:ext cx="4533900" cy="2331720"/>
          </a:xfrm>
          <a:prstGeom prst="rect">
            <a:avLst/>
          </a:prstGeom>
        </p:spPr>
      </p:pic>
      <p:pic>
        <p:nvPicPr>
          <p:cNvPr id="5" name="图片 4"/>
          <p:cNvPicPr>
            <a:picLocks noChangeAspect="1"/>
          </p:cNvPicPr>
          <p:nvPr/>
        </p:nvPicPr>
        <p:blipFill>
          <a:blip r:embed="rId2"/>
          <a:stretch>
            <a:fillRect/>
          </a:stretch>
        </p:blipFill>
        <p:spPr>
          <a:xfrm>
            <a:off x="4572000" y="627380"/>
            <a:ext cx="4465320" cy="4281170"/>
          </a:xfrm>
          <a:prstGeom prst="rect">
            <a:avLst/>
          </a:prstGeom>
        </p:spPr>
      </p:pic>
      <p:pic>
        <p:nvPicPr>
          <p:cNvPr id="7" name="图片 6"/>
          <p:cNvPicPr>
            <a:picLocks noChangeAspect="1"/>
          </p:cNvPicPr>
          <p:nvPr/>
        </p:nvPicPr>
        <p:blipFill>
          <a:blip r:embed="rId3"/>
          <a:stretch>
            <a:fillRect/>
          </a:stretch>
        </p:blipFill>
        <p:spPr>
          <a:xfrm>
            <a:off x="0" y="3102610"/>
            <a:ext cx="4527550" cy="1786890"/>
          </a:xfrm>
          <a:prstGeom prst="rect">
            <a:avLst/>
          </a:prstGeom>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文档汇总表格</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文档汇总表格</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140335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827405" y="574675"/>
            <a:ext cx="3460115" cy="3837305"/>
          </a:xfrm>
          <a:prstGeom prst="rect">
            <a:avLst/>
          </a:prstGeom>
        </p:spPr>
      </p:pic>
      <p:sp>
        <p:nvSpPr>
          <p:cNvPr id="4" name="文本框 3">
            <a:hlinkClick r:id="rId3" action="ppaction://hlinkfile"/>
          </p:cNvPr>
          <p:cNvSpPr txBox="1"/>
          <p:nvPr/>
        </p:nvSpPr>
        <p:spPr>
          <a:xfrm>
            <a:off x="4787900" y="4587875"/>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G05</a:t>
            </a:r>
            <a:r>
              <a:rPr lang="en-US">
                <a:latin typeface="宋体" panose="02010600030101010101" pitchFamily="2" charset="-122"/>
                <a:ea typeface="宋体" panose="02010600030101010101" pitchFamily="2" charset="-122"/>
                <a:cs typeface="宋体" panose="02010600030101010101" pitchFamily="2" charset="-122"/>
              </a:rPr>
              <a:t>-</a:t>
            </a:r>
            <a:r>
              <a:rPr>
                <a:latin typeface="宋体" panose="02010600030101010101" pitchFamily="2" charset="-122"/>
                <a:ea typeface="宋体" panose="02010600030101010101" pitchFamily="2" charset="-122"/>
                <a:cs typeface="宋体" panose="02010600030101010101" pitchFamily="2" charset="-122"/>
              </a:rPr>
              <a:t>文档汇总表格</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4427855" y="1564005"/>
            <a:ext cx="4235450" cy="1014730"/>
          </a:xfrm>
          <a:prstGeom prst="rect">
            <a:avLst/>
          </a:prstGeom>
          <a:noFill/>
          <a:ln w="9525">
            <a:noFill/>
          </a:ln>
        </p:spPr>
        <p:txBody>
          <a:bodyPr wrap="square">
            <a:spAutoFit/>
          </a:bodyPr>
          <a:p>
            <a:pPr indent="266700"/>
            <a:r>
              <a:rPr lang="zh-CN" sz="2000" b="0">
                <a:ea typeface="宋体" panose="02010600030101010101" pitchFamily="2" charset="-122"/>
              </a:rPr>
              <a:t>相关文档约为</a:t>
            </a:r>
            <a:r>
              <a:rPr lang="en-US" sz="2000" b="1">
                <a:latin typeface="宋体" panose="02010600030101010101" pitchFamily="2" charset="-122"/>
                <a:ea typeface="宋体" panose="02010600030101010101" pitchFamily="2" charset="-122"/>
              </a:rPr>
              <a:t>25</a:t>
            </a:r>
            <a:r>
              <a:rPr lang="zh-CN" sz="2000" b="1">
                <a:ea typeface="宋体" panose="02010600030101010101" pitchFamily="2" charset="-122"/>
              </a:rPr>
              <a:t>万字</a:t>
            </a:r>
            <a:r>
              <a:rPr lang="zh-CN" sz="2000" b="0">
                <a:ea typeface="宋体" panose="02010600030101010101" pitchFamily="2" charset="-122"/>
              </a:rPr>
              <a:t>，开发时间约为</a:t>
            </a:r>
            <a:r>
              <a:rPr lang="zh-CN" sz="2000" b="1">
                <a:ea typeface="宋体" panose="02010600030101010101" pitchFamily="2" charset="-122"/>
              </a:rPr>
              <a:t>4个月</a:t>
            </a:r>
            <a:r>
              <a:rPr lang="zh-CN" sz="2000" b="0">
                <a:ea typeface="宋体" panose="02010600030101010101" pitchFamily="2" charset="-122"/>
              </a:rPr>
              <a:t>，文件的平均生产效率约为</a:t>
            </a:r>
            <a:r>
              <a:rPr lang="en-US" sz="2000" b="1">
                <a:latin typeface="宋体" panose="02010600030101010101" pitchFamily="2" charset="-122"/>
                <a:ea typeface="宋体" panose="02010600030101010101" pitchFamily="2" charset="-122"/>
              </a:rPr>
              <a:t>12.5</a:t>
            </a:r>
            <a:r>
              <a:rPr lang="zh-CN" sz="2000" b="1">
                <a:ea typeface="宋体" panose="02010600030101010101" pitchFamily="2" charset="-122"/>
              </a:rPr>
              <a:t>千字/人月</a:t>
            </a:r>
            <a:r>
              <a:rPr lang="zh-CN" sz="2000" b="0">
                <a:ea typeface="宋体" panose="02010600030101010101" pitchFamily="2" charset="-122"/>
              </a:rPr>
              <a:t>。</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风险消除情况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风险消除情况</a:t>
            </a:r>
            <a:r>
              <a:rPr lang="en-US" altLang="zh-CN" baseline="30000" dirty="0" smtClean="0">
                <a:sym typeface="+mn-ea"/>
              </a:rPr>
              <a:t>[27]</a:t>
            </a:r>
            <a:endParaRPr lang="en-US"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39750" y="771525"/>
          <a:ext cx="8416925" cy="4030980"/>
        </p:xfrm>
        <a:graphic>
          <a:graphicData uri="http://schemas.openxmlformats.org/drawingml/2006/table">
            <a:tbl>
              <a:tblPr firstRow="1" bandRow="1">
                <a:tableStyleId>{5940675A-B579-460E-94D1-54222C63F5DA}</a:tableStyleId>
              </a:tblPr>
              <a:tblGrid>
                <a:gridCol w="2804795"/>
                <a:gridCol w="3129915"/>
                <a:gridCol w="2482215"/>
              </a:tblGrid>
              <a:tr h="21336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实际遇到的风险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风险控制</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风险消除情况</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267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需求管理工具使用不熟悉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安排一名人员来学习和管理工具并指导其他小组成员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使用了统御软件，风险消除情况良好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53467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需求不完整，需求详细程度不够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为项目的需求开发和管理定义角色并分配其职责，指定专人负责管理需求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访谈之前制定的问题不具有代表性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明确项目的干系人，开始访谈之前组内制定好决策。对需求被拒绝，推迟或取消的历史原因编写文档</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编写了需求冲突文档，风险消除情况良好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85344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用户不能明确定义他们的需求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使用原型让用户参考，与用户进行充分的沟通，尽量能够让知识丰富的用户参与获取需求，可以适当增加分析人员的人数对用户获取需求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67385">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遗漏了必要的需求</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需求过程做好记录和跟踪，定于需求的用语简单明了，跟踪每一个待确定的问题，直到问题得到解决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68020">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产品没有达到业务目标或不满足用户期望，存在未陈述的，假定的或隐含的客户需求没有得到满足</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为每个需求制定负责人，变更控制过程需要包括交流机制，需求交流要包括所有影响部门和涉众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风险消除情况良好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8445" y="1923415"/>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各个阶段的任务布置情况</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各个阶段的任务布置情况</a:t>
            </a:r>
            <a:r>
              <a:rPr lang="en-US" altLang="zh-CN" baseline="30000" dirty="0" smtClean="0">
                <a:sym typeface="+mn-ea"/>
              </a:rPr>
              <a:t>[27]</a:t>
            </a:r>
            <a:endParaRPr lang="en-US" sz="1200" baseline="30000" dirty="0" smtClean="0">
              <a:solidFill>
                <a:schemeClr val="accent1"/>
              </a:solidFill>
              <a:sym typeface="+mn-ea"/>
            </a:endParaRPr>
          </a:p>
        </p:txBody>
      </p:sp>
      <p:pic>
        <p:nvPicPr>
          <p:cNvPr id="3" name="图片 2"/>
          <p:cNvPicPr>
            <a:picLocks noChangeAspect="1"/>
          </p:cNvPicPr>
          <p:nvPr/>
        </p:nvPicPr>
        <p:blipFill>
          <a:blip r:embed="rId1"/>
          <a:srcRect r="24939"/>
          <a:stretch>
            <a:fillRect/>
          </a:stretch>
        </p:blipFill>
        <p:spPr>
          <a:xfrm>
            <a:off x="126365" y="833120"/>
            <a:ext cx="1958975" cy="3477260"/>
          </a:xfrm>
          <a:prstGeom prst="rect">
            <a:avLst/>
          </a:prstGeom>
        </p:spPr>
      </p:pic>
      <p:pic>
        <p:nvPicPr>
          <p:cNvPr id="4" name="图片 3"/>
          <p:cNvPicPr>
            <a:picLocks noChangeAspect="1"/>
          </p:cNvPicPr>
          <p:nvPr/>
        </p:nvPicPr>
        <p:blipFill>
          <a:blip r:embed="rId2"/>
          <a:srcRect r="23938"/>
          <a:stretch>
            <a:fillRect/>
          </a:stretch>
        </p:blipFill>
        <p:spPr>
          <a:xfrm>
            <a:off x="2085340" y="833120"/>
            <a:ext cx="1670685" cy="3477260"/>
          </a:xfrm>
          <a:prstGeom prst="rect">
            <a:avLst/>
          </a:prstGeom>
        </p:spPr>
      </p:pic>
      <p:pic>
        <p:nvPicPr>
          <p:cNvPr id="5" name="图片 4"/>
          <p:cNvPicPr>
            <a:picLocks noChangeAspect="1"/>
          </p:cNvPicPr>
          <p:nvPr/>
        </p:nvPicPr>
        <p:blipFill>
          <a:blip r:embed="rId3"/>
          <a:stretch>
            <a:fillRect/>
          </a:stretch>
        </p:blipFill>
        <p:spPr>
          <a:xfrm>
            <a:off x="3756025" y="832485"/>
            <a:ext cx="1680210" cy="3477260"/>
          </a:xfrm>
          <a:prstGeom prst="rect">
            <a:avLst/>
          </a:prstGeom>
        </p:spPr>
      </p:pic>
      <p:pic>
        <p:nvPicPr>
          <p:cNvPr id="7" name="图片 6"/>
          <p:cNvPicPr>
            <a:picLocks noChangeAspect="1"/>
          </p:cNvPicPr>
          <p:nvPr/>
        </p:nvPicPr>
        <p:blipFill>
          <a:blip r:embed="rId4"/>
          <a:srcRect r="3308"/>
          <a:stretch>
            <a:fillRect/>
          </a:stretch>
        </p:blipFill>
        <p:spPr>
          <a:xfrm>
            <a:off x="5436235" y="832485"/>
            <a:ext cx="1596390" cy="3476625"/>
          </a:xfrm>
          <a:prstGeom prst="rect">
            <a:avLst/>
          </a:prstGeom>
        </p:spPr>
      </p:pic>
      <p:pic>
        <p:nvPicPr>
          <p:cNvPr id="8" name="图片 7"/>
          <p:cNvPicPr>
            <a:picLocks noChangeAspect="1"/>
          </p:cNvPicPr>
          <p:nvPr/>
        </p:nvPicPr>
        <p:blipFill>
          <a:blip r:embed="rId5"/>
          <a:stretch>
            <a:fillRect/>
          </a:stretch>
        </p:blipFill>
        <p:spPr>
          <a:xfrm>
            <a:off x="6991985" y="826770"/>
            <a:ext cx="2152015" cy="3483610"/>
          </a:xfrm>
          <a:prstGeom prst="rect">
            <a:avLst/>
          </a:prstGeom>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项目总结报告书</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39951" y="267494"/>
            <a:ext cx="864096" cy="492443"/>
          </a:xfrm>
          <a:prstGeom prst="rect">
            <a:avLst/>
          </a:prstGeom>
          <a:noFill/>
        </p:spPr>
        <p:txBody>
          <a:bodyPr wrap="square" lIns="0" tIns="0" rIns="0" bIns="0" rtlCol="0">
            <a:spAutoFit/>
          </a:bodyPr>
          <a:lstStyle/>
          <a:p>
            <a:pPr algn="dist"/>
            <a:r>
              <a:rPr lang="zh-CN" altLang="en-US" sz="2000" b="1" dirty="0" smtClean="0">
                <a:ln w="6350">
                  <a:noFill/>
                </a:ln>
                <a:solidFill>
                  <a:schemeClr val="accent1"/>
                </a:solidFill>
                <a:latin typeface="微软雅黑" panose="020B0503020204020204" pitchFamily="34" charset="-122"/>
                <a:ea typeface="微软雅黑" panose="020B0503020204020204" pitchFamily="34" charset="-122"/>
              </a:rPr>
              <a:t>目  录</a:t>
            </a:r>
            <a:endParaRPr lang="en-US" altLang="zh-CN" sz="2000" b="1"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1200" dirty="0">
              <a:ln w="6350">
                <a:noFill/>
              </a:ln>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1619885" y="4037965"/>
            <a:ext cx="300609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03</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需求分析阶段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1" name="矩形 30"/>
          <p:cNvSpPr/>
          <p:nvPr/>
        </p:nvSpPr>
        <p:spPr>
          <a:xfrm>
            <a:off x="1580515" y="2639695"/>
            <a:ext cx="264414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02</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项目计划阶段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1548130" y="1290955"/>
            <a:ext cx="2522855" cy="368300"/>
          </a:xfrm>
          <a:prstGeom prst="rect">
            <a:avLst/>
          </a:prstGeom>
        </p:spPr>
        <p:txBody>
          <a:bodyPr wrap="square">
            <a:spAutoFit/>
          </a:bodyPr>
          <a:lstStyle/>
          <a:p>
            <a:pPr algn="just"/>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01</a:t>
            </a:r>
            <a:r>
              <a:rPr lang="en-US" altLang="zh-CN"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b="1" dirty="0" smtClean="0">
                <a:ln w="6350">
                  <a:noFill/>
                </a:ln>
                <a:solidFill>
                  <a:schemeClr val="accent1"/>
                </a:solidFill>
                <a:latin typeface="微软雅黑" panose="020B0503020204020204" pitchFamily="34" charset="-122"/>
                <a:ea typeface="微软雅黑" panose="020B0503020204020204" pitchFamily="34" charset="-122"/>
              </a:rPr>
              <a:t>项目起始阶段</a:t>
            </a:r>
            <a:endParaRPr lang="zh-CN" altLang="en-US"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6084570" y="2639695"/>
            <a:ext cx="2654300"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05</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项目总结阶段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6083935" y="1312545"/>
            <a:ext cx="2726055" cy="368300"/>
          </a:xfrm>
          <a:prstGeom prst="rect">
            <a:avLst/>
          </a:prstGeom>
        </p:spPr>
        <p:txBody>
          <a:bodyPr wrap="square">
            <a:spAutoFit/>
          </a:bodyPr>
          <a:lstStyle/>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04</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需求变更阶段</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507974" y="1030774"/>
            <a:ext cx="286798" cy="845348"/>
            <a:chOff x="2290763" y="2624138"/>
            <a:chExt cx="454025" cy="1338263"/>
          </a:xfrm>
        </p:grpSpPr>
        <p:sp>
          <p:nvSpPr>
            <p:cNvPr id="2053" name="Freeform 18"/>
            <p:cNvSpPr>
              <a:spLocks noEditPoints="1"/>
            </p:cNvSpPr>
            <p:nvPr/>
          </p:nvSpPr>
          <p:spPr bwMode="auto">
            <a:xfrm>
              <a:off x="2455863" y="2957513"/>
              <a:ext cx="115888" cy="112713"/>
            </a:xfrm>
            <a:custGeom>
              <a:avLst/>
              <a:gdLst>
                <a:gd name="T0" fmla="*/ 29 w 31"/>
                <a:gd name="T1" fmla="*/ 11 h 30"/>
                <a:gd name="T2" fmla="*/ 12 w 31"/>
                <a:gd name="T3" fmla="*/ 3 h 30"/>
                <a:gd name="T4" fmla="*/ 1 w 31"/>
                <a:gd name="T5" fmla="*/ 12 h 30"/>
                <a:gd name="T6" fmla="*/ 17 w 31"/>
                <a:gd name="T7" fmla="*/ 29 h 30"/>
                <a:gd name="T8" fmla="*/ 29 w 31"/>
                <a:gd name="T9" fmla="*/ 11 h 30"/>
                <a:gd name="T10" fmla="*/ 21 w 31"/>
                <a:gd name="T11" fmla="*/ 23 h 30"/>
                <a:gd name="T12" fmla="*/ 6 w 31"/>
                <a:gd name="T13" fmla="*/ 17 h 30"/>
                <a:gd name="T14" fmla="*/ 12 w 31"/>
                <a:gd name="T15" fmla="*/ 6 h 30"/>
                <a:gd name="T16" fmla="*/ 12 w 31"/>
                <a:gd name="T17" fmla="*/ 6 h 30"/>
                <a:gd name="T18" fmla="*/ 14 w 31"/>
                <a:gd name="T19" fmla="*/ 6 h 30"/>
                <a:gd name="T20" fmla="*/ 16 w 31"/>
                <a:gd name="T21" fmla="*/ 6 h 30"/>
                <a:gd name="T22" fmla="*/ 16 w 31"/>
                <a:gd name="T23" fmla="*/ 6 h 30"/>
                <a:gd name="T24" fmla="*/ 23 w 31"/>
                <a:gd name="T25" fmla="*/ 10 h 30"/>
                <a:gd name="T26" fmla="*/ 21 w 31"/>
                <a:gd name="T2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0">
                  <a:moveTo>
                    <a:pt x="29" y="11"/>
                  </a:moveTo>
                  <a:cubicBezTo>
                    <a:pt x="27" y="5"/>
                    <a:pt x="19" y="0"/>
                    <a:pt x="12" y="3"/>
                  </a:cubicBezTo>
                  <a:cubicBezTo>
                    <a:pt x="7" y="2"/>
                    <a:pt x="2" y="7"/>
                    <a:pt x="1" y="12"/>
                  </a:cubicBezTo>
                  <a:cubicBezTo>
                    <a:pt x="0" y="21"/>
                    <a:pt x="9" y="30"/>
                    <a:pt x="17" y="29"/>
                  </a:cubicBezTo>
                  <a:cubicBezTo>
                    <a:pt x="25" y="27"/>
                    <a:pt x="31" y="19"/>
                    <a:pt x="29" y="11"/>
                  </a:cubicBezTo>
                  <a:close/>
                  <a:moveTo>
                    <a:pt x="21" y="23"/>
                  </a:moveTo>
                  <a:cubicBezTo>
                    <a:pt x="15" y="27"/>
                    <a:pt x="8" y="23"/>
                    <a:pt x="6" y="17"/>
                  </a:cubicBezTo>
                  <a:cubicBezTo>
                    <a:pt x="3" y="12"/>
                    <a:pt x="7" y="7"/>
                    <a:pt x="12" y="6"/>
                  </a:cubicBezTo>
                  <a:cubicBezTo>
                    <a:pt x="12" y="6"/>
                    <a:pt x="12" y="6"/>
                    <a:pt x="12" y="6"/>
                  </a:cubicBezTo>
                  <a:cubicBezTo>
                    <a:pt x="13" y="6"/>
                    <a:pt x="14" y="6"/>
                    <a:pt x="14" y="6"/>
                  </a:cubicBezTo>
                  <a:cubicBezTo>
                    <a:pt x="15" y="6"/>
                    <a:pt x="15" y="6"/>
                    <a:pt x="16" y="6"/>
                  </a:cubicBezTo>
                  <a:cubicBezTo>
                    <a:pt x="16" y="6"/>
                    <a:pt x="16" y="6"/>
                    <a:pt x="16" y="6"/>
                  </a:cubicBezTo>
                  <a:cubicBezTo>
                    <a:pt x="19" y="7"/>
                    <a:pt x="21" y="8"/>
                    <a:pt x="23" y="10"/>
                  </a:cubicBezTo>
                  <a:cubicBezTo>
                    <a:pt x="27" y="14"/>
                    <a:pt x="25" y="20"/>
                    <a:pt x="21" y="2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9"/>
            <p:cNvSpPr/>
            <p:nvPr/>
          </p:nvSpPr>
          <p:spPr bwMode="auto">
            <a:xfrm>
              <a:off x="2490788" y="2990850"/>
              <a:ext cx="47625" cy="41275"/>
            </a:xfrm>
            <a:custGeom>
              <a:avLst/>
              <a:gdLst>
                <a:gd name="T0" fmla="*/ 12 w 13"/>
                <a:gd name="T1" fmla="*/ 8 h 11"/>
                <a:gd name="T2" fmla="*/ 8 w 13"/>
                <a:gd name="T3" fmla="*/ 5 h 11"/>
                <a:gd name="T4" fmla="*/ 11 w 13"/>
                <a:gd name="T5" fmla="*/ 2 h 11"/>
                <a:gd name="T6" fmla="*/ 9 w 13"/>
                <a:gd name="T7" fmla="*/ 0 h 11"/>
                <a:gd name="T8" fmla="*/ 6 w 13"/>
                <a:gd name="T9" fmla="*/ 3 h 11"/>
                <a:gd name="T10" fmla="*/ 2 w 13"/>
                <a:gd name="T11" fmla="*/ 0 h 11"/>
                <a:gd name="T12" fmla="*/ 1 w 13"/>
                <a:gd name="T13" fmla="*/ 1 h 11"/>
                <a:gd name="T14" fmla="*/ 4 w 13"/>
                <a:gd name="T15" fmla="*/ 5 h 11"/>
                <a:gd name="T16" fmla="*/ 1 w 13"/>
                <a:gd name="T17" fmla="*/ 9 h 11"/>
                <a:gd name="T18" fmla="*/ 2 w 13"/>
                <a:gd name="T19" fmla="*/ 10 h 11"/>
                <a:gd name="T20" fmla="*/ 6 w 13"/>
                <a:gd name="T21" fmla="*/ 7 h 11"/>
                <a:gd name="T22" fmla="*/ 10 w 13"/>
                <a:gd name="T23" fmla="*/ 11 h 11"/>
                <a:gd name="T24" fmla="*/ 12 w 13"/>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8"/>
                  </a:moveTo>
                  <a:cubicBezTo>
                    <a:pt x="11" y="7"/>
                    <a:pt x="9" y="6"/>
                    <a:pt x="8" y="5"/>
                  </a:cubicBezTo>
                  <a:cubicBezTo>
                    <a:pt x="9" y="4"/>
                    <a:pt x="10" y="3"/>
                    <a:pt x="11" y="2"/>
                  </a:cubicBezTo>
                  <a:cubicBezTo>
                    <a:pt x="11" y="0"/>
                    <a:pt x="10" y="0"/>
                    <a:pt x="9" y="0"/>
                  </a:cubicBezTo>
                  <a:cubicBezTo>
                    <a:pt x="8" y="1"/>
                    <a:pt x="7" y="2"/>
                    <a:pt x="6" y="3"/>
                  </a:cubicBezTo>
                  <a:cubicBezTo>
                    <a:pt x="5" y="2"/>
                    <a:pt x="3" y="1"/>
                    <a:pt x="2" y="0"/>
                  </a:cubicBezTo>
                  <a:cubicBezTo>
                    <a:pt x="1" y="0"/>
                    <a:pt x="1" y="1"/>
                    <a:pt x="1" y="1"/>
                  </a:cubicBezTo>
                  <a:cubicBezTo>
                    <a:pt x="2" y="3"/>
                    <a:pt x="3" y="4"/>
                    <a:pt x="4" y="5"/>
                  </a:cubicBezTo>
                  <a:cubicBezTo>
                    <a:pt x="3" y="6"/>
                    <a:pt x="2" y="8"/>
                    <a:pt x="1" y="9"/>
                  </a:cubicBezTo>
                  <a:cubicBezTo>
                    <a:pt x="0" y="10"/>
                    <a:pt x="1" y="11"/>
                    <a:pt x="2" y="10"/>
                  </a:cubicBezTo>
                  <a:cubicBezTo>
                    <a:pt x="3" y="9"/>
                    <a:pt x="4" y="8"/>
                    <a:pt x="6" y="7"/>
                  </a:cubicBezTo>
                  <a:cubicBezTo>
                    <a:pt x="7" y="8"/>
                    <a:pt x="8" y="10"/>
                    <a:pt x="10" y="11"/>
                  </a:cubicBezTo>
                  <a:cubicBezTo>
                    <a:pt x="11" y="11"/>
                    <a:pt x="13" y="10"/>
                    <a:pt x="12" y="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20"/>
            <p:cNvSpPr>
              <a:spLocks noEditPoints="1"/>
            </p:cNvSpPr>
            <p:nvPr/>
          </p:nvSpPr>
          <p:spPr bwMode="auto">
            <a:xfrm>
              <a:off x="2290763" y="2624138"/>
              <a:ext cx="454025" cy="1338263"/>
            </a:xfrm>
            <a:custGeom>
              <a:avLst/>
              <a:gdLst>
                <a:gd name="T0" fmla="*/ 118 w 121"/>
                <a:gd name="T1" fmla="*/ 307 h 357"/>
                <a:gd name="T2" fmla="*/ 84 w 121"/>
                <a:gd name="T3" fmla="*/ 126 h 357"/>
                <a:gd name="T4" fmla="*/ 88 w 121"/>
                <a:gd name="T5" fmla="*/ 79 h 357"/>
                <a:gd name="T6" fmla="*/ 75 w 121"/>
                <a:gd name="T7" fmla="*/ 7 h 357"/>
                <a:gd name="T8" fmla="*/ 51 w 121"/>
                <a:gd name="T9" fmla="*/ 36 h 357"/>
                <a:gd name="T10" fmla="*/ 33 w 121"/>
                <a:gd name="T11" fmla="*/ 76 h 357"/>
                <a:gd name="T12" fmla="*/ 14 w 121"/>
                <a:gd name="T13" fmla="*/ 220 h 357"/>
                <a:gd name="T14" fmla="*/ 5 w 121"/>
                <a:gd name="T15" fmla="*/ 316 h 357"/>
                <a:gd name="T16" fmla="*/ 15 w 121"/>
                <a:gd name="T17" fmla="*/ 318 h 357"/>
                <a:gd name="T18" fmla="*/ 20 w 121"/>
                <a:gd name="T19" fmla="*/ 317 h 357"/>
                <a:gd name="T20" fmla="*/ 25 w 121"/>
                <a:gd name="T21" fmla="*/ 285 h 357"/>
                <a:gd name="T22" fmla="*/ 54 w 121"/>
                <a:gd name="T23" fmla="*/ 142 h 357"/>
                <a:gd name="T24" fmla="*/ 89 w 121"/>
                <a:gd name="T25" fmla="*/ 293 h 357"/>
                <a:gd name="T26" fmla="*/ 85 w 121"/>
                <a:gd name="T27" fmla="*/ 308 h 357"/>
                <a:gd name="T28" fmla="*/ 94 w 121"/>
                <a:gd name="T29" fmla="*/ 317 h 357"/>
                <a:gd name="T30" fmla="*/ 106 w 121"/>
                <a:gd name="T31" fmla="*/ 348 h 357"/>
                <a:gd name="T32" fmla="*/ 71 w 121"/>
                <a:gd name="T33" fmla="*/ 64 h 357"/>
                <a:gd name="T34" fmla="*/ 53 w 121"/>
                <a:gd name="T35" fmla="*/ 71 h 357"/>
                <a:gd name="T36" fmla="*/ 70 w 121"/>
                <a:gd name="T37" fmla="*/ 65 h 357"/>
                <a:gd name="T38" fmla="*/ 73 w 121"/>
                <a:gd name="T39" fmla="*/ 8 h 357"/>
                <a:gd name="T40" fmla="*/ 73 w 121"/>
                <a:gd name="T41" fmla="*/ 8 h 357"/>
                <a:gd name="T42" fmla="*/ 75 w 121"/>
                <a:gd name="T43" fmla="*/ 20 h 357"/>
                <a:gd name="T44" fmla="*/ 55 w 121"/>
                <a:gd name="T45" fmla="*/ 21 h 357"/>
                <a:gd name="T46" fmla="*/ 56 w 121"/>
                <a:gd name="T47" fmla="*/ 23 h 357"/>
                <a:gd name="T48" fmla="*/ 74 w 121"/>
                <a:gd name="T49" fmla="*/ 29 h 357"/>
                <a:gd name="T50" fmla="*/ 55 w 121"/>
                <a:gd name="T51" fmla="*/ 31 h 357"/>
                <a:gd name="T52" fmla="*/ 55 w 121"/>
                <a:gd name="T53" fmla="*/ 32 h 357"/>
                <a:gd name="T54" fmla="*/ 73 w 121"/>
                <a:gd name="T55" fmla="*/ 40 h 357"/>
                <a:gd name="T56" fmla="*/ 62 w 121"/>
                <a:gd name="T57" fmla="*/ 43 h 357"/>
                <a:gd name="T58" fmla="*/ 54 w 121"/>
                <a:gd name="T59" fmla="*/ 45 h 357"/>
                <a:gd name="T60" fmla="*/ 72 w 121"/>
                <a:gd name="T61" fmla="*/ 44 h 357"/>
                <a:gd name="T62" fmla="*/ 63 w 121"/>
                <a:gd name="T63" fmla="*/ 54 h 357"/>
                <a:gd name="T64" fmla="*/ 54 w 121"/>
                <a:gd name="T65" fmla="*/ 56 h 357"/>
                <a:gd name="T66" fmla="*/ 71 w 121"/>
                <a:gd name="T67" fmla="*/ 63 h 357"/>
                <a:gd name="T68" fmla="*/ 54 w 121"/>
                <a:gd name="T69" fmla="*/ 56 h 357"/>
                <a:gd name="T70" fmla="*/ 6 w 121"/>
                <a:gd name="T71" fmla="*/ 337 h 357"/>
                <a:gd name="T72" fmla="*/ 17 w 121"/>
                <a:gd name="T73" fmla="*/ 314 h 357"/>
                <a:gd name="T74" fmla="*/ 3 w 121"/>
                <a:gd name="T75" fmla="*/ 310 h 357"/>
                <a:gd name="T76" fmla="*/ 21 w 121"/>
                <a:gd name="T77" fmla="*/ 299 h 357"/>
                <a:gd name="T78" fmla="*/ 10 w 121"/>
                <a:gd name="T79" fmla="*/ 289 h 357"/>
                <a:gd name="T80" fmla="*/ 23 w 121"/>
                <a:gd name="T81" fmla="*/ 281 h 357"/>
                <a:gd name="T82" fmla="*/ 8 w 121"/>
                <a:gd name="T83" fmla="*/ 285 h 357"/>
                <a:gd name="T84" fmla="*/ 43 w 121"/>
                <a:gd name="T85" fmla="*/ 137 h 357"/>
                <a:gd name="T86" fmla="*/ 38 w 121"/>
                <a:gd name="T87" fmla="*/ 119 h 357"/>
                <a:gd name="T88" fmla="*/ 58 w 121"/>
                <a:gd name="T89" fmla="*/ 77 h 357"/>
                <a:gd name="T90" fmla="*/ 77 w 121"/>
                <a:gd name="T91" fmla="*/ 126 h 357"/>
                <a:gd name="T92" fmla="*/ 87 w 121"/>
                <a:gd name="T93" fmla="*/ 302 h 357"/>
                <a:gd name="T94" fmla="*/ 91 w 121"/>
                <a:gd name="T95" fmla="*/ 304 h 357"/>
                <a:gd name="T96" fmla="*/ 97 w 121"/>
                <a:gd name="T97" fmla="*/ 315 h 357"/>
                <a:gd name="T98" fmla="*/ 69 w 121"/>
                <a:gd name="T99" fmla="*/ 140 h 357"/>
                <a:gd name="T100" fmla="*/ 95 w 121"/>
                <a:gd name="T101" fmla="*/ 215 h 357"/>
                <a:gd name="T102" fmla="*/ 110 w 121"/>
                <a:gd name="T103" fmla="*/ 318 h 357"/>
                <a:gd name="T104" fmla="*/ 109 w 121"/>
                <a:gd name="T105" fmla="*/ 343 h 357"/>
                <a:gd name="T106" fmla="*/ 109 w 121"/>
                <a:gd name="T107" fmla="*/ 322 h 357"/>
                <a:gd name="T108" fmla="*/ 112 w 121"/>
                <a:gd name="T109" fmla="*/ 33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357">
                  <a:moveTo>
                    <a:pt x="112" y="321"/>
                  </a:moveTo>
                  <a:cubicBezTo>
                    <a:pt x="112" y="321"/>
                    <a:pt x="112" y="321"/>
                    <a:pt x="112" y="321"/>
                  </a:cubicBezTo>
                  <a:cubicBezTo>
                    <a:pt x="116" y="318"/>
                    <a:pt x="120" y="312"/>
                    <a:pt x="118" y="307"/>
                  </a:cubicBezTo>
                  <a:cubicBezTo>
                    <a:pt x="118" y="306"/>
                    <a:pt x="117" y="306"/>
                    <a:pt x="117" y="306"/>
                  </a:cubicBezTo>
                  <a:cubicBezTo>
                    <a:pt x="112" y="276"/>
                    <a:pt x="105" y="246"/>
                    <a:pt x="100" y="216"/>
                  </a:cubicBezTo>
                  <a:cubicBezTo>
                    <a:pt x="95" y="186"/>
                    <a:pt x="91" y="155"/>
                    <a:pt x="84" y="126"/>
                  </a:cubicBezTo>
                  <a:cubicBezTo>
                    <a:pt x="84" y="125"/>
                    <a:pt x="83" y="125"/>
                    <a:pt x="83" y="125"/>
                  </a:cubicBezTo>
                  <a:cubicBezTo>
                    <a:pt x="87" y="117"/>
                    <a:pt x="88" y="109"/>
                    <a:pt x="90" y="101"/>
                  </a:cubicBezTo>
                  <a:cubicBezTo>
                    <a:pt x="90" y="95"/>
                    <a:pt x="93" y="84"/>
                    <a:pt x="88" y="79"/>
                  </a:cubicBezTo>
                  <a:cubicBezTo>
                    <a:pt x="85" y="75"/>
                    <a:pt x="80" y="74"/>
                    <a:pt x="74" y="73"/>
                  </a:cubicBezTo>
                  <a:cubicBezTo>
                    <a:pt x="76" y="58"/>
                    <a:pt x="77" y="44"/>
                    <a:pt x="78" y="29"/>
                  </a:cubicBezTo>
                  <a:cubicBezTo>
                    <a:pt x="78" y="21"/>
                    <a:pt x="80" y="13"/>
                    <a:pt x="75" y="7"/>
                  </a:cubicBezTo>
                  <a:cubicBezTo>
                    <a:pt x="75" y="6"/>
                    <a:pt x="75" y="6"/>
                    <a:pt x="75" y="5"/>
                  </a:cubicBezTo>
                  <a:cubicBezTo>
                    <a:pt x="66" y="0"/>
                    <a:pt x="55" y="2"/>
                    <a:pt x="51" y="13"/>
                  </a:cubicBezTo>
                  <a:cubicBezTo>
                    <a:pt x="49" y="20"/>
                    <a:pt x="51" y="29"/>
                    <a:pt x="51" y="36"/>
                  </a:cubicBezTo>
                  <a:cubicBezTo>
                    <a:pt x="50" y="48"/>
                    <a:pt x="49" y="59"/>
                    <a:pt x="50" y="71"/>
                  </a:cubicBezTo>
                  <a:cubicBezTo>
                    <a:pt x="44" y="70"/>
                    <a:pt x="38" y="70"/>
                    <a:pt x="34" y="74"/>
                  </a:cubicBezTo>
                  <a:cubicBezTo>
                    <a:pt x="33" y="74"/>
                    <a:pt x="33" y="75"/>
                    <a:pt x="33" y="76"/>
                  </a:cubicBezTo>
                  <a:cubicBezTo>
                    <a:pt x="33" y="76"/>
                    <a:pt x="33" y="76"/>
                    <a:pt x="33" y="77"/>
                  </a:cubicBezTo>
                  <a:cubicBezTo>
                    <a:pt x="31" y="93"/>
                    <a:pt x="27" y="114"/>
                    <a:pt x="36" y="128"/>
                  </a:cubicBezTo>
                  <a:cubicBezTo>
                    <a:pt x="26" y="158"/>
                    <a:pt x="20" y="189"/>
                    <a:pt x="14" y="220"/>
                  </a:cubicBezTo>
                  <a:cubicBezTo>
                    <a:pt x="9" y="249"/>
                    <a:pt x="3" y="279"/>
                    <a:pt x="0" y="309"/>
                  </a:cubicBezTo>
                  <a:cubicBezTo>
                    <a:pt x="0" y="309"/>
                    <a:pt x="0" y="310"/>
                    <a:pt x="0" y="311"/>
                  </a:cubicBezTo>
                  <a:cubicBezTo>
                    <a:pt x="1" y="313"/>
                    <a:pt x="3" y="315"/>
                    <a:pt x="5" y="316"/>
                  </a:cubicBezTo>
                  <a:cubicBezTo>
                    <a:pt x="3" y="329"/>
                    <a:pt x="2" y="341"/>
                    <a:pt x="1" y="354"/>
                  </a:cubicBezTo>
                  <a:cubicBezTo>
                    <a:pt x="1" y="356"/>
                    <a:pt x="4" y="357"/>
                    <a:pt x="4" y="355"/>
                  </a:cubicBezTo>
                  <a:cubicBezTo>
                    <a:pt x="9" y="343"/>
                    <a:pt x="12" y="331"/>
                    <a:pt x="15" y="318"/>
                  </a:cubicBezTo>
                  <a:cubicBezTo>
                    <a:pt x="16" y="318"/>
                    <a:pt x="16" y="318"/>
                    <a:pt x="17" y="318"/>
                  </a:cubicBezTo>
                  <a:cubicBezTo>
                    <a:pt x="17" y="318"/>
                    <a:pt x="17" y="318"/>
                    <a:pt x="17" y="318"/>
                  </a:cubicBezTo>
                  <a:cubicBezTo>
                    <a:pt x="18" y="319"/>
                    <a:pt x="20" y="319"/>
                    <a:pt x="20" y="317"/>
                  </a:cubicBezTo>
                  <a:cubicBezTo>
                    <a:pt x="22" y="310"/>
                    <a:pt x="23" y="303"/>
                    <a:pt x="25" y="296"/>
                  </a:cubicBezTo>
                  <a:cubicBezTo>
                    <a:pt x="26" y="295"/>
                    <a:pt x="26" y="293"/>
                    <a:pt x="26" y="292"/>
                  </a:cubicBezTo>
                  <a:cubicBezTo>
                    <a:pt x="27" y="290"/>
                    <a:pt x="27" y="287"/>
                    <a:pt x="25" y="285"/>
                  </a:cubicBezTo>
                  <a:cubicBezTo>
                    <a:pt x="26" y="284"/>
                    <a:pt x="26" y="284"/>
                    <a:pt x="26" y="283"/>
                  </a:cubicBezTo>
                  <a:cubicBezTo>
                    <a:pt x="31" y="259"/>
                    <a:pt x="35" y="234"/>
                    <a:pt x="40" y="209"/>
                  </a:cubicBezTo>
                  <a:cubicBezTo>
                    <a:pt x="45" y="187"/>
                    <a:pt x="50" y="165"/>
                    <a:pt x="54" y="142"/>
                  </a:cubicBezTo>
                  <a:cubicBezTo>
                    <a:pt x="58" y="143"/>
                    <a:pt x="62" y="143"/>
                    <a:pt x="66" y="142"/>
                  </a:cubicBezTo>
                  <a:cubicBezTo>
                    <a:pt x="69" y="170"/>
                    <a:pt x="74" y="199"/>
                    <a:pt x="78" y="227"/>
                  </a:cubicBezTo>
                  <a:cubicBezTo>
                    <a:pt x="82" y="248"/>
                    <a:pt x="84" y="271"/>
                    <a:pt x="89" y="293"/>
                  </a:cubicBezTo>
                  <a:cubicBezTo>
                    <a:pt x="86" y="292"/>
                    <a:pt x="84" y="294"/>
                    <a:pt x="83" y="296"/>
                  </a:cubicBezTo>
                  <a:cubicBezTo>
                    <a:pt x="82" y="297"/>
                    <a:pt x="82" y="299"/>
                    <a:pt x="83" y="301"/>
                  </a:cubicBezTo>
                  <a:cubicBezTo>
                    <a:pt x="83" y="303"/>
                    <a:pt x="85" y="306"/>
                    <a:pt x="85" y="308"/>
                  </a:cubicBezTo>
                  <a:cubicBezTo>
                    <a:pt x="84" y="309"/>
                    <a:pt x="86" y="311"/>
                    <a:pt x="88" y="309"/>
                  </a:cubicBezTo>
                  <a:cubicBezTo>
                    <a:pt x="89" y="308"/>
                    <a:pt x="90" y="308"/>
                    <a:pt x="92" y="307"/>
                  </a:cubicBezTo>
                  <a:cubicBezTo>
                    <a:pt x="93" y="310"/>
                    <a:pt x="93" y="314"/>
                    <a:pt x="94" y="317"/>
                  </a:cubicBezTo>
                  <a:cubicBezTo>
                    <a:pt x="95" y="318"/>
                    <a:pt x="95" y="318"/>
                    <a:pt x="96" y="318"/>
                  </a:cubicBezTo>
                  <a:cubicBezTo>
                    <a:pt x="98" y="320"/>
                    <a:pt x="99" y="321"/>
                    <a:pt x="101" y="322"/>
                  </a:cubicBezTo>
                  <a:cubicBezTo>
                    <a:pt x="103" y="330"/>
                    <a:pt x="105" y="339"/>
                    <a:pt x="106" y="348"/>
                  </a:cubicBezTo>
                  <a:cubicBezTo>
                    <a:pt x="106" y="348"/>
                    <a:pt x="107" y="349"/>
                    <a:pt x="107" y="349"/>
                  </a:cubicBezTo>
                  <a:cubicBezTo>
                    <a:pt x="121" y="354"/>
                    <a:pt x="113" y="326"/>
                    <a:pt x="112" y="321"/>
                  </a:cubicBezTo>
                  <a:close/>
                  <a:moveTo>
                    <a:pt x="71" y="64"/>
                  </a:moveTo>
                  <a:cubicBezTo>
                    <a:pt x="70" y="67"/>
                    <a:pt x="70" y="70"/>
                    <a:pt x="70" y="73"/>
                  </a:cubicBezTo>
                  <a:cubicBezTo>
                    <a:pt x="66" y="73"/>
                    <a:pt x="63" y="72"/>
                    <a:pt x="60" y="72"/>
                  </a:cubicBezTo>
                  <a:cubicBezTo>
                    <a:pt x="58" y="72"/>
                    <a:pt x="55" y="71"/>
                    <a:pt x="53" y="71"/>
                  </a:cubicBezTo>
                  <a:cubicBezTo>
                    <a:pt x="53" y="69"/>
                    <a:pt x="53" y="68"/>
                    <a:pt x="53" y="67"/>
                  </a:cubicBezTo>
                  <a:cubicBezTo>
                    <a:pt x="56" y="66"/>
                    <a:pt x="59" y="66"/>
                    <a:pt x="62" y="65"/>
                  </a:cubicBezTo>
                  <a:cubicBezTo>
                    <a:pt x="65" y="65"/>
                    <a:pt x="67" y="65"/>
                    <a:pt x="70" y="65"/>
                  </a:cubicBezTo>
                  <a:cubicBezTo>
                    <a:pt x="70" y="65"/>
                    <a:pt x="70" y="65"/>
                    <a:pt x="71" y="64"/>
                  </a:cubicBezTo>
                  <a:close/>
                  <a:moveTo>
                    <a:pt x="73" y="8"/>
                  </a:moveTo>
                  <a:cubicBezTo>
                    <a:pt x="73" y="8"/>
                    <a:pt x="73" y="8"/>
                    <a:pt x="73" y="8"/>
                  </a:cubicBezTo>
                  <a:cubicBezTo>
                    <a:pt x="73" y="9"/>
                    <a:pt x="74" y="10"/>
                    <a:pt x="74" y="11"/>
                  </a:cubicBezTo>
                  <a:cubicBezTo>
                    <a:pt x="69" y="11"/>
                    <a:pt x="63" y="12"/>
                    <a:pt x="58" y="12"/>
                  </a:cubicBezTo>
                  <a:cubicBezTo>
                    <a:pt x="61" y="7"/>
                    <a:pt x="65" y="4"/>
                    <a:pt x="73" y="8"/>
                  </a:cubicBezTo>
                  <a:close/>
                  <a:moveTo>
                    <a:pt x="57" y="14"/>
                  </a:moveTo>
                  <a:cubicBezTo>
                    <a:pt x="63" y="14"/>
                    <a:pt x="69" y="15"/>
                    <a:pt x="74" y="14"/>
                  </a:cubicBezTo>
                  <a:cubicBezTo>
                    <a:pt x="75" y="16"/>
                    <a:pt x="75" y="18"/>
                    <a:pt x="75" y="20"/>
                  </a:cubicBezTo>
                  <a:cubicBezTo>
                    <a:pt x="72" y="19"/>
                    <a:pt x="69" y="20"/>
                    <a:pt x="67" y="20"/>
                  </a:cubicBezTo>
                  <a:cubicBezTo>
                    <a:pt x="63" y="20"/>
                    <a:pt x="60" y="20"/>
                    <a:pt x="56" y="20"/>
                  </a:cubicBezTo>
                  <a:cubicBezTo>
                    <a:pt x="56" y="20"/>
                    <a:pt x="56" y="21"/>
                    <a:pt x="55" y="21"/>
                  </a:cubicBezTo>
                  <a:cubicBezTo>
                    <a:pt x="56" y="18"/>
                    <a:pt x="56" y="16"/>
                    <a:pt x="57" y="14"/>
                  </a:cubicBezTo>
                  <a:close/>
                  <a:moveTo>
                    <a:pt x="55" y="22"/>
                  </a:moveTo>
                  <a:cubicBezTo>
                    <a:pt x="55" y="23"/>
                    <a:pt x="56" y="23"/>
                    <a:pt x="56" y="23"/>
                  </a:cubicBezTo>
                  <a:cubicBezTo>
                    <a:pt x="60" y="23"/>
                    <a:pt x="63" y="23"/>
                    <a:pt x="67" y="23"/>
                  </a:cubicBezTo>
                  <a:cubicBezTo>
                    <a:pt x="70" y="23"/>
                    <a:pt x="72" y="23"/>
                    <a:pt x="75" y="22"/>
                  </a:cubicBezTo>
                  <a:cubicBezTo>
                    <a:pt x="75" y="24"/>
                    <a:pt x="74" y="26"/>
                    <a:pt x="74" y="29"/>
                  </a:cubicBezTo>
                  <a:cubicBezTo>
                    <a:pt x="74" y="29"/>
                    <a:pt x="74" y="29"/>
                    <a:pt x="74" y="29"/>
                  </a:cubicBezTo>
                  <a:cubicBezTo>
                    <a:pt x="71" y="28"/>
                    <a:pt x="68" y="29"/>
                    <a:pt x="65" y="30"/>
                  </a:cubicBezTo>
                  <a:cubicBezTo>
                    <a:pt x="61" y="30"/>
                    <a:pt x="58" y="30"/>
                    <a:pt x="55" y="31"/>
                  </a:cubicBezTo>
                  <a:cubicBezTo>
                    <a:pt x="55" y="28"/>
                    <a:pt x="55" y="25"/>
                    <a:pt x="55" y="22"/>
                  </a:cubicBezTo>
                  <a:close/>
                  <a:moveTo>
                    <a:pt x="55" y="41"/>
                  </a:moveTo>
                  <a:cubicBezTo>
                    <a:pt x="55" y="39"/>
                    <a:pt x="55" y="36"/>
                    <a:pt x="55" y="32"/>
                  </a:cubicBezTo>
                  <a:cubicBezTo>
                    <a:pt x="58" y="33"/>
                    <a:pt x="62" y="33"/>
                    <a:pt x="65" y="33"/>
                  </a:cubicBezTo>
                  <a:cubicBezTo>
                    <a:pt x="68" y="32"/>
                    <a:pt x="71" y="32"/>
                    <a:pt x="74" y="31"/>
                  </a:cubicBezTo>
                  <a:cubicBezTo>
                    <a:pt x="73" y="35"/>
                    <a:pt x="73" y="38"/>
                    <a:pt x="73" y="40"/>
                  </a:cubicBezTo>
                  <a:cubicBezTo>
                    <a:pt x="73" y="41"/>
                    <a:pt x="73" y="42"/>
                    <a:pt x="73" y="43"/>
                  </a:cubicBezTo>
                  <a:cubicBezTo>
                    <a:pt x="72" y="42"/>
                    <a:pt x="72" y="42"/>
                    <a:pt x="72" y="42"/>
                  </a:cubicBezTo>
                  <a:cubicBezTo>
                    <a:pt x="69" y="42"/>
                    <a:pt x="65" y="43"/>
                    <a:pt x="62" y="43"/>
                  </a:cubicBezTo>
                  <a:cubicBezTo>
                    <a:pt x="60" y="43"/>
                    <a:pt x="57" y="43"/>
                    <a:pt x="55" y="43"/>
                  </a:cubicBezTo>
                  <a:cubicBezTo>
                    <a:pt x="55" y="42"/>
                    <a:pt x="55" y="42"/>
                    <a:pt x="55" y="41"/>
                  </a:cubicBezTo>
                  <a:close/>
                  <a:moveTo>
                    <a:pt x="54" y="45"/>
                  </a:moveTo>
                  <a:cubicBezTo>
                    <a:pt x="57" y="45"/>
                    <a:pt x="60" y="45"/>
                    <a:pt x="63" y="45"/>
                  </a:cubicBezTo>
                  <a:cubicBezTo>
                    <a:pt x="66" y="45"/>
                    <a:pt x="69" y="45"/>
                    <a:pt x="72" y="44"/>
                  </a:cubicBezTo>
                  <a:cubicBezTo>
                    <a:pt x="72" y="44"/>
                    <a:pt x="72" y="44"/>
                    <a:pt x="72" y="44"/>
                  </a:cubicBezTo>
                  <a:cubicBezTo>
                    <a:pt x="72" y="47"/>
                    <a:pt x="72" y="50"/>
                    <a:pt x="72" y="53"/>
                  </a:cubicBezTo>
                  <a:cubicBezTo>
                    <a:pt x="72" y="52"/>
                    <a:pt x="71" y="52"/>
                    <a:pt x="71" y="52"/>
                  </a:cubicBezTo>
                  <a:cubicBezTo>
                    <a:pt x="68" y="52"/>
                    <a:pt x="66" y="53"/>
                    <a:pt x="63" y="54"/>
                  </a:cubicBezTo>
                  <a:cubicBezTo>
                    <a:pt x="60" y="54"/>
                    <a:pt x="57" y="54"/>
                    <a:pt x="54" y="54"/>
                  </a:cubicBezTo>
                  <a:cubicBezTo>
                    <a:pt x="54" y="51"/>
                    <a:pt x="54" y="48"/>
                    <a:pt x="54" y="45"/>
                  </a:cubicBezTo>
                  <a:close/>
                  <a:moveTo>
                    <a:pt x="54" y="56"/>
                  </a:moveTo>
                  <a:cubicBezTo>
                    <a:pt x="59" y="57"/>
                    <a:pt x="66" y="57"/>
                    <a:pt x="71" y="54"/>
                  </a:cubicBezTo>
                  <a:cubicBezTo>
                    <a:pt x="72" y="54"/>
                    <a:pt x="72" y="54"/>
                    <a:pt x="72" y="54"/>
                  </a:cubicBezTo>
                  <a:cubicBezTo>
                    <a:pt x="71" y="57"/>
                    <a:pt x="71" y="60"/>
                    <a:pt x="71" y="63"/>
                  </a:cubicBezTo>
                  <a:cubicBezTo>
                    <a:pt x="71" y="63"/>
                    <a:pt x="70" y="63"/>
                    <a:pt x="70" y="63"/>
                  </a:cubicBezTo>
                  <a:cubicBezTo>
                    <a:pt x="65" y="62"/>
                    <a:pt x="59" y="63"/>
                    <a:pt x="53" y="64"/>
                  </a:cubicBezTo>
                  <a:cubicBezTo>
                    <a:pt x="53" y="61"/>
                    <a:pt x="54" y="59"/>
                    <a:pt x="54" y="56"/>
                  </a:cubicBezTo>
                  <a:close/>
                  <a:moveTo>
                    <a:pt x="7" y="317"/>
                  </a:moveTo>
                  <a:cubicBezTo>
                    <a:pt x="9" y="318"/>
                    <a:pt x="10" y="318"/>
                    <a:pt x="11" y="318"/>
                  </a:cubicBezTo>
                  <a:cubicBezTo>
                    <a:pt x="10" y="325"/>
                    <a:pt x="8" y="331"/>
                    <a:pt x="6" y="337"/>
                  </a:cubicBezTo>
                  <a:cubicBezTo>
                    <a:pt x="7" y="330"/>
                    <a:pt x="7" y="324"/>
                    <a:pt x="7" y="317"/>
                  </a:cubicBezTo>
                  <a:close/>
                  <a:moveTo>
                    <a:pt x="21" y="299"/>
                  </a:moveTo>
                  <a:cubicBezTo>
                    <a:pt x="20" y="304"/>
                    <a:pt x="18" y="309"/>
                    <a:pt x="17" y="314"/>
                  </a:cubicBezTo>
                  <a:cubicBezTo>
                    <a:pt x="17" y="314"/>
                    <a:pt x="17" y="314"/>
                    <a:pt x="17" y="314"/>
                  </a:cubicBezTo>
                  <a:cubicBezTo>
                    <a:pt x="11" y="314"/>
                    <a:pt x="7" y="313"/>
                    <a:pt x="3" y="310"/>
                  </a:cubicBezTo>
                  <a:cubicBezTo>
                    <a:pt x="3" y="310"/>
                    <a:pt x="3" y="310"/>
                    <a:pt x="3" y="310"/>
                  </a:cubicBezTo>
                  <a:cubicBezTo>
                    <a:pt x="4" y="304"/>
                    <a:pt x="5" y="298"/>
                    <a:pt x="6" y="293"/>
                  </a:cubicBezTo>
                  <a:cubicBezTo>
                    <a:pt x="7" y="297"/>
                    <a:pt x="10" y="300"/>
                    <a:pt x="15" y="300"/>
                  </a:cubicBezTo>
                  <a:cubicBezTo>
                    <a:pt x="17" y="301"/>
                    <a:pt x="19" y="300"/>
                    <a:pt x="21" y="299"/>
                  </a:cubicBezTo>
                  <a:close/>
                  <a:moveTo>
                    <a:pt x="22" y="290"/>
                  </a:moveTo>
                  <a:cubicBezTo>
                    <a:pt x="22" y="294"/>
                    <a:pt x="19" y="296"/>
                    <a:pt x="16" y="296"/>
                  </a:cubicBezTo>
                  <a:cubicBezTo>
                    <a:pt x="12" y="296"/>
                    <a:pt x="10" y="292"/>
                    <a:pt x="10" y="289"/>
                  </a:cubicBezTo>
                  <a:cubicBezTo>
                    <a:pt x="11" y="285"/>
                    <a:pt x="15" y="283"/>
                    <a:pt x="18" y="282"/>
                  </a:cubicBezTo>
                  <a:cubicBezTo>
                    <a:pt x="20" y="284"/>
                    <a:pt x="23" y="286"/>
                    <a:pt x="22" y="290"/>
                  </a:cubicBezTo>
                  <a:close/>
                  <a:moveTo>
                    <a:pt x="23" y="281"/>
                  </a:moveTo>
                  <a:cubicBezTo>
                    <a:pt x="22" y="279"/>
                    <a:pt x="20" y="278"/>
                    <a:pt x="18" y="278"/>
                  </a:cubicBezTo>
                  <a:cubicBezTo>
                    <a:pt x="17" y="278"/>
                    <a:pt x="17" y="278"/>
                    <a:pt x="16" y="279"/>
                  </a:cubicBezTo>
                  <a:cubicBezTo>
                    <a:pt x="13" y="280"/>
                    <a:pt x="10" y="282"/>
                    <a:pt x="8" y="285"/>
                  </a:cubicBezTo>
                  <a:cubicBezTo>
                    <a:pt x="11" y="263"/>
                    <a:pt x="14" y="240"/>
                    <a:pt x="18" y="218"/>
                  </a:cubicBezTo>
                  <a:cubicBezTo>
                    <a:pt x="24" y="189"/>
                    <a:pt x="31" y="160"/>
                    <a:pt x="37" y="131"/>
                  </a:cubicBezTo>
                  <a:cubicBezTo>
                    <a:pt x="39" y="133"/>
                    <a:pt x="41" y="135"/>
                    <a:pt x="43" y="137"/>
                  </a:cubicBezTo>
                  <a:cubicBezTo>
                    <a:pt x="46" y="139"/>
                    <a:pt x="48" y="141"/>
                    <a:pt x="51" y="142"/>
                  </a:cubicBezTo>
                  <a:cubicBezTo>
                    <a:pt x="38" y="186"/>
                    <a:pt x="30" y="235"/>
                    <a:pt x="23" y="281"/>
                  </a:cubicBezTo>
                  <a:close/>
                  <a:moveTo>
                    <a:pt x="38" y="119"/>
                  </a:moveTo>
                  <a:cubicBezTo>
                    <a:pt x="33" y="106"/>
                    <a:pt x="35" y="91"/>
                    <a:pt x="35" y="78"/>
                  </a:cubicBezTo>
                  <a:cubicBezTo>
                    <a:pt x="36" y="78"/>
                    <a:pt x="37" y="78"/>
                    <a:pt x="37" y="77"/>
                  </a:cubicBezTo>
                  <a:cubicBezTo>
                    <a:pt x="42" y="74"/>
                    <a:pt x="53" y="76"/>
                    <a:pt x="58" y="77"/>
                  </a:cubicBezTo>
                  <a:cubicBezTo>
                    <a:pt x="63" y="78"/>
                    <a:pt x="72" y="77"/>
                    <a:pt x="77" y="80"/>
                  </a:cubicBezTo>
                  <a:cubicBezTo>
                    <a:pt x="87" y="84"/>
                    <a:pt x="86" y="89"/>
                    <a:pt x="85" y="98"/>
                  </a:cubicBezTo>
                  <a:cubicBezTo>
                    <a:pt x="84" y="108"/>
                    <a:pt x="82" y="118"/>
                    <a:pt x="77" y="126"/>
                  </a:cubicBezTo>
                  <a:cubicBezTo>
                    <a:pt x="65" y="144"/>
                    <a:pt x="44" y="139"/>
                    <a:pt x="38" y="119"/>
                  </a:cubicBezTo>
                  <a:close/>
                  <a:moveTo>
                    <a:pt x="88" y="305"/>
                  </a:moveTo>
                  <a:cubicBezTo>
                    <a:pt x="88" y="304"/>
                    <a:pt x="87" y="303"/>
                    <a:pt x="87" y="302"/>
                  </a:cubicBezTo>
                  <a:cubicBezTo>
                    <a:pt x="86" y="301"/>
                    <a:pt x="86" y="300"/>
                    <a:pt x="86" y="298"/>
                  </a:cubicBezTo>
                  <a:cubicBezTo>
                    <a:pt x="86" y="296"/>
                    <a:pt x="87" y="295"/>
                    <a:pt x="89" y="295"/>
                  </a:cubicBezTo>
                  <a:cubicBezTo>
                    <a:pt x="90" y="298"/>
                    <a:pt x="90" y="301"/>
                    <a:pt x="91" y="304"/>
                  </a:cubicBezTo>
                  <a:cubicBezTo>
                    <a:pt x="90" y="304"/>
                    <a:pt x="89" y="304"/>
                    <a:pt x="88" y="305"/>
                  </a:cubicBezTo>
                  <a:close/>
                  <a:moveTo>
                    <a:pt x="98" y="316"/>
                  </a:moveTo>
                  <a:cubicBezTo>
                    <a:pt x="98" y="315"/>
                    <a:pt x="98" y="315"/>
                    <a:pt x="97" y="315"/>
                  </a:cubicBezTo>
                  <a:cubicBezTo>
                    <a:pt x="95" y="287"/>
                    <a:pt x="88" y="259"/>
                    <a:pt x="83" y="231"/>
                  </a:cubicBezTo>
                  <a:cubicBezTo>
                    <a:pt x="79" y="201"/>
                    <a:pt x="75" y="171"/>
                    <a:pt x="70" y="141"/>
                  </a:cubicBezTo>
                  <a:cubicBezTo>
                    <a:pt x="69" y="140"/>
                    <a:pt x="69" y="140"/>
                    <a:pt x="69" y="140"/>
                  </a:cubicBezTo>
                  <a:cubicBezTo>
                    <a:pt x="73" y="138"/>
                    <a:pt x="77" y="135"/>
                    <a:pt x="80" y="131"/>
                  </a:cubicBezTo>
                  <a:cubicBezTo>
                    <a:pt x="81" y="129"/>
                    <a:pt x="82" y="127"/>
                    <a:pt x="83" y="126"/>
                  </a:cubicBezTo>
                  <a:cubicBezTo>
                    <a:pt x="85" y="156"/>
                    <a:pt x="90" y="185"/>
                    <a:pt x="95" y="215"/>
                  </a:cubicBezTo>
                  <a:cubicBezTo>
                    <a:pt x="101" y="246"/>
                    <a:pt x="105" y="277"/>
                    <a:pt x="113" y="308"/>
                  </a:cubicBezTo>
                  <a:cubicBezTo>
                    <a:pt x="113" y="308"/>
                    <a:pt x="114" y="309"/>
                    <a:pt x="115" y="309"/>
                  </a:cubicBezTo>
                  <a:cubicBezTo>
                    <a:pt x="114" y="312"/>
                    <a:pt x="113" y="316"/>
                    <a:pt x="110" y="318"/>
                  </a:cubicBezTo>
                  <a:cubicBezTo>
                    <a:pt x="106" y="320"/>
                    <a:pt x="101" y="318"/>
                    <a:pt x="98" y="316"/>
                  </a:cubicBezTo>
                  <a:close/>
                  <a:moveTo>
                    <a:pt x="111" y="343"/>
                  </a:moveTo>
                  <a:cubicBezTo>
                    <a:pt x="110" y="346"/>
                    <a:pt x="109" y="346"/>
                    <a:pt x="109" y="343"/>
                  </a:cubicBezTo>
                  <a:cubicBezTo>
                    <a:pt x="107" y="340"/>
                    <a:pt x="107" y="335"/>
                    <a:pt x="107" y="332"/>
                  </a:cubicBezTo>
                  <a:cubicBezTo>
                    <a:pt x="106" y="329"/>
                    <a:pt x="105" y="325"/>
                    <a:pt x="103" y="322"/>
                  </a:cubicBezTo>
                  <a:cubicBezTo>
                    <a:pt x="105" y="323"/>
                    <a:pt x="107" y="323"/>
                    <a:pt x="109" y="322"/>
                  </a:cubicBezTo>
                  <a:cubicBezTo>
                    <a:pt x="109" y="322"/>
                    <a:pt x="109" y="322"/>
                    <a:pt x="109" y="322"/>
                  </a:cubicBezTo>
                  <a:cubicBezTo>
                    <a:pt x="110" y="326"/>
                    <a:pt x="110" y="329"/>
                    <a:pt x="111" y="333"/>
                  </a:cubicBezTo>
                  <a:cubicBezTo>
                    <a:pt x="111" y="335"/>
                    <a:pt x="112" y="337"/>
                    <a:pt x="112" y="338"/>
                  </a:cubicBezTo>
                  <a:cubicBezTo>
                    <a:pt x="113" y="340"/>
                    <a:pt x="112" y="341"/>
                    <a:pt x="111" y="34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79" name="组合 2078"/>
          <p:cNvGrpSpPr/>
          <p:nvPr/>
        </p:nvGrpSpPr>
        <p:grpSpPr>
          <a:xfrm>
            <a:off x="879685" y="106989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3" name="组合 82"/>
          <p:cNvGrpSpPr/>
          <p:nvPr/>
        </p:nvGrpSpPr>
        <p:grpSpPr>
          <a:xfrm>
            <a:off x="860394" y="3735203"/>
            <a:ext cx="824290" cy="859388"/>
            <a:chOff x="3413125" y="2571750"/>
            <a:chExt cx="1304926" cy="1360488"/>
          </a:xfrm>
        </p:grpSpPr>
        <p:sp>
          <p:nvSpPr>
            <p:cNvPr id="2060"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897004" y="2392728"/>
            <a:ext cx="525460" cy="774150"/>
            <a:chOff x="5078413" y="2679700"/>
            <a:chExt cx="831850" cy="1225550"/>
          </a:xfrm>
        </p:grpSpPr>
        <p:sp>
          <p:nvSpPr>
            <p:cNvPr id="2071"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5272779" y="2427521"/>
            <a:ext cx="751088" cy="737048"/>
            <a:chOff x="6634163" y="2701925"/>
            <a:chExt cx="1189038" cy="1166813"/>
          </a:xfrm>
        </p:grpSpPr>
        <p:sp>
          <p:nvSpPr>
            <p:cNvPr id="2077"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8" name="Freeform 44"/>
          <p:cNvSpPr>
            <a:spLocks noEditPoints="1"/>
          </p:cNvSpPr>
          <p:nvPr/>
        </p:nvSpPr>
        <p:spPr bwMode="auto">
          <a:xfrm rot="19991567">
            <a:off x="3251470" y="-836752"/>
            <a:ext cx="2612623" cy="2032273"/>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039" name="组合 1038"/>
          <p:cNvGrpSpPr/>
          <p:nvPr/>
        </p:nvGrpSpPr>
        <p:grpSpPr>
          <a:xfrm>
            <a:off x="5212080" y="3852862"/>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2" name="矩形 1"/>
          <p:cNvSpPr/>
          <p:nvPr/>
        </p:nvSpPr>
        <p:spPr>
          <a:xfrm>
            <a:off x="6084570" y="4037965"/>
            <a:ext cx="2654300" cy="368300"/>
          </a:xfrm>
          <a:prstGeom prst="rect">
            <a:avLst/>
          </a:prstGeom>
        </p:spPr>
        <p:txBody>
          <a:bodyPr wrap="square">
            <a:spAutoFit/>
          </a:bodyPr>
          <a:p>
            <a:pPr algn="just">
              <a:buClrTx/>
              <a:buSzTx/>
              <a:buFontTx/>
            </a:pP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06</a:t>
            </a:r>
            <a:r>
              <a:rPr lang="en-US" altLang="zh-CN" sz="1800" b="1" dirty="0" smtClean="0">
                <a:ln w="6350">
                  <a:noFill/>
                </a:ln>
                <a:solidFill>
                  <a:schemeClr val="accent1"/>
                </a:solidFill>
                <a:latin typeface="微软雅黑" panose="020B0503020204020204" pitchFamily="34" charset="-122"/>
                <a:ea typeface="微软雅黑" panose="020B0503020204020204" pitchFamily="34" charset="-122"/>
              </a:rPr>
              <a:t> </a:t>
            </a:r>
            <a:r>
              <a:rPr lang="zh-CN" altLang="en-US" sz="1800" b="1" dirty="0" smtClean="0">
                <a:ln w="6350">
                  <a:noFill/>
                </a:ln>
                <a:solidFill>
                  <a:schemeClr val="accent1"/>
                </a:solidFill>
                <a:latin typeface="微软雅黑" panose="020B0503020204020204" pitchFamily="34" charset="-122"/>
                <a:ea typeface="微软雅黑" panose="020B0503020204020204" pitchFamily="34" charset="-122"/>
              </a:rPr>
              <a:t>参考文件与绩效评定</a:t>
            </a:r>
            <a:endParaRPr lang="zh-CN" altLang="en-US" sz="1800" b="1" dirty="0" smtClean="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配置管理与文档更新记录</a:t>
            </a:r>
            <a:endParaRPr lang="zh-CN" altLang="en-US" sz="12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444240" y="833120"/>
            <a:ext cx="2680970" cy="4222750"/>
          </a:xfrm>
          <a:prstGeom prst="rect">
            <a:avLst/>
          </a:prstGeom>
        </p:spPr>
      </p:pic>
      <p:sp>
        <p:nvSpPr>
          <p:cNvPr id="38" name="矩形 37"/>
          <p:cNvSpPr/>
          <p:nvPr/>
        </p:nvSpPr>
        <p:spPr>
          <a:xfrm>
            <a:off x="5364145" y="167909"/>
            <a:ext cx="2354580" cy="506730"/>
          </a:xfrm>
          <a:prstGeom prst="rect">
            <a:avLst/>
          </a:prstGeom>
        </p:spPr>
        <p:txBody>
          <a:bodyPr wrap="none">
            <a:spAutoFit/>
          </a:bodyPr>
          <a:p>
            <a:pPr indent="0">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更新频率保持在</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1d-2d</a:t>
            </a:r>
            <a:endPar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6367145" y="833120"/>
            <a:ext cx="2520950" cy="4184015"/>
          </a:xfrm>
          <a:prstGeom prst="rect">
            <a:avLst/>
          </a:prstGeom>
        </p:spPr>
      </p:pic>
      <p:pic>
        <p:nvPicPr>
          <p:cNvPr id="3" name="图片 2"/>
          <p:cNvPicPr>
            <a:picLocks noChangeAspect="1"/>
          </p:cNvPicPr>
          <p:nvPr/>
        </p:nvPicPr>
        <p:blipFill>
          <a:blip r:embed="rId3"/>
          <a:stretch>
            <a:fillRect/>
          </a:stretch>
        </p:blipFill>
        <p:spPr>
          <a:xfrm>
            <a:off x="546100" y="814070"/>
            <a:ext cx="2655570" cy="4222750"/>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420110" y="339090"/>
            <a:ext cx="5143500" cy="4823460"/>
          </a:xfrm>
          <a:prstGeom prst="rect">
            <a:avLst/>
          </a:prstGeom>
        </p:spPr>
      </p:pic>
      <p:sp>
        <p:nvSpPr>
          <p:cNvPr id="6" name="文本框 5">
            <a:hlinkClick r:id="rId2" action="ppaction://hlinkfile"/>
          </p:cNvPr>
          <p:cNvSpPr txBox="1"/>
          <p:nvPr/>
        </p:nvSpPr>
        <p:spPr>
          <a:xfrm>
            <a:off x="251460" y="1779270"/>
            <a:ext cx="2996565"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1547495" y="1135380"/>
            <a:ext cx="6309360" cy="2872740"/>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1619250" y="843280"/>
            <a:ext cx="6294120" cy="670560"/>
          </a:xfrm>
          <a:prstGeom prst="rect">
            <a:avLst/>
          </a:prstGeom>
        </p:spPr>
      </p:pic>
      <p:pic>
        <p:nvPicPr>
          <p:cNvPr id="4" name="图片 3"/>
          <p:cNvPicPr>
            <a:picLocks noChangeAspect="1"/>
          </p:cNvPicPr>
          <p:nvPr/>
        </p:nvPicPr>
        <p:blipFill>
          <a:blip r:embed="rId2"/>
          <a:stretch>
            <a:fillRect/>
          </a:stretch>
        </p:blipFill>
        <p:spPr>
          <a:xfrm>
            <a:off x="1634490" y="1513840"/>
            <a:ext cx="6278880" cy="3535680"/>
          </a:xfrm>
          <a:prstGeom prst="rect">
            <a:avLst/>
          </a:prstGeom>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项目总结报告书</a:t>
            </a:r>
            <a:r>
              <a:rPr lang="en-US" altLang="zh-CN" baseline="30000" dirty="0" smtClean="0">
                <a:sym typeface="+mn-ea"/>
              </a:rPr>
              <a:t>[27]</a:t>
            </a:r>
            <a:endParaRPr 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475740" y="771525"/>
            <a:ext cx="6248400" cy="3916680"/>
          </a:xfrm>
          <a:prstGeom prst="rect">
            <a:avLst/>
          </a:prstGeom>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970"/>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项目总结报告总结论</a:t>
            </a:r>
            <a:r>
              <a:rPr lang="en-US" altLang="zh-CN" baseline="30000" dirty="0" smtClean="0">
                <a:sym typeface="+mn-ea"/>
              </a:rPr>
              <a:t>[27]</a:t>
            </a:r>
            <a:endParaRPr lang="en-US" sz="1200" baseline="30000" dirty="0" smtClean="0">
              <a:solidFill>
                <a:schemeClr val="accent1"/>
              </a:solidFill>
              <a:sym typeface="+mn-ea"/>
            </a:endParaRPr>
          </a:p>
        </p:txBody>
      </p:sp>
      <p:sp>
        <p:nvSpPr>
          <p:cNvPr id="6" name="文本框 5">
            <a:hlinkClick r:id="rId1" action="ppaction://hlinkfile"/>
          </p:cNvPr>
          <p:cNvSpPr txBox="1"/>
          <p:nvPr/>
        </p:nvSpPr>
        <p:spPr>
          <a:xfrm>
            <a:off x="2515235" y="4587875"/>
            <a:ext cx="4113530" cy="368300"/>
          </a:xfrm>
          <a:prstGeom prst="rect">
            <a:avLst/>
          </a:prstGeom>
          <a:noFill/>
        </p:spPr>
        <p:txBody>
          <a:bodyPr wrap="square" rtlCol="0">
            <a:spAutoFit/>
          </a:bodyPr>
          <a:p>
            <a:pPr algn="ctr"/>
            <a:r>
              <a:rPr>
                <a:latin typeface="宋体" panose="02010600030101010101" pitchFamily="2" charset="-122"/>
                <a:ea typeface="宋体" panose="02010600030101010101" pitchFamily="2" charset="-122"/>
                <a:cs typeface="宋体" panose="02010600030101010101" pitchFamily="2" charset="-122"/>
              </a:rPr>
              <a:t>SRA2021-G05-项目总结报告</a:t>
            </a:r>
            <a:endParaRPr>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395605" y="1203325"/>
            <a:ext cx="8430895" cy="2399665"/>
          </a:xfrm>
          <a:prstGeom prst="rect">
            <a:avLst/>
          </a:prstGeom>
          <a:noFill/>
          <a:ln w="9525">
            <a:noFill/>
          </a:ln>
        </p:spPr>
        <p:txBody>
          <a:bodyPr wrap="square">
            <a:spAutoFit/>
          </a:bodyPr>
          <a:p>
            <a:pPr indent="0" fontAlgn="auto">
              <a:lnSpc>
                <a:spcPct val="150000"/>
              </a:lnSpc>
            </a:pPr>
            <a:r>
              <a:rPr lang="en-US" altLang="zh-CN" sz="2000" b="0">
                <a:ea typeface="宋体" panose="02010600030101010101" pitchFamily="2" charset="-122"/>
              </a:rPr>
              <a:t>         </a:t>
            </a:r>
            <a:r>
              <a:rPr lang="zh-CN" sz="2000" b="0">
                <a:ea typeface="宋体" panose="02010600030101010101" pitchFamily="2" charset="-122"/>
              </a:rPr>
              <a:t>小组通过学习系统化的获取需求的方法，合理的展开并能够完整的完成一个项目的所有工作，对于获取需求的整个工程进行合理的分工，从获取需求到文档的编写，都由专人负责，我们认为本小组对项目的需求分析作为本学期软件需求分析与设计科目的主要任务，已经基本达到了评审开展和检查项目的基本工作要求。</a:t>
            </a:r>
            <a:endParaRPr lang="zh-CN" altLang="en-US" sz="20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项目经验及教训总结</a:t>
            </a:r>
            <a:r>
              <a:rPr lang="en-US" altLang="zh-CN"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olidFill>
                  <a:schemeClr val="accent1"/>
                </a:solidFill>
                <a:sym typeface="+mn-ea"/>
              </a:rPr>
              <a:t>：</a:t>
            </a:r>
            <a:r>
              <a:rPr lang="zh-CN" dirty="0" smtClean="0">
                <a:sym typeface="+mn-ea"/>
              </a:rPr>
              <a:t>选题与分析</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744595"/>
          </a:xfrm>
          <a:prstGeom prst="rect">
            <a:avLst/>
          </a:prstGeom>
          <a:noFill/>
          <a:ln w="9525">
            <a:noFill/>
          </a:ln>
        </p:spPr>
        <p:txBody>
          <a:bodyPr wrap="square">
            <a:spAutoFit/>
          </a:bodyPr>
          <a:p>
            <a:pPr indent="0">
              <a:lnSpc>
                <a:spcPct val="120000"/>
              </a:lnSpc>
            </a:pPr>
            <a:r>
              <a:rPr lang="zh-CN" b="0">
                <a:latin typeface="宋体" panose="02010600030101010101" pitchFamily="2" charset="-122"/>
                <a:ea typeface="宋体" panose="02010600030101010101" pitchFamily="2" charset="-122"/>
                <a:cs typeface="宋体" panose="02010600030101010101" pitchFamily="2" charset="-122"/>
              </a:rPr>
              <a:t>组长邢海粟：</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在正式选题阶段，我们小组经历了第一次的思维碰撞，现在回看当时的讨论记录，会发现</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小组当初是处于一种极度青涩、不成熟的状态中</a:t>
            </a:r>
            <a:r>
              <a:rPr lang="zh-CN" b="0">
                <a:latin typeface="宋体" panose="02010600030101010101" pitchFamily="2" charset="-122"/>
                <a:ea typeface="宋体" panose="02010600030101010101" pitchFamily="2" charset="-122"/>
                <a:cs typeface="宋体" panose="02010600030101010101" pitchFamily="2" charset="-122"/>
              </a:rPr>
              <a:t>。我们的选题是所有选题中难度最大的一个选题。但在项目的初期，我们只是通过对比其他所谓“团购”软件，进行我们的创意发现，导致了在后续的第一次谐云会议的演示发生了大失败。</a:t>
            </a:r>
            <a:r>
              <a:rPr lang="en-US"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组员朱涵：</a:t>
            </a:r>
            <a:endParaRPr lang="zh-CN"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altLang="zh-CN" b="0">
                <a:latin typeface="宋体" panose="02010600030101010101" pitchFamily="2" charset="-122"/>
                <a:ea typeface="宋体" panose="02010600030101010101" pitchFamily="2" charset="-122"/>
                <a:cs typeface="宋体" panose="02010600030101010101" pitchFamily="2" charset="-122"/>
              </a:rPr>
              <a:t>    </a:t>
            </a:r>
            <a:r>
              <a:rPr lang="zh-CN" b="0">
                <a:latin typeface="宋体" panose="02010600030101010101" pitchFamily="2" charset="-122"/>
                <a:ea typeface="宋体" panose="02010600030101010101" pitchFamily="2" charset="-122"/>
                <a:cs typeface="宋体" panose="02010600030101010101" pitchFamily="2" charset="-122"/>
              </a:rPr>
              <a:t>在这个阶段中，我们小组开了不少次短会，都是为了确认在本次项目中对于我们产品的定义，最终得出了当前的产品定位。并</a:t>
            </a:r>
            <a:r>
              <a:rPr lang="zh-CN" b="0">
                <a:solidFill>
                  <a:srgbClr val="FF0000"/>
                </a:solidFill>
                <a:latin typeface="宋体" panose="02010600030101010101" pitchFamily="2" charset="-122"/>
                <a:ea typeface="宋体" panose="02010600030101010101" pitchFamily="2" charset="-122"/>
                <a:cs typeface="宋体" panose="02010600030101010101" pitchFamily="2" charset="-122"/>
              </a:rPr>
              <a:t>通过不断的寻找竞品和找项目下达人进行确认开会，才最终定下来我们的产品定位</a:t>
            </a:r>
            <a:r>
              <a:rPr lang="zh-CN" b="0">
                <a:latin typeface="宋体" panose="02010600030101010101" pitchFamily="2" charset="-122"/>
                <a:ea typeface="宋体" panose="02010600030101010101" pitchFamily="2" charset="-122"/>
                <a:cs typeface="宋体" panose="02010600030101010101" pitchFamily="2" charset="-122"/>
              </a:rPr>
              <a:t>。</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项目计划阶段的经验</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10905" cy="3879215"/>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项目计划阶段，我们小组沿用了软件工程中的项目管理经验，就是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正式建立了一套属于我们自己小组的工作流程，并进行了改进</a:t>
            </a:r>
            <a:r>
              <a:rPr sz="1600" b="0">
                <a:latin typeface="宋体" panose="02010600030101010101" pitchFamily="2" charset="-122"/>
                <a:ea typeface="宋体" panose="02010600030101010101" pitchFamily="2" charset="-122"/>
                <a:cs typeface="宋体" panose="02010600030101010101" pitchFamily="2" charset="-122"/>
              </a:rPr>
              <a:t>。我作为组长，整个团队的领导者，首先明确每个阶段里程碑任务，先将大致要做的工作进行细分并按照每OBS的结构分配给对应职责的组员，根据小组总分工为每个重要项目设置负责人，同时组织计划小组</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同步更新项目计划、WBS图和WBS表</a:t>
            </a:r>
            <a:r>
              <a:rPr sz="1600" b="0">
                <a:latin typeface="宋体" panose="02010600030101010101" pitchFamily="2" charset="-122"/>
                <a:ea typeface="宋体" panose="02010600030101010101" pitchFamily="2" charset="-122"/>
                <a:cs typeface="宋体" panose="02010600030101010101" pitchFamily="2" charset="-122"/>
              </a:rPr>
              <a:t>。在工作的过程中，各个负责人根据其他组员的工作进度，不断调整自己负责的任务目标。对于具有前置任务条件的任务，各个任务负责人</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互相协调，协同完成</a:t>
            </a:r>
            <a:r>
              <a:rPr sz="1600" b="0">
                <a:latin typeface="宋体" panose="02010600030101010101" pitchFamily="2" charset="-122"/>
                <a:ea typeface="宋体" panose="02010600030101010101" pitchFamily="2" charset="-122"/>
                <a:cs typeface="宋体" panose="02010600030101010101" pitchFamily="2" charset="-122"/>
              </a:rPr>
              <a:t>。定期（一般在任务下达后的2-3天内，里程碑评审之前）</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召开小组会议</a:t>
            </a:r>
            <a:r>
              <a:rPr sz="1600" b="0">
                <a:latin typeface="宋体" panose="02010600030101010101" pitchFamily="2" charset="-122"/>
                <a:ea typeface="宋体" panose="02010600030101010101" pitchFamily="2" charset="-122"/>
                <a:cs typeface="宋体" panose="02010600030101010101" pitchFamily="2" charset="-122"/>
              </a:rPr>
              <a:t>，组员对自己的工作进度进行汇报，对初步完成的任务进行讨论并修订。同时，组内专门的</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会议记录员</a:t>
            </a:r>
            <a:r>
              <a:rPr sz="1600" b="0">
                <a:latin typeface="宋体" panose="02010600030101010101" pitchFamily="2" charset="-122"/>
                <a:ea typeface="宋体" panose="02010600030101010101" pitchFamily="2" charset="-122"/>
                <a:cs typeface="宋体" panose="02010600030101010101" pitchFamily="2" charset="-122"/>
              </a:rPr>
              <a:t>将会对每次会议进行记录，专门的</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配置管理人员</a:t>
            </a:r>
            <a:r>
              <a:rPr sz="1600" b="0">
                <a:latin typeface="宋体" panose="02010600030101010101" pitchFamily="2" charset="-122"/>
                <a:ea typeface="宋体" panose="02010600030101010101" pitchFamily="2" charset="-122"/>
                <a:cs typeface="宋体" panose="02010600030101010101" pitchFamily="2" charset="-122"/>
              </a:rPr>
              <a:t>将会对修订后的内容使用配置管理工具进行迭代。在初步审议小组工作进度以后，将会再次细分小任务，把不足的地方完善，并补充遗漏的地方。小组会议与各个负责人负责的任务将会轮流进行，不断进行更新与完善，最终经过数轮的会议和审议完善，组长将所有资源进行整合，交由</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演示材料制作员</a:t>
            </a:r>
            <a:r>
              <a:rPr sz="1600" b="0">
                <a:latin typeface="宋体" panose="02010600030101010101" pitchFamily="2" charset="-122"/>
                <a:ea typeface="宋体" panose="02010600030101010101" pitchFamily="2" charset="-122"/>
                <a:cs typeface="宋体" panose="02010600030101010101" pitchFamily="2" charset="-122"/>
              </a:rPr>
              <a:t>进行演示材料的制作，达到该里程碑阶段要求完成的任务目的。</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原型设计与需求获取</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688080"/>
          </a:xfrm>
          <a:prstGeom prst="rect">
            <a:avLst/>
          </a:prstGeom>
          <a:noFill/>
          <a:ln w="9525">
            <a:noFill/>
          </a:ln>
        </p:spPr>
        <p:txBody>
          <a:bodyPr wrap="square">
            <a:spAutoFit/>
          </a:bodyPr>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组员陈正祎：</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由于低保真的设计在第一次明确需求获取之前，因此设计上借鉴了较多行业内其它产品的特色，有些功能未跳出传统方式的框架，因此</a:t>
            </a:r>
            <a:r>
              <a:rPr b="0">
                <a:solidFill>
                  <a:srgbClr val="FF0000"/>
                </a:solidFill>
                <a:latin typeface="宋体" panose="02010600030101010101" pitchFamily="2" charset="-122"/>
                <a:ea typeface="宋体" panose="02010600030101010101" pitchFamily="2" charset="-122"/>
                <a:cs typeface="宋体" panose="02010600030101010101" pitchFamily="2" charset="-122"/>
              </a:rPr>
              <a:t>显得不具备竞争力，未能解决用户的痛点</a:t>
            </a:r>
            <a:r>
              <a:rPr b="0">
                <a:latin typeface="宋体" panose="02010600030101010101" pitchFamily="2" charset="-122"/>
                <a:ea typeface="宋体" panose="02010600030101010101" pitchFamily="2" charset="-122"/>
                <a:cs typeface="宋体" panose="02010600030101010101" pitchFamily="2" charset="-122"/>
              </a:rPr>
              <a:t>。之后，通过几次用户访谈，迭代出pov的最终版本，我们形成了一个新的“社区团购”概念，从而产出了高保真原型。</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b="0">
                <a:latin typeface="宋体" panose="02010600030101010101" pitchFamily="2" charset="-122"/>
                <a:ea typeface="宋体" panose="02010600030101010101" pitchFamily="2" charset="-122"/>
                <a:cs typeface="宋体" panose="02010600030101010101" pitchFamily="2" charset="-122"/>
              </a:rPr>
              <a:t>组员朱涵：</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在与用户的沟通中，有的时候</a:t>
            </a:r>
            <a:r>
              <a:rPr b="0">
                <a:solidFill>
                  <a:srgbClr val="FF0000"/>
                </a:solidFill>
                <a:latin typeface="宋体" panose="02010600030101010101" pitchFamily="2" charset="-122"/>
                <a:ea typeface="宋体" panose="02010600030101010101" pitchFamily="2" charset="-122"/>
                <a:cs typeface="宋体" panose="02010600030101010101" pitchFamily="2" charset="-122"/>
              </a:rPr>
              <a:t>重点不是你的想法怎么样，而是你能把自己的想法说出来多少</a:t>
            </a:r>
            <a:r>
              <a:rPr b="0">
                <a:latin typeface="宋体" panose="02010600030101010101" pitchFamily="2" charset="-122"/>
                <a:ea typeface="宋体" panose="02010600030101010101" pitchFamily="2" charset="-122"/>
                <a:cs typeface="宋体" panose="02010600030101010101" pitchFamily="2" charset="-122"/>
              </a:rPr>
              <a:t>，无论你的想法有多么好，没有办法给用户说清楚都是没有意义的。</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项目从实际角度出发</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539115" y="1002665"/>
            <a:ext cx="8046085" cy="3189605"/>
          </a:xfrm>
          <a:prstGeom prst="rect">
            <a:avLst/>
          </a:prstGeom>
          <a:noFill/>
          <a:ln w="9525">
            <a:noFill/>
          </a:ln>
        </p:spPr>
        <p:txBody>
          <a:bodyPr wrap="square">
            <a:spAutoFit/>
          </a:bodyPr>
          <a:p>
            <a:pPr indent="0">
              <a:lnSpc>
                <a:spcPct val="140000"/>
              </a:lnSpc>
            </a:pPr>
            <a:r>
              <a:rPr b="0">
                <a:latin typeface="宋体" panose="02010600030101010101" pitchFamily="2" charset="-122"/>
                <a:ea typeface="宋体" panose="02010600030101010101" pitchFamily="2" charset="-122"/>
                <a:cs typeface="宋体" panose="02010600030101010101" pitchFamily="2" charset="-122"/>
              </a:rPr>
              <a:t>组员黄德煜：</a:t>
            </a:r>
            <a:endParaRPr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b="0">
                <a:latin typeface="宋体" panose="02010600030101010101" pitchFamily="2" charset="-122"/>
                <a:ea typeface="宋体" panose="02010600030101010101" pitchFamily="2" charset="-122"/>
                <a:cs typeface="宋体" panose="02010600030101010101" pitchFamily="2" charset="-122"/>
              </a:rPr>
              <a:t>    </a:t>
            </a:r>
            <a:r>
              <a:rPr b="0">
                <a:latin typeface="宋体" panose="02010600030101010101" pitchFamily="2" charset="-122"/>
                <a:ea typeface="宋体" panose="02010600030101010101" pitchFamily="2" charset="-122"/>
                <a:cs typeface="宋体" panose="02010600030101010101" pitchFamily="2" charset="-122"/>
              </a:rPr>
              <a:t>我们做的项目，做的软件如果不能从实际的角度出发，那就是没用的，甚至说严重点就是自嗨用的，不存在社会价值的个人爱好成果，所以</a:t>
            </a:r>
            <a:r>
              <a:rPr b="0">
                <a:solidFill>
                  <a:srgbClr val="FF0000"/>
                </a:solidFill>
                <a:latin typeface="宋体" panose="02010600030101010101" pitchFamily="2" charset="-122"/>
                <a:ea typeface="宋体" panose="02010600030101010101" pitchFamily="2" charset="-122"/>
                <a:cs typeface="宋体" panose="02010600030101010101" pitchFamily="2" charset="-122"/>
              </a:rPr>
              <a:t>为了更好的能够让项目解决问题以及后续的一系列情况，甚至是开发初期的一系列问题都要提前考虑到</a:t>
            </a:r>
            <a:r>
              <a:rPr b="0">
                <a:latin typeface="宋体" panose="02010600030101010101" pitchFamily="2" charset="-122"/>
                <a:ea typeface="宋体" panose="02010600030101010101" pitchFamily="2" charset="-122"/>
                <a:cs typeface="宋体" panose="02010600030101010101" pitchFamily="2" charset="-122"/>
              </a:rPr>
              <a:t>，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a:t>
            </a:r>
            <a:endParaRPr lang="zh-CN" altLang="en-US"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配置管理与文档</a:t>
            </a:r>
            <a:r>
              <a:rPr lang="zh-CN" altLang="en-US" dirty="0" smtClean="0">
                <a:solidFill>
                  <a:schemeClr val="accent1"/>
                </a:solidFill>
                <a:sym typeface="+mn-ea"/>
              </a:rPr>
              <a:t>回溯</a:t>
            </a:r>
            <a:endParaRPr lang="zh-CN" altLang="en-US" dirty="0" smtClean="0">
              <a:solidFill>
                <a:schemeClr val="accent1"/>
              </a:solidFill>
              <a:sym typeface="+mn-ea"/>
            </a:endParaRPr>
          </a:p>
        </p:txBody>
      </p:sp>
      <p:sp>
        <p:nvSpPr>
          <p:cNvPr id="38" name="矩形 37"/>
          <p:cNvSpPr/>
          <p:nvPr/>
        </p:nvSpPr>
        <p:spPr>
          <a:xfrm>
            <a:off x="6228080" y="794385"/>
            <a:ext cx="2889885" cy="3415030"/>
          </a:xfrm>
          <a:prstGeom prst="rect">
            <a:avLst/>
          </a:prstGeom>
        </p:spPr>
        <p:txBody>
          <a:bodyPr wrap="square">
            <a:spAutoFit/>
          </a:bodyPr>
          <a:p>
            <a:pPr indent="0" algn="just">
              <a:lnSpc>
                <a:spcPct val="150000"/>
              </a:lnSpc>
              <a:buFont typeface="Wingdings" panose="05000000000000000000" pitchFamily="2" charset="2"/>
              <a:buNone/>
            </a:pP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在需求工程的总结</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阶段，小组错误地将设计阶段的部分内容更新至了</a:t>
            </a:r>
            <a:r>
              <a:rPr lang="en-US" altLang="zh-CN"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1.0.0</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的</a:t>
            </a:r>
            <a:r>
              <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rPr>
              <a:t>正式版本。</a:t>
            </a: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endParaRPr lang="zh-CN" altLang="en-US" dirty="0">
              <a:ln w="6350">
                <a:noFill/>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just">
              <a:lnSpc>
                <a:spcPct val="150000"/>
              </a:lnSpc>
              <a:buFont typeface="Wingdings" panose="05000000000000000000" pitchFamily="2" charset="2"/>
              <a:buNone/>
            </a:pP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根据项目进展情况，追溯相关历史信息，</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并进行了版本</a:t>
            </a:r>
            <a:r>
              <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rPr>
              <a:t>回溯。</a:t>
            </a:r>
            <a:endParaRPr lang="zh-CN" altLang="en-US" dirty="0">
              <a:ln w="6350">
                <a:noFill/>
              </a:ln>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p:cNvPicPr>
            <a:picLocks noChangeAspect="1"/>
          </p:cNvPicPr>
          <p:nvPr/>
        </p:nvPicPr>
        <p:blipFill>
          <a:blip r:embed="rId1"/>
          <a:stretch>
            <a:fillRect/>
          </a:stretch>
        </p:blipFill>
        <p:spPr>
          <a:xfrm>
            <a:off x="539115" y="794385"/>
            <a:ext cx="5577840" cy="3446780"/>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需求分析阶段</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843915"/>
            <a:ext cx="8558530" cy="4150360"/>
          </a:xfrm>
          <a:prstGeom prst="rect">
            <a:avLst/>
          </a:prstGeom>
          <a:noFill/>
          <a:ln w="9525">
            <a:noFill/>
          </a:ln>
        </p:spPr>
        <p:txBody>
          <a:bodyPr wrap="square">
            <a:spAutoFit/>
          </a:bodyPr>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需求分析阶段，是软件需求工程中最重要的一个阶段。在这一个阶段当中，小组需要对项目的用户群体进行分析，确保项目具有合理的使用人群，并且在确认需求的时候，一定要经过细致的用户分析与讨论，确保用户的需求能够充分体现，同时，必须将用户的需求通过文档记录下来，能够随时查看和追溯。除了用户分析以外，还必须对系统的功能性需求和非功能性需求进行分析。必须要认识到的一点就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需求必须经过用户的确认</a:t>
            </a:r>
            <a:r>
              <a:rPr sz="1600" b="0">
                <a:latin typeface="宋体" panose="02010600030101010101" pitchFamily="2" charset="-122"/>
                <a:ea typeface="宋体" panose="02010600030101010101" pitchFamily="2" charset="-122"/>
                <a:cs typeface="宋体" panose="02010600030101010101" pitchFamily="2" charset="-122"/>
              </a:rPr>
              <a:t>，如果没有经过用户的确认，仅凭开发人员的主观判断，是没有办法将需求完全覆盖和体现。</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1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这过程当中，我认识到了一个软件在需求阶段，开发项目组需要进行的工作很多，其中也包括一些我原本就接触过的工作。在这个阶段的种种策略往往会影响到后期各个阶段的工作进行，也就是所谓的“挖坑”，关于这一点我也重新认识到，在这个阶段比较重要的还是</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对于自己的实力或者一个团队实力的认知，不要为自己创造自己没有办法处理的坑</a:t>
            </a:r>
            <a:r>
              <a:rPr sz="1600" b="0">
                <a:latin typeface="宋体" panose="02010600030101010101" pitchFamily="2" charset="-122"/>
                <a:ea typeface="宋体" panose="02010600030101010101" pitchFamily="2" charset="-122"/>
                <a:cs typeface="宋体" panose="02010600030101010101" pitchFamily="2" charset="-122"/>
              </a:rPr>
              <a:t>。在这个阶段由始至终也贯穿着一点，我们中任何一个人的力量是很渺小的，但是在团队中经过讨论处理，又可以解决和新增不少对于项目需求设计时所产生的问题。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如何控制风险</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19024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在本次团队协作中，出现的最大的风险在需求获取阶段出现的人员过载。在ddl的前三天，我们仍有大量的工作未完成，需求分析报告的页数也仅仅是达到了一半的标准。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一些互相关联的工作由于沟通存在的问题导致进度迟滞</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为了解决上述问题，组长召开两次简短但有效的组内评审，大伙说出自己的想法。在两次会议后，</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我们改善了沟通方式，细化了如何进行工作的交接，使得接手的组员能立刻定位到要修改或增加的地方</a:t>
            </a:r>
            <a:r>
              <a:rPr sz="1600" b="0">
                <a:latin typeface="宋体" panose="02010600030101010101" pitchFamily="2" charset="-122"/>
                <a:ea typeface="宋体" panose="02010600030101010101" pitchFamily="2" charset="-122"/>
                <a:cs typeface="宋体" panose="02010600030101010101" pitchFamily="2" charset="-122"/>
              </a:rPr>
              <a:t>。同时，也对工作的内容和顺序进行重新划分，让一些工作能并行展开，大大减少了等待另一位组员完成的时间。我们组也顺利在ddl之前完成了需求分析阶段的所有工作。</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651125"/>
          </a:xfrm>
          <a:prstGeom prst="rect">
            <a:avLst/>
          </a:prstGeom>
          <a:noFill/>
          <a:ln w="9525">
            <a:noFill/>
          </a:ln>
        </p:spPr>
        <p:txBody>
          <a:bodyPr wrap="square">
            <a:spAutoFit/>
          </a:bodyPr>
          <a:p>
            <a:pPr indent="0">
              <a:lnSpc>
                <a:spcPct val="13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3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从UE的思路出发，确定好网络购物选题，选定团购，比对网络上有的竞品，分析优劣以及其功能点总结其逻辑流程从而确定选题；再到市场调研询问公司人员，社区团长以及拥有需求的用户来获取确定的需求，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小组讨论进行头脑风暴分析用户的“说，想，做，感”得出中心之路，确定选题的亮点以及中心线</a:t>
            </a:r>
            <a:r>
              <a:rPr sz="1600" b="0">
                <a:latin typeface="宋体" panose="02010600030101010101" pitchFamily="2" charset="-122"/>
                <a:ea typeface="宋体" panose="02010600030101010101" pitchFamily="2" charset="-122"/>
                <a:cs typeface="宋体" panose="02010600030101010101" pitchFamily="2" charset="-122"/>
              </a:rPr>
              <a:t>，之后就是画草图期间讨论确定，完善细化修改需求，确定方框位置以及功能，逻辑线交互。然后进行讨论细化后形成低保真模型，对于不够清晰的低保真模型还需要提供案例描述，方便观看理解并最终完成高保真模型，可以说从UE上也学到很多关于项目完成的东西。</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515485"/>
          </a:xfrm>
          <a:prstGeom prst="rect">
            <a:avLst/>
          </a:prstGeom>
          <a:noFill/>
          <a:ln w="9525">
            <a:noFill/>
          </a:ln>
        </p:spPr>
        <p:txBody>
          <a:bodyPr wrap="square">
            <a:spAutoFit/>
          </a:bodyPr>
          <a:p>
            <a:pPr indent="0">
              <a:lnSpc>
                <a:spcPct val="120000"/>
              </a:lnSpc>
            </a:pPr>
            <a:r>
              <a:rPr sz="1600" b="0">
                <a:latin typeface="宋体" panose="02010600030101010101" pitchFamily="2" charset="-122"/>
                <a:ea typeface="宋体" panose="02010600030101010101" pitchFamily="2" charset="-122"/>
                <a:cs typeface="宋体" panose="02010600030101010101" pitchFamily="2" charset="-122"/>
              </a:rPr>
              <a:t>组长邢海粟：</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在本课程中，我们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结合了有关软件项目管理的内容，收获了管理项目方面的知识</a:t>
            </a:r>
            <a:r>
              <a:rPr sz="1600" b="0">
                <a:latin typeface="宋体" panose="02010600030101010101" pitchFamily="2" charset="-122"/>
                <a:ea typeface="宋体" panose="02010600030101010101" pitchFamily="2" charset="-122"/>
                <a:cs typeface="宋体" panose="02010600030101010101" pitchFamily="2" charset="-122"/>
              </a:rPr>
              <a:t>，包括人力资源管理、时间管理等重要的管理经验。同时使用了UE的思维去探索解决问题的道路。在创意阶段，最重要的是对创意保持热情，我们通过头脑风暴的形式进行思维的碰撞，去思索怎样解决一个新问题、改进现有的解决方案或是颠覆一个行业。</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为了解决社区化团购的问题，我们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学习了如何快速改进产品的原型设计</a:t>
            </a:r>
            <a:r>
              <a:rPr sz="1600" b="0">
                <a:latin typeface="宋体" panose="02010600030101010101" pitchFamily="2" charset="-122"/>
                <a:ea typeface="宋体" panose="02010600030101010101" pitchFamily="2" charset="-122"/>
                <a:cs typeface="宋体" panose="02010600030101010101" pitchFamily="2" charset="-122"/>
              </a:rPr>
              <a:t>，如果我们想到了一些产品功能，或者想要创建某些东西，我们会快速地列出所有的行为选项，然后和我们的用户代表、身边的人谈谈，看看他们的反馈是什么。根据反馈改进产品的原型设计。我们会从当前产品应用设计的的一个小功能的添加开始，建立一个场景进行模拟，或者是对用户进行测试，获取他们的反馈，试着追踪他们的状态，观察结果是正面还是负面。如果是正面的，我们就采用它，如果时负面的，我们就改进它或者抛弃掉我们觉得不好的功能。</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2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原型设计是快验证创意的绝佳途径</a:t>
            </a:r>
            <a:r>
              <a:rPr sz="1600" b="0">
                <a:latin typeface="宋体" panose="02010600030101010101" pitchFamily="2" charset="-122"/>
                <a:ea typeface="宋体" panose="02010600030101010101" pitchFamily="2" charset="-122"/>
                <a:cs typeface="宋体" panose="02010600030101010101" pitchFamily="2" charset="-122"/>
              </a:rPr>
              <a:t>。实际上，我们需要制作足够真实的原型以进行用户测试，这是我们需要做的。我们在项目初期采用纸上原型快速收集反馈，再进一步升级到低中高保真。在设计阶段，简短的说明视频真的有用。</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我们根据不同版本拍摄和剪辑了概念视频用以说明我们的创意</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77089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软件需求工程与UE思维的结合</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3415030"/>
          </a:xfrm>
          <a:prstGeom prst="rect">
            <a:avLst/>
          </a:prstGeom>
          <a:noFill/>
          <a:ln w="9525">
            <a:noFill/>
          </a:ln>
        </p:spPr>
        <p:txBody>
          <a:bodyPr wrap="square">
            <a:spAutoFit/>
          </a:bodyPr>
          <a:p>
            <a:pPr indent="0">
              <a:lnSpc>
                <a:spcPct val="150000"/>
              </a:lnSpc>
            </a:pPr>
            <a:r>
              <a:rPr sz="1600" b="0">
                <a:latin typeface="宋体" panose="02010600030101010101" pitchFamily="2" charset="-122"/>
                <a:ea typeface="宋体" panose="02010600030101010101" pitchFamily="2" charset="-122"/>
                <a:cs typeface="宋体" panose="02010600030101010101" pitchFamily="2" charset="-122"/>
              </a:rPr>
              <a:t>组员陈正祎：</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我们组采用了UE的方法。通过设立场景的方式进行用户访谈，模拟用户的行为，根据访谈时用户的所说所做挖掘他们使用已有“社区团购”产品时想吐槽的部分。</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在和企业助教的深度合作中，我们对获取的需求进行一遍遍的打磨，细化，去掉多余的内容，专精一个方向</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由于本次课题</a:t>
            </a:r>
            <a:r>
              <a:rPr lang="zh-CN" sz="1600" b="0">
                <a:latin typeface="宋体" panose="02010600030101010101" pitchFamily="2" charset="-122"/>
                <a:ea typeface="宋体" panose="02010600030101010101" pitchFamily="2" charset="-122"/>
                <a:cs typeface="宋体" panose="02010600030101010101" pitchFamily="2" charset="-122"/>
              </a:rPr>
              <a:t>是和</a:t>
            </a:r>
            <a:r>
              <a:rPr sz="1600" b="0">
                <a:latin typeface="宋体" panose="02010600030101010101" pitchFamily="2" charset="-122"/>
                <a:ea typeface="宋体" panose="02010600030101010101" pitchFamily="2" charset="-122"/>
                <a:cs typeface="宋体" panose="02010600030101010101" pitchFamily="2" charset="-122"/>
              </a:rPr>
              <a:t>企业合作，因此在需求获取的方式上要求以UE的方式。而UE对我们来说是一个完全陌生的内容。为了迅速的掌握UE的一些关键内容。在初期工作较少阶段，组里的部分同学先进行UE的学习，并对关键内容进行记录。这使得我们在进入UE的关键阶段能知道怎们去做，能得出关于“团购”概念的全新的思路。同时，</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和企业助教的深度交流，打磨我们的UE过程和结论。从而降低了我们工作内容偏离UE思维的风险</a:t>
            </a:r>
            <a:r>
              <a:rPr sz="1600" b="0">
                <a:latin typeface="宋体" panose="02010600030101010101" pitchFamily="2" charset="-122"/>
                <a:ea typeface="宋体" panose="02010600030101010101" pitchFamily="2" charset="-122"/>
                <a:cs typeface="宋体" panose="02010600030101010101" pitchFamily="2" charset="-122"/>
              </a:rPr>
              <a:t>。</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组员朱涵：</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这个阶段有很多内容都是要将之前的内容实现出来的，但是实际上我们在设计的时候会因为需求阶段创造的很多坑而没有办法进行下一步的设计，我在整理文档的时候经常会遇到队友设计出来的东西与之前我们讨论的结果不一致，这样的结果就是我们又要重新去进行设计上的磨合以尽量达到我们之前需求分析的时候定制的项目功能。这件事让我感触最大的就是我们</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在平时进行的许多沟通看起来好像都没有达到它应该达到的效果，并没有将我们的思路汇聚在一起</a:t>
            </a:r>
            <a:r>
              <a:rPr sz="1600" b="0">
                <a:latin typeface="宋体" panose="02010600030101010101" pitchFamily="2" charset="-122"/>
                <a:ea typeface="宋体" panose="02010600030101010101" pitchFamily="2" charset="-122"/>
                <a:cs typeface="宋体" panose="02010600030101010101" pitchFamily="2" charset="-122"/>
              </a:rPr>
              <a:t>，所以那时候我就对我们的组长说，想通过一周多开几次小会来不停的记录我们的工作进度，而不是五个人都蒙头做自己的东西，到最后进行整合的时候发现出了问题。</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团队沟通与建设问题</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1059815"/>
            <a:ext cx="8558530" cy="2846070"/>
          </a:xfrm>
          <a:prstGeom prst="rect">
            <a:avLst/>
          </a:prstGeom>
          <a:noFill/>
          <a:ln w="9525">
            <a:noFill/>
          </a:ln>
        </p:spPr>
        <p:txBody>
          <a:bodyPr wrap="square">
            <a:spAutoFit/>
          </a:bodyPr>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组员章拾瑜：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我们通过每周数次开会把控项目的进度与方向，再加上与老师和企业助教的不断沟通确认，项目的进度和质量还是没有受到很大影响。同时每次的回顾总结同样确保了项目能供按照预定的项目计划平稳有序的前行，</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在</a:t>
            </a:r>
            <a:r>
              <a:rPr lang="zh-CN" sz="1600" b="0">
                <a:solidFill>
                  <a:srgbClr val="FF0000"/>
                </a:solidFill>
                <a:latin typeface="宋体" panose="02010600030101010101" pitchFamily="2" charset="-122"/>
                <a:ea typeface="宋体" panose="02010600030101010101" pitchFamily="2" charset="-122"/>
                <a:cs typeface="宋体" panose="02010600030101010101" pitchFamily="2" charset="-122"/>
              </a:rPr>
              <a:t>需求</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开发过程中，小组成员对软件需求分析的理解也逐渐加深</a:t>
            </a:r>
            <a:r>
              <a:rPr sz="1600" b="0">
                <a:latin typeface="宋体" panose="02010600030101010101" pitchFamily="2" charset="-122"/>
                <a:ea typeface="宋体" panose="02010600030101010101" pitchFamily="2" charset="-122"/>
                <a:cs typeface="宋体" panose="02010600030101010101" pitchFamily="2" charset="-122"/>
              </a:rPr>
              <a:t>。</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600" b="0">
                <a:latin typeface="宋体" panose="02010600030101010101" pitchFamily="2" charset="-122"/>
                <a:ea typeface="宋体" panose="02010600030101010101" pitchFamily="2" charset="-122"/>
                <a:cs typeface="宋体" panose="02010600030101010101" pitchFamily="2" charset="-122"/>
              </a:rPr>
              <a:t>组员黄德煜：</a:t>
            </a:r>
            <a:endParaRPr sz="16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600" b="0">
                <a:latin typeface="宋体" panose="02010600030101010101" pitchFamily="2" charset="-122"/>
                <a:ea typeface="宋体" panose="02010600030101010101" pitchFamily="2" charset="-122"/>
                <a:cs typeface="宋体" panose="02010600030101010101" pitchFamily="2" charset="-122"/>
              </a:rPr>
              <a:t>    </a:t>
            </a:r>
            <a:r>
              <a:rPr sz="1600" b="0">
                <a:latin typeface="宋体" panose="02010600030101010101" pitchFamily="2" charset="-122"/>
                <a:ea typeface="宋体" panose="02010600030101010101" pitchFamily="2" charset="-122"/>
                <a:cs typeface="宋体" panose="02010600030101010101" pitchFamily="2" charset="-122"/>
              </a:rPr>
              <a:t>为了尽快让团队像一个团队的样子，我们比起上学期的软件工程</a:t>
            </a:r>
            <a:r>
              <a:rPr sz="1600" b="0">
                <a:solidFill>
                  <a:srgbClr val="FF0000"/>
                </a:solidFill>
                <a:latin typeface="宋体" panose="02010600030101010101" pitchFamily="2" charset="-122"/>
                <a:ea typeface="宋体" panose="02010600030101010101" pitchFamily="2" charset="-122"/>
                <a:cs typeface="宋体" panose="02010600030101010101" pitchFamily="2" charset="-122"/>
              </a:rPr>
              <a:t>更加频繁的进行团建，更恰当分配任务，互相交流所需所得。</a:t>
            </a:r>
            <a:endParaRPr lang="zh-CN"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00875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组员陈正祎：</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感谢四位组员在当初选题时的支持，不论是冲着加权分数还是对“团购”这个全新课题有兴趣。相比于常规选题，“团购”这个选题的确要好玩很多，但也确实难很多。</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组内很多次的意见冲突、思维碰撞都发生在如何定义全新“团购”形式上</a:t>
            </a:r>
            <a:r>
              <a:rPr sz="1400" b="0">
                <a:latin typeface="宋体" panose="02010600030101010101" pitchFamily="2" charset="-122"/>
                <a:ea typeface="宋体" panose="02010600030101010101" pitchFamily="2" charset="-122"/>
                <a:cs typeface="宋体" panose="02010600030101010101" pitchFamily="2" charset="-122"/>
              </a:rPr>
              <a:t>。也感谢各位组员能分享自己的想法，在有不一致意见的时候能冷静的分析利弊，就事论事，让我们五个人能团结一致的走到最后。感谢企业助教的支持，帮我们解决了很多UE过程中出现的问题。感恩遇到</a:t>
            </a:r>
            <a:r>
              <a:rPr lang="zh-CN" sz="1400" b="0">
                <a:latin typeface="宋体" panose="02010600030101010101" pitchFamily="2" charset="-122"/>
                <a:ea typeface="宋体" panose="02010600030101010101" pitchFamily="2" charset="-122"/>
                <a:cs typeface="宋体" panose="02010600030101010101" pitchFamily="2" charset="-122"/>
              </a:rPr>
              <a:t>四位</a:t>
            </a:r>
            <a:r>
              <a:rPr sz="1400" b="0">
                <a:latin typeface="宋体" panose="02010600030101010101" pitchFamily="2" charset="-122"/>
                <a:ea typeface="宋体" panose="02010600030101010101" pitchFamily="2" charset="-122"/>
                <a:cs typeface="宋体" panose="02010600030101010101" pitchFamily="2" charset="-122"/>
              </a:rPr>
              <a:t>值得信赖的小伙伴，salute。</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大家伙儿还是能一码归一码的好好合作，把一个个该过的问题给它过了，一个个该爬的坑都给它爬过去，最终也算是完成了软件需求。</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3964305"/>
          </a:xfrm>
          <a:prstGeom prst="rect">
            <a:avLst/>
          </a:prstGeom>
          <a:noFill/>
          <a:ln w="9525">
            <a:noFill/>
          </a:ln>
        </p:spPr>
        <p:txBody>
          <a:bodyPr wrap="square">
            <a:spAutoFit/>
          </a:bodyPr>
          <a:p>
            <a:pPr indent="0">
              <a:lnSpc>
                <a:spcPct val="18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通过一个学期的不断评审，我们小组对项目产品需要实现的功能已经有了深入的认识，并且对创意点进行了发散和收缩。我们对整体的文档进行了不断的更新与修改，才使得我们小组的项目没有偏离最初的目标，一直努力前行到了现在。但是通过回看小组在实现阶段的每个人的分工，可以看到我们小组对文档进行了大面积的修订与更新，这也正是我们对之前所有阶段的工作不到位的一种体现，同时也体现在了我们不断增长的工作量上。在这中间靠后的需求变更阶段，由于思维的碰撞和工作量的相对上升，导致了组内一些矛盾的产生，团队内部氛围较差，身为组长，没能很好地带动团队成员，并且常常在讨论的过程中上头，作为组长负有主要责任。好在团队成员相互提携，互帮互助，才得以度过这一难关。但是</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在交流沟通中还是没能很好的形成一个真正团队该有的高效性，只能说还是没有掌握真正的团队沟通的诀窍，这需要我们小组在以后的学习和更多的项目经历中获得更多宝贵的经验与教训。</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项目经验及教训总结</a:t>
            </a:r>
            <a:r>
              <a:rPr lang="zh-CN" altLang="en-US" dirty="0" smtClean="0">
                <a:sym typeface="+mn-ea"/>
              </a:rPr>
              <a:t>：</a:t>
            </a:r>
            <a:r>
              <a:rPr lang="zh-CN" dirty="0" smtClean="0">
                <a:sym typeface="+mn-ea"/>
              </a:rPr>
              <a:t>项目总结</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771525"/>
            <a:ext cx="8558530" cy="4310380"/>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组员章拾瑜：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在一学期的软件需求分析课程学习过程中，</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我们学习软件需求分析的知识体系与相关方法进行软件需求的设计分析</a:t>
            </a:r>
            <a:r>
              <a:rPr sz="1400" b="0">
                <a:latin typeface="宋体" panose="02010600030101010101" pitchFamily="2" charset="-122"/>
                <a:ea typeface="宋体" panose="02010600030101010101" pitchFamily="2" charset="-122"/>
                <a:cs typeface="宋体" panose="02010600030101010101" pitchFamily="2" charset="-122"/>
              </a:rPr>
              <a:t>。我们的选题是社区团购，从一开始的选题到最后的总结，因为需求分析工作的细致程度和工作量都比上学期的软件工程大不少，因此在项目过程中还是遇到了很多问题与困难，但是在小组同学团结一致的努力和老师的指导还有企业助教的帮助下，我们通过每周数次开会把控项目的进度与方向，再加上与老师和企业助教的不断沟通确认，项目的进度和质量还是没有受到很大影响。同时每次的回顾总结同样确保了项目能供按照预定的项目计划平稳有序的前行，在开发过程中，小组成员对软件需求分析的理解也逐渐加深。</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组员朱涵：</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这次项目的进行还是让我学习到了很多东西的，也理解了为什么在项目开始之前学长就告诉我叫我早点开始学习我们的项目需要用的技术，事实证明一边学一边进行操作，难度大了不少，在这次项目中就差点因为时间的问题而赶不上阶段性的评审。还有就</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像沟通方面，无论是队内还是对外，沟通都是一项非常重要的东西，事实上我们在沟通方面吃了很多亏，在项目的后期我也选择从自己开始多在组内进行小范围的沟通，多催促多督促，以提高整组的工作效率。</a:t>
            </a:r>
            <a:endParaRPr lang="zh-CN"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43755" y="2571750"/>
            <a:ext cx="2308860" cy="1706880"/>
          </a:xfrm>
          <a:prstGeom prst="rect">
            <a:avLst/>
          </a:prstGeom>
        </p:spPr>
        <p:txBody>
          <a:bodyPr wrap="square">
            <a:spAutoFit/>
          </a:bodyPr>
          <a:lstStyle/>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WBS</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图与工作表</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任务分配情况</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甘特图</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必要子计划</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与实际情况的偏差</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90090"/>
            <a:ext cx="457136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项目计划阶段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924050"/>
            <a:ext cx="4588510" cy="521970"/>
          </a:xfrm>
          <a:prstGeom prst="rect">
            <a:avLst/>
          </a:prstGeom>
        </p:spPr>
        <p:txBody>
          <a:bodyPr wrap="square">
            <a:spAutoFit/>
          </a:bodyPr>
          <a:lstStyle/>
          <a:p>
            <a:pPr algn="l"/>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sym typeface="+mn-ea"/>
              </a:rPr>
              <a:t>项目成员</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sym typeface="+mn-ea"/>
              </a:rPr>
              <a:t>互相评价</a:t>
            </a:r>
            <a:r>
              <a:rPr lang="en-US" sz="2800" b="1" baseline="30000" dirty="0" smtClean="0">
                <a:solidFill>
                  <a:schemeClr val="accent1"/>
                </a:solidFill>
                <a:sym typeface="+mn-ea"/>
              </a:rPr>
              <a:t>[27]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9562" y="2200021"/>
            <a:ext cx="751088" cy="737048"/>
            <a:chOff x="6634163" y="2701925"/>
            <a:chExt cx="1189038" cy="1166813"/>
          </a:xfrm>
        </p:grpSpPr>
        <p:sp>
          <p:nvSpPr>
            <p:cNvPr id="13" name="Freeform 40"/>
            <p:cNvSpPr>
              <a:spLocks noEditPoints="1"/>
            </p:cNvSpPr>
            <p:nvPr/>
          </p:nvSpPr>
          <p:spPr bwMode="auto">
            <a:xfrm>
              <a:off x="6634163" y="2701925"/>
              <a:ext cx="1189038" cy="1166813"/>
            </a:xfrm>
            <a:custGeom>
              <a:avLst/>
              <a:gdLst>
                <a:gd name="T0" fmla="*/ 314 w 317"/>
                <a:gd name="T1" fmla="*/ 95 h 311"/>
                <a:gd name="T2" fmla="*/ 301 w 317"/>
                <a:gd name="T3" fmla="*/ 10 h 311"/>
                <a:gd name="T4" fmla="*/ 206 w 317"/>
                <a:gd name="T5" fmla="*/ 1 h 311"/>
                <a:gd name="T6" fmla="*/ 5 w 317"/>
                <a:gd name="T7" fmla="*/ 31 h 311"/>
                <a:gd name="T8" fmla="*/ 2 w 317"/>
                <a:gd name="T9" fmla="*/ 154 h 311"/>
                <a:gd name="T10" fmla="*/ 12 w 317"/>
                <a:gd name="T11" fmla="*/ 232 h 311"/>
                <a:gd name="T12" fmla="*/ 114 w 317"/>
                <a:gd name="T13" fmla="*/ 232 h 311"/>
                <a:gd name="T14" fmla="*/ 83 w 317"/>
                <a:gd name="T15" fmla="*/ 293 h 311"/>
                <a:gd name="T16" fmla="*/ 111 w 317"/>
                <a:gd name="T17" fmla="*/ 308 h 311"/>
                <a:gd name="T18" fmla="*/ 188 w 317"/>
                <a:gd name="T19" fmla="*/ 308 h 311"/>
                <a:gd name="T20" fmla="*/ 231 w 317"/>
                <a:gd name="T21" fmla="*/ 297 h 311"/>
                <a:gd name="T22" fmla="*/ 204 w 317"/>
                <a:gd name="T23" fmla="*/ 270 h 311"/>
                <a:gd name="T24" fmla="*/ 250 w 317"/>
                <a:gd name="T25" fmla="*/ 231 h 311"/>
                <a:gd name="T26" fmla="*/ 314 w 317"/>
                <a:gd name="T27" fmla="*/ 159 h 311"/>
                <a:gd name="T28" fmla="*/ 225 w 317"/>
                <a:gd name="T29" fmla="*/ 297 h 311"/>
                <a:gd name="T30" fmla="*/ 188 w 317"/>
                <a:gd name="T31" fmla="*/ 303 h 311"/>
                <a:gd name="T32" fmla="*/ 118 w 317"/>
                <a:gd name="T33" fmla="*/ 303 h 311"/>
                <a:gd name="T34" fmla="*/ 87 w 317"/>
                <a:gd name="T35" fmla="*/ 296 h 311"/>
                <a:gd name="T36" fmla="*/ 222 w 317"/>
                <a:gd name="T37" fmla="*/ 295 h 311"/>
                <a:gd name="T38" fmla="*/ 212 w 317"/>
                <a:gd name="T39" fmla="*/ 290 h 311"/>
                <a:gd name="T40" fmla="*/ 116 w 317"/>
                <a:gd name="T41" fmla="*/ 275 h 311"/>
                <a:gd name="T42" fmla="*/ 126 w 317"/>
                <a:gd name="T43" fmla="*/ 232 h 311"/>
                <a:gd name="T44" fmla="*/ 212 w 317"/>
                <a:gd name="T45" fmla="*/ 290 h 311"/>
                <a:gd name="T46" fmla="*/ 287 w 317"/>
                <a:gd name="T47" fmla="*/ 221 h 311"/>
                <a:gd name="T48" fmla="*/ 222 w 317"/>
                <a:gd name="T49" fmla="*/ 223 h 311"/>
                <a:gd name="T50" fmla="*/ 8 w 317"/>
                <a:gd name="T51" fmla="*/ 215 h 311"/>
                <a:gd name="T52" fmla="*/ 9 w 317"/>
                <a:gd name="T53" fmla="*/ 163 h 311"/>
                <a:gd name="T54" fmla="*/ 304 w 317"/>
                <a:gd name="T55" fmla="*/ 165 h 311"/>
                <a:gd name="T56" fmla="*/ 156 w 317"/>
                <a:gd name="T57" fmla="*/ 159 h 311"/>
                <a:gd name="T58" fmla="*/ 9 w 317"/>
                <a:gd name="T59" fmla="*/ 137 h 311"/>
                <a:gd name="T60" fmla="*/ 11 w 317"/>
                <a:gd name="T61" fmla="*/ 33 h 311"/>
                <a:gd name="T62" fmla="*/ 106 w 317"/>
                <a:gd name="T63" fmla="*/ 9 h 311"/>
                <a:gd name="T64" fmla="*/ 244 w 317"/>
                <a:gd name="T65" fmla="*/ 9 h 311"/>
                <a:gd name="T66" fmla="*/ 306 w 317"/>
                <a:gd name="T67" fmla="*/ 61 h 311"/>
                <a:gd name="T68" fmla="*/ 306 w 317"/>
                <a:gd name="T69" fmla="*/ 19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1">
                  <a:moveTo>
                    <a:pt x="314" y="159"/>
                  </a:moveTo>
                  <a:cubicBezTo>
                    <a:pt x="314" y="137"/>
                    <a:pt x="314" y="116"/>
                    <a:pt x="314" y="95"/>
                  </a:cubicBezTo>
                  <a:cubicBezTo>
                    <a:pt x="314" y="77"/>
                    <a:pt x="314" y="59"/>
                    <a:pt x="313" y="41"/>
                  </a:cubicBezTo>
                  <a:cubicBezTo>
                    <a:pt x="313" y="29"/>
                    <a:pt x="310" y="17"/>
                    <a:pt x="301" y="10"/>
                  </a:cubicBezTo>
                  <a:cubicBezTo>
                    <a:pt x="293" y="4"/>
                    <a:pt x="282" y="3"/>
                    <a:pt x="272" y="3"/>
                  </a:cubicBezTo>
                  <a:cubicBezTo>
                    <a:pt x="250" y="2"/>
                    <a:pt x="228" y="1"/>
                    <a:pt x="206" y="1"/>
                  </a:cubicBezTo>
                  <a:cubicBezTo>
                    <a:pt x="160" y="0"/>
                    <a:pt x="114" y="1"/>
                    <a:pt x="68" y="5"/>
                  </a:cubicBezTo>
                  <a:cubicBezTo>
                    <a:pt x="52" y="6"/>
                    <a:pt x="0" y="3"/>
                    <a:pt x="5" y="31"/>
                  </a:cubicBezTo>
                  <a:cubicBezTo>
                    <a:pt x="5" y="31"/>
                    <a:pt x="5" y="32"/>
                    <a:pt x="5" y="32"/>
                  </a:cubicBezTo>
                  <a:cubicBezTo>
                    <a:pt x="2" y="72"/>
                    <a:pt x="3" y="113"/>
                    <a:pt x="2" y="154"/>
                  </a:cubicBezTo>
                  <a:cubicBezTo>
                    <a:pt x="2" y="174"/>
                    <a:pt x="1" y="195"/>
                    <a:pt x="2" y="215"/>
                  </a:cubicBezTo>
                  <a:cubicBezTo>
                    <a:pt x="2" y="223"/>
                    <a:pt x="4" y="229"/>
                    <a:pt x="12" y="232"/>
                  </a:cubicBezTo>
                  <a:cubicBezTo>
                    <a:pt x="26" y="236"/>
                    <a:pt x="46" y="232"/>
                    <a:pt x="60" y="232"/>
                  </a:cubicBezTo>
                  <a:cubicBezTo>
                    <a:pt x="78" y="232"/>
                    <a:pt x="96" y="232"/>
                    <a:pt x="114" y="232"/>
                  </a:cubicBezTo>
                  <a:cubicBezTo>
                    <a:pt x="115" y="257"/>
                    <a:pt x="113" y="281"/>
                    <a:pt x="85" y="291"/>
                  </a:cubicBezTo>
                  <a:cubicBezTo>
                    <a:pt x="84" y="291"/>
                    <a:pt x="83" y="292"/>
                    <a:pt x="83" y="293"/>
                  </a:cubicBezTo>
                  <a:cubicBezTo>
                    <a:pt x="79" y="297"/>
                    <a:pt x="77" y="302"/>
                    <a:pt x="84" y="306"/>
                  </a:cubicBezTo>
                  <a:cubicBezTo>
                    <a:pt x="91" y="310"/>
                    <a:pt x="104" y="308"/>
                    <a:pt x="111" y="308"/>
                  </a:cubicBezTo>
                  <a:cubicBezTo>
                    <a:pt x="124" y="308"/>
                    <a:pt x="137" y="308"/>
                    <a:pt x="150" y="308"/>
                  </a:cubicBezTo>
                  <a:cubicBezTo>
                    <a:pt x="163" y="308"/>
                    <a:pt x="176" y="308"/>
                    <a:pt x="188" y="308"/>
                  </a:cubicBezTo>
                  <a:cubicBezTo>
                    <a:pt x="199" y="309"/>
                    <a:pt x="213" y="311"/>
                    <a:pt x="223" y="308"/>
                  </a:cubicBezTo>
                  <a:cubicBezTo>
                    <a:pt x="230" y="307"/>
                    <a:pt x="234" y="302"/>
                    <a:pt x="231" y="297"/>
                  </a:cubicBezTo>
                  <a:cubicBezTo>
                    <a:pt x="233" y="296"/>
                    <a:pt x="234" y="293"/>
                    <a:pt x="231" y="292"/>
                  </a:cubicBezTo>
                  <a:cubicBezTo>
                    <a:pt x="220" y="287"/>
                    <a:pt x="210" y="281"/>
                    <a:pt x="204" y="270"/>
                  </a:cubicBezTo>
                  <a:cubicBezTo>
                    <a:pt x="197" y="258"/>
                    <a:pt x="196" y="244"/>
                    <a:pt x="200" y="231"/>
                  </a:cubicBezTo>
                  <a:cubicBezTo>
                    <a:pt x="216" y="231"/>
                    <a:pt x="233" y="231"/>
                    <a:pt x="250" y="231"/>
                  </a:cubicBezTo>
                  <a:cubicBezTo>
                    <a:pt x="272" y="231"/>
                    <a:pt x="309" y="236"/>
                    <a:pt x="314" y="206"/>
                  </a:cubicBezTo>
                  <a:cubicBezTo>
                    <a:pt x="317" y="191"/>
                    <a:pt x="314" y="174"/>
                    <a:pt x="314" y="159"/>
                  </a:cubicBezTo>
                  <a:close/>
                  <a:moveTo>
                    <a:pt x="225" y="296"/>
                  </a:moveTo>
                  <a:cubicBezTo>
                    <a:pt x="225" y="296"/>
                    <a:pt x="225" y="297"/>
                    <a:pt x="225" y="297"/>
                  </a:cubicBezTo>
                  <a:cubicBezTo>
                    <a:pt x="230" y="304"/>
                    <a:pt x="207" y="303"/>
                    <a:pt x="206" y="303"/>
                  </a:cubicBezTo>
                  <a:cubicBezTo>
                    <a:pt x="200" y="303"/>
                    <a:pt x="194" y="303"/>
                    <a:pt x="188" y="303"/>
                  </a:cubicBezTo>
                  <a:cubicBezTo>
                    <a:pt x="177" y="303"/>
                    <a:pt x="165" y="303"/>
                    <a:pt x="153" y="303"/>
                  </a:cubicBezTo>
                  <a:cubicBezTo>
                    <a:pt x="141" y="303"/>
                    <a:pt x="130" y="303"/>
                    <a:pt x="118" y="303"/>
                  </a:cubicBezTo>
                  <a:cubicBezTo>
                    <a:pt x="112" y="302"/>
                    <a:pt x="104" y="304"/>
                    <a:pt x="98" y="302"/>
                  </a:cubicBezTo>
                  <a:cubicBezTo>
                    <a:pt x="95" y="302"/>
                    <a:pt x="83" y="301"/>
                    <a:pt x="87" y="296"/>
                  </a:cubicBezTo>
                  <a:cubicBezTo>
                    <a:pt x="89" y="296"/>
                    <a:pt x="91" y="296"/>
                    <a:pt x="93" y="295"/>
                  </a:cubicBezTo>
                  <a:cubicBezTo>
                    <a:pt x="135" y="301"/>
                    <a:pt x="179" y="299"/>
                    <a:pt x="222" y="295"/>
                  </a:cubicBezTo>
                  <a:cubicBezTo>
                    <a:pt x="223" y="295"/>
                    <a:pt x="224" y="296"/>
                    <a:pt x="225" y="296"/>
                  </a:cubicBezTo>
                  <a:close/>
                  <a:moveTo>
                    <a:pt x="212" y="290"/>
                  </a:moveTo>
                  <a:cubicBezTo>
                    <a:pt x="175" y="293"/>
                    <a:pt x="139" y="292"/>
                    <a:pt x="101" y="292"/>
                  </a:cubicBezTo>
                  <a:cubicBezTo>
                    <a:pt x="108" y="287"/>
                    <a:pt x="113" y="281"/>
                    <a:pt x="116" y="275"/>
                  </a:cubicBezTo>
                  <a:cubicBezTo>
                    <a:pt x="122" y="261"/>
                    <a:pt x="121" y="246"/>
                    <a:pt x="118" y="232"/>
                  </a:cubicBezTo>
                  <a:cubicBezTo>
                    <a:pt x="121" y="232"/>
                    <a:pt x="123" y="232"/>
                    <a:pt x="126" y="232"/>
                  </a:cubicBezTo>
                  <a:cubicBezTo>
                    <a:pt x="149" y="232"/>
                    <a:pt x="172" y="231"/>
                    <a:pt x="195" y="231"/>
                  </a:cubicBezTo>
                  <a:cubicBezTo>
                    <a:pt x="187" y="252"/>
                    <a:pt x="194" y="278"/>
                    <a:pt x="212" y="290"/>
                  </a:cubicBezTo>
                  <a:close/>
                  <a:moveTo>
                    <a:pt x="306" y="196"/>
                  </a:moveTo>
                  <a:cubicBezTo>
                    <a:pt x="306" y="210"/>
                    <a:pt x="302" y="218"/>
                    <a:pt x="287" y="221"/>
                  </a:cubicBezTo>
                  <a:cubicBezTo>
                    <a:pt x="282" y="223"/>
                    <a:pt x="276" y="223"/>
                    <a:pt x="270" y="223"/>
                  </a:cubicBezTo>
                  <a:cubicBezTo>
                    <a:pt x="254" y="223"/>
                    <a:pt x="238" y="223"/>
                    <a:pt x="222" y="223"/>
                  </a:cubicBezTo>
                  <a:cubicBezTo>
                    <a:pt x="160" y="224"/>
                    <a:pt x="98" y="225"/>
                    <a:pt x="36" y="226"/>
                  </a:cubicBezTo>
                  <a:cubicBezTo>
                    <a:pt x="25" y="226"/>
                    <a:pt x="14" y="227"/>
                    <a:pt x="8" y="215"/>
                  </a:cubicBezTo>
                  <a:cubicBezTo>
                    <a:pt x="5" y="209"/>
                    <a:pt x="8" y="195"/>
                    <a:pt x="8" y="188"/>
                  </a:cubicBezTo>
                  <a:cubicBezTo>
                    <a:pt x="8" y="180"/>
                    <a:pt x="9" y="171"/>
                    <a:pt x="9" y="163"/>
                  </a:cubicBezTo>
                  <a:cubicBezTo>
                    <a:pt x="57" y="169"/>
                    <a:pt x="108" y="165"/>
                    <a:pt x="156" y="165"/>
                  </a:cubicBezTo>
                  <a:cubicBezTo>
                    <a:pt x="205" y="165"/>
                    <a:pt x="255" y="168"/>
                    <a:pt x="304" y="165"/>
                  </a:cubicBezTo>
                  <a:cubicBezTo>
                    <a:pt x="307" y="165"/>
                    <a:pt x="307" y="160"/>
                    <a:pt x="304" y="160"/>
                  </a:cubicBezTo>
                  <a:cubicBezTo>
                    <a:pt x="255" y="157"/>
                    <a:pt x="205" y="159"/>
                    <a:pt x="156" y="159"/>
                  </a:cubicBezTo>
                  <a:cubicBezTo>
                    <a:pt x="108" y="159"/>
                    <a:pt x="57" y="156"/>
                    <a:pt x="9" y="161"/>
                  </a:cubicBezTo>
                  <a:cubicBezTo>
                    <a:pt x="9" y="153"/>
                    <a:pt x="9" y="145"/>
                    <a:pt x="9" y="137"/>
                  </a:cubicBezTo>
                  <a:cubicBezTo>
                    <a:pt x="9" y="103"/>
                    <a:pt x="11" y="70"/>
                    <a:pt x="10" y="36"/>
                  </a:cubicBezTo>
                  <a:cubicBezTo>
                    <a:pt x="11" y="35"/>
                    <a:pt x="11" y="34"/>
                    <a:pt x="11" y="33"/>
                  </a:cubicBezTo>
                  <a:cubicBezTo>
                    <a:pt x="6" y="12"/>
                    <a:pt x="46" y="13"/>
                    <a:pt x="58" y="12"/>
                  </a:cubicBezTo>
                  <a:cubicBezTo>
                    <a:pt x="74" y="11"/>
                    <a:pt x="90" y="10"/>
                    <a:pt x="106" y="9"/>
                  </a:cubicBezTo>
                  <a:cubicBezTo>
                    <a:pt x="137" y="8"/>
                    <a:pt x="168" y="7"/>
                    <a:pt x="199" y="8"/>
                  </a:cubicBezTo>
                  <a:cubicBezTo>
                    <a:pt x="214" y="8"/>
                    <a:pt x="229" y="8"/>
                    <a:pt x="244" y="9"/>
                  </a:cubicBezTo>
                  <a:cubicBezTo>
                    <a:pt x="260" y="9"/>
                    <a:pt x="282" y="7"/>
                    <a:pt x="295" y="17"/>
                  </a:cubicBezTo>
                  <a:cubicBezTo>
                    <a:pt x="308" y="27"/>
                    <a:pt x="306" y="46"/>
                    <a:pt x="306" y="61"/>
                  </a:cubicBezTo>
                  <a:cubicBezTo>
                    <a:pt x="306" y="77"/>
                    <a:pt x="306" y="93"/>
                    <a:pt x="306" y="108"/>
                  </a:cubicBezTo>
                  <a:cubicBezTo>
                    <a:pt x="306" y="137"/>
                    <a:pt x="308" y="167"/>
                    <a:pt x="306" y="196"/>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1"/>
            <p:cNvSpPr/>
            <p:nvPr/>
          </p:nvSpPr>
          <p:spPr bwMode="auto">
            <a:xfrm>
              <a:off x="6708775" y="2778125"/>
              <a:ext cx="1042988" cy="476250"/>
            </a:xfrm>
            <a:custGeom>
              <a:avLst/>
              <a:gdLst>
                <a:gd name="T0" fmla="*/ 267 w 278"/>
                <a:gd name="T1" fmla="*/ 4 h 127"/>
                <a:gd name="T2" fmla="*/ 263 w 278"/>
                <a:gd name="T3" fmla="*/ 5 h 127"/>
                <a:gd name="T4" fmla="*/ 264 w 278"/>
                <a:gd name="T5" fmla="*/ 120 h 127"/>
                <a:gd name="T6" fmla="*/ 265 w 278"/>
                <a:gd name="T7" fmla="*/ 122 h 127"/>
                <a:gd name="T8" fmla="*/ 263 w 278"/>
                <a:gd name="T9" fmla="*/ 122 h 127"/>
                <a:gd name="T10" fmla="*/ 261 w 278"/>
                <a:gd name="T11" fmla="*/ 120 h 127"/>
                <a:gd name="T12" fmla="*/ 133 w 278"/>
                <a:gd name="T13" fmla="*/ 118 h 127"/>
                <a:gd name="T14" fmla="*/ 6 w 278"/>
                <a:gd name="T15" fmla="*/ 117 h 127"/>
                <a:gd name="T16" fmla="*/ 9 w 278"/>
                <a:gd name="T17" fmla="*/ 15 h 127"/>
                <a:gd name="T18" fmla="*/ 9 w 278"/>
                <a:gd name="T19" fmla="*/ 14 h 127"/>
                <a:gd name="T20" fmla="*/ 134 w 278"/>
                <a:gd name="T21" fmla="*/ 8 h 127"/>
                <a:gd name="T22" fmla="*/ 260 w 278"/>
                <a:gd name="T23" fmla="*/ 9 h 127"/>
                <a:gd name="T24" fmla="*/ 260 w 278"/>
                <a:gd name="T25" fmla="*/ 4 h 127"/>
                <a:gd name="T26" fmla="*/ 8 w 278"/>
                <a:gd name="T27" fmla="*/ 10 h 127"/>
                <a:gd name="T28" fmla="*/ 7 w 278"/>
                <a:gd name="T29" fmla="*/ 13 h 127"/>
                <a:gd name="T30" fmla="*/ 5 w 278"/>
                <a:gd name="T31" fmla="*/ 15 h 127"/>
                <a:gd name="T32" fmla="*/ 2 w 278"/>
                <a:gd name="T33" fmla="*/ 118 h 127"/>
                <a:gd name="T34" fmla="*/ 4 w 278"/>
                <a:gd name="T35" fmla="*/ 120 h 127"/>
                <a:gd name="T36" fmla="*/ 6 w 278"/>
                <a:gd name="T37" fmla="*/ 121 h 127"/>
                <a:gd name="T38" fmla="*/ 134 w 278"/>
                <a:gd name="T39" fmla="*/ 123 h 127"/>
                <a:gd name="T40" fmla="*/ 261 w 278"/>
                <a:gd name="T41" fmla="*/ 124 h 127"/>
                <a:gd name="T42" fmla="*/ 262 w 278"/>
                <a:gd name="T43" fmla="*/ 123 h 127"/>
                <a:gd name="T44" fmla="*/ 266 w 278"/>
                <a:gd name="T45" fmla="*/ 123 h 127"/>
                <a:gd name="T46" fmla="*/ 267 w 278"/>
                <a:gd name="T47" fmla="*/ 123 h 127"/>
                <a:gd name="T48" fmla="*/ 269 w 278"/>
                <a:gd name="T49" fmla="*/ 121 h 127"/>
                <a:gd name="T50" fmla="*/ 267 w 278"/>
                <a:gd name="T51"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127">
                  <a:moveTo>
                    <a:pt x="267" y="4"/>
                  </a:moveTo>
                  <a:cubicBezTo>
                    <a:pt x="267" y="2"/>
                    <a:pt x="263" y="2"/>
                    <a:pt x="263" y="5"/>
                  </a:cubicBezTo>
                  <a:cubicBezTo>
                    <a:pt x="268" y="44"/>
                    <a:pt x="272" y="81"/>
                    <a:pt x="264" y="120"/>
                  </a:cubicBezTo>
                  <a:cubicBezTo>
                    <a:pt x="264" y="121"/>
                    <a:pt x="264" y="121"/>
                    <a:pt x="265" y="122"/>
                  </a:cubicBezTo>
                  <a:cubicBezTo>
                    <a:pt x="264" y="122"/>
                    <a:pt x="263" y="122"/>
                    <a:pt x="263" y="122"/>
                  </a:cubicBezTo>
                  <a:cubicBezTo>
                    <a:pt x="263" y="121"/>
                    <a:pt x="262" y="120"/>
                    <a:pt x="261" y="120"/>
                  </a:cubicBezTo>
                  <a:cubicBezTo>
                    <a:pt x="219" y="116"/>
                    <a:pt x="176" y="119"/>
                    <a:pt x="133" y="118"/>
                  </a:cubicBezTo>
                  <a:cubicBezTo>
                    <a:pt x="91" y="117"/>
                    <a:pt x="49" y="116"/>
                    <a:pt x="6" y="117"/>
                  </a:cubicBezTo>
                  <a:cubicBezTo>
                    <a:pt x="7" y="83"/>
                    <a:pt x="8" y="49"/>
                    <a:pt x="9" y="15"/>
                  </a:cubicBezTo>
                  <a:cubicBezTo>
                    <a:pt x="9" y="14"/>
                    <a:pt x="9" y="14"/>
                    <a:pt x="9" y="14"/>
                  </a:cubicBezTo>
                  <a:cubicBezTo>
                    <a:pt x="51" y="13"/>
                    <a:pt x="92" y="9"/>
                    <a:pt x="134" y="8"/>
                  </a:cubicBezTo>
                  <a:cubicBezTo>
                    <a:pt x="176" y="7"/>
                    <a:pt x="218" y="7"/>
                    <a:pt x="260" y="9"/>
                  </a:cubicBezTo>
                  <a:cubicBezTo>
                    <a:pt x="264" y="9"/>
                    <a:pt x="264" y="4"/>
                    <a:pt x="260" y="4"/>
                  </a:cubicBezTo>
                  <a:cubicBezTo>
                    <a:pt x="177" y="3"/>
                    <a:pt x="91" y="0"/>
                    <a:pt x="8" y="10"/>
                  </a:cubicBezTo>
                  <a:cubicBezTo>
                    <a:pt x="7" y="10"/>
                    <a:pt x="6" y="12"/>
                    <a:pt x="7" y="13"/>
                  </a:cubicBezTo>
                  <a:cubicBezTo>
                    <a:pt x="6" y="13"/>
                    <a:pt x="5" y="14"/>
                    <a:pt x="5" y="15"/>
                  </a:cubicBezTo>
                  <a:cubicBezTo>
                    <a:pt x="1" y="49"/>
                    <a:pt x="0" y="84"/>
                    <a:pt x="2" y="118"/>
                  </a:cubicBezTo>
                  <a:cubicBezTo>
                    <a:pt x="2" y="119"/>
                    <a:pt x="3" y="120"/>
                    <a:pt x="4" y="120"/>
                  </a:cubicBezTo>
                  <a:cubicBezTo>
                    <a:pt x="4" y="120"/>
                    <a:pt x="5" y="121"/>
                    <a:pt x="6" y="121"/>
                  </a:cubicBezTo>
                  <a:cubicBezTo>
                    <a:pt x="48" y="124"/>
                    <a:pt x="91" y="123"/>
                    <a:pt x="134" y="123"/>
                  </a:cubicBezTo>
                  <a:cubicBezTo>
                    <a:pt x="176" y="124"/>
                    <a:pt x="219" y="127"/>
                    <a:pt x="261" y="124"/>
                  </a:cubicBezTo>
                  <a:cubicBezTo>
                    <a:pt x="261" y="124"/>
                    <a:pt x="261" y="123"/>
                    <a:pt x="262" y="123"/>
                  </a:cubicBezTo>
                  <a:cubicBezTo>
                    <a:pt x="263" y="123"/>
                    <a:pt x="265" y="123"/>
                    <a:pt x="266" y="123"/>
                  </a:cubicBezTo>
                  <a:cubicBezTo>
                    <a:pt x="267" y="123"/>
                    <a:pt x="267" y="123"/>
                    <a:pt x="267" y="123"/>
                  </a:cubicBezTo>
                  <a:cubicBezTo>
                    <a:pt x="268" y="123"/>
                    <a:pt x="269" y="123"/>
                    <a:pt x="269" y="121"/>
                  </a:cubicBezTo>
                  <a:cubicBezTo>
                    <a:pt x="276" y="83"/>
                    <a:pt x="278" y="42"/>
                    <a:pt x="267"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组长自我评价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395605" y="628015"/>
            <a:ext cx="8558530" cy="4292600"/>
          </a:xfrm>
          <a:prstGeom prst="rect">
            <a:avLst/>
          </a:prstGeom>
          <a:noFill/>
          <a:ln w="9525">
            <a:noFill/>
          </a:ln>
        </p:spPr>
        <p:txBody>
          <a:bodyPr wrap="square">
            <a:spAutoFit/>
          </a:bodyPr>
          <a:p>
            <a:pPr indent="0">
              <a:lnSpc>
                <a:spcPct val="150000"/>
              </a:lnSpc>
            </a:pPr>
            <a:r>
              <a:rPr sz="1400" b="0">
                <a:latin typeface="宋体" panose="02010600030101010101" pitchFamily="2" charset="-122"/>
                <a:ea typeface="宋体" panose="02010600030101010101" pitchFamily="2" charset="-122"/>
                <a:cs typeface="宋体" panose="02010600030101010101" pitchFamily="2" charset="-122"/>
              </a:rPr>
              <a:t>组长邢海粟：</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身为小组的组长，我存在很多的不足之处与可取之处。下面一一列举。</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一，容易冲动。容易冲动这一点主要体现在讨论问题这一方面。在很多时候，我都没有对一些想法进行很细致的考虑就草草做下决定，或者是在没有很好地分析问题的情况下否决其他小组成员的意见，没有从全局的角度出发去思考问题，好在其他小组成员都能够足够冷静，给予我思考的时间去修正问题。</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二，对小组成员没有起到很好的带头作用，很多时候，实际工作与项目计划的不匹配或者是滞后问题，我都负有主要的责任，没有及时制定下一个阶段小组需要完成的任务，各个任务的负责人等，导致有些时候小组成员无事可做，而接近deadline的时候，又忙成一锅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第三，对于自己有过度的自信，在最初的时候，就是因为盲目自大，定下了很多不切实际的目标，导致后期没有办法按照既定的目标与需求去完成，也徒增了小组内成员的工作量，让小组走了很多弯路。</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作为小组的组长，我也为小组做出了相应的贡献，我必须时刻掌握小组目前的状况，完成了多少内容，未完成多少内容，都必须了然于胸，这样才能做出做有利于小组的决策。同时，在很多阶段性评审的关键时刻，我必须奋战到最后一刻，审核并完善小组成员完成的任务，并将小组资源整合。</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组长对小组成员的评价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50000"/>
              </a:lnSpc>
            </a:pPr>
            <a:r>
              <a:rPr sz="1200" b="0">
                <a:latin typeface="宋体" panose="02010600030101010101" pitchFamily="2" charset="-122"/>
                <a:ea typeface="宋体" panose="02010600030101010101" pitchFamily="2" charset="-122"/>
                <a:cs typeface="宋体" panose="02010600030101010101" pitchFamily="2" charset="-122"/>
              </a:rPr>
              <a:t>组员章拾瑜：</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章拾瑜同学是小组内的核心。章拾瑜同学是一个非常善于钻研的小组成员，他虽然总是需要组长去催他完成任务，但是他完成任务的质量是非常高的，很多时候在解决问题的同时，都可以追溯到问题的本质。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在项目需求分析的过程中，遇到很多难以解决的错误，章拾瑜同学都会主动钻研，直到问题解决为止。在需求分析的测试用例文档编写阶段，章拾瑜同学通过对小组用例文档的反复研究，</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完成了整个测试用例的编写和测试用例的分析与汇总，做到了测试用例基本够用、覆盖率广的优秀结果</a:t>
            </a:r>
            <a:r>
              <a:rPr sz="1200" b="0">
                <a:latin typeface="宋体" panose="02010600030101010101" pitchFamily="2" charset="-122"/>
                <a:ea typeface="宋体" panose="02010600030101010101" pitchFamily="2" charset="-122"/>
                <a:cs typeface="宋体" panose="02010600030101010101" pitchFamily="2" charset="-122"/>
              </a:rPr>
              <a:t>。同时，章拾瑜同学对于网络资源的利用效率是非常高的，在资料收集方面，章拾瑜同学总能利用互联网的资源，找到适合我们小组利用的资源。在项目的需求分析阶段、UML的使用阶段，从前期的类似项目的参考来源，到对各类开发工具的安装与使用，章拾瑜同学都是走在小组的最前面，并通过不断地实际尝试，为小组的开发工作找到最合适的一条路，同时也为小组其他成员提供了经验参考，节省了小组的大量时间。</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在使用UE的过程中，章拾瑜同学</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对UE的过程进行了细致的分析</a:t>
            </a:r>
            <a:r>
              <a:rPr sz="1200" b="0">
                <a:latin typeface="宋体" panose="02010600030101010101" pitchFamily="2" charset="-122"/>
                <a:ea typeface="宋体" panose="02010600030101010101" pitchFamily="2" charset="-122"/>
                <a:cs typeface="宋体" panose="02010600030101010101" pitchFamily="2" charset="-122"/>
              </a:rPr>
              <a:t>，并对GoogleUE课程进行了相应的翻译和整合的工作，为小组成员快速学习UE思维打下了坚实的基础，也让小组在使用UE方法探索需求的过程中稳步前进。</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同时，作为在上一学期的软件工程课程的老队员，偷懒的毛病得到了很大的改善，很多任务分配下来都能及时完成，我作为组长直接笑</a:t>
            </a:r>
            <a:r>
              <a:rPr lang="zh-CN" sz="1200" b="0">
                <a:latin typeface="宋体" panose="02010600030101010101" pitchFamily="2" charset="-122"/>
                <a:ea typeface="宋体" panose="02010600030101010101" pitchFamily="2" charset="-122"/>
                <a:cs typeface="宋体" panose="02010600030101010101" pitchFamily="2" charset="-122"/>
              </a:rPr>
              <a:t>嘻嘻</a:t>
            </a:r>
            <a:r>
              <a:rPr sz="1200" b="0">
                <a:latin typeface="宋体" panose="02010600030101010101" pitchFamily="2" charset="-122"/>
                <a:ea typeface="宋体" panose="02010600030101010101" pitchFamily="2" charset="-122"/>
                <a:cs typeface="宋体" panose="02010600030101010101" pitchFamily="2" charset="-122"/>
              </a:rPr>
              <a:t>。但是与同作为考研人的阿伟相比，章拾瑜同学完成了安排的任务后，并不能很自觉地去找寻小组在项目过程中存在的漏洞，或者是主动帮助其他未完成任务的小组成员分担工作，而是一种安排多少做多少的工作态度，我作为组长直接笑不出来。</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总而言之，章拾瑜同学是团队的建队基石，整个团队的氛围都根据章拾瑜的工作情况变动。而在大部分情况下，章拾瑜为小组带来的是正能量、积极向上的精神状态，是我们小组发扬拼搏精神不可或缺的一环。</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组长对小组成员的评价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612005"/>
          </a:xfrm>
          <a:prstGeom prst="rect">
            <a:avLst/>
          </a:prstGeom>
          <a:noFill/>
          <a:ln w="9525">
            <a:noFill/>
          </a:ln>
        </p:spPr>
        <p:txBody>
          <a:bodyPr wrap="square">
            <a:spAutoFit/>
          </a:bodyPr>
          <a:p>
            <a:pPr indent="0">
              <a:lnSpc>
                <a:spcPct val="140000"/>
              </a:lnSpc>
            </a:pPr>
            <a:r>
              <a:rPr sz="1400" b="0">
                <a:latin typeface="宋体" panose="02010600030101010101" pitchFamily="2" charset="-122"/>
                <a:ea typeface="宋体" panose="02010600030101010101" pitchFamily="2" charset="-122"/>
                <a:cs typeface="宋体" panose="02010600030101010101" pitchFamily="2" charset="-122"/>
              </a:rPr>
              <a:t>组员黄德煜：</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黄德煜同学是小组内的核心之一。黄德煜同学善于总结，所以经过小组讨论，任命黄德煜同学为小组专门的配置管理员和问题记录员与分析员。黄德煜同学在每次上课或评审时，都能够实时地记录问题的关键点，在课程结束或评审结束后，都能</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条理清晰地快速总结出小组需要注意的地方和这一阶段或下一阶段需要重点实现的内容</a:t>
            </a:r>
            <a:r>
              <a:rPr sz="1400" b="0">
                <a:latin typeface="宋体" panose="02010600030101010101" pitchFamily="2" charset="-122"/>
                <a:ea typeface="宋体" panose="02010600030101010101" pitchFamily="2" charset="-122"/>
                <a:cs typeface="宋体" panose="02010600030101010101" pitchFamily="2" charset="-122"/>
              </a:rPr>
              <a:t>，为组长制定下一阶段的任务目标、小组下一步的前进方向提供了非常重要的参考，同时也为小组的工作内容制定了纲要。</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在审核方面，特别是组内评审的过程中，黄德煜同学总能提出一些</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关键性的、建设性的意见</a:t>
            </a:r>
            <a:r>
              <a:rPr sz="1400" b="0">
                <a:latin typeface="宋体" panose="02010600030101010101" pitchFamily="2" charset="-122"/>
                <a:ea typeface="宋体" panose="02010600030101010101" pitchFamily="2" charset="-122"/>
                <a:cs typeface="宋体" panose="02010600030101010101" pitchFamily="2" charset="-122"/>
              </a:rPr>
              <a:t>以供小组成员讨论与修改，同时也能完善小组成员在工作内容上做的不足的地方。在文档编写方面，黄德煜同学也是非常的尽心尽责，对于每个要点都非常深入。</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在需求分析阶段中，黄德煜同学</a:t>
            </a:r>
            <a:r>
              <a:rPr sz="1400" b="0">
                <a:solidFill>
                  <a:srgbClr val="FF0000"/>
                </a:solidFill>
                <a:latin typeface="宋体" panose="02010600030101010101" pitchFamily="2" charset="-122"/>
                <a:ea typeface="宋体" panose="02010600030101010101" pitchFamily="2" charset="-122"/>
                <a:cs typeface="宋体" panose="02010600030101010101" pitchFamily="2" charset="-122"/>
              </a:rPr>
              <a:t>完成了大部分的用例与用例文档编写的内容</a:t>
            </a:r>
            <a:r>
              <a:rPr sz="1400" b="0">
                <a:latin typeface="宋体" panose="02010600030101010101" pitchFamily="2" charset="-122"/>
                <a:ea typeface="宋体" panose="02010600030101010101" pitchFamily="2" charset="-122"/>
                <a:cs typeface="宋体" panose="02010600030101010101" pitchFamily="2" charset="-122"/>
              </a:rPr>
              <a:t>。为每个用例绘制了相对应的对话框图，编写了用例描述，同时在用例描述中，非常细心地把对应的界面原型中按钮、文本等可交互内容进行了区分。为小组在需求分析阶段的工作打下了坚实的基础，也为小组的其他工作提供了便利。</a:t>
            </a:r>
            <a:endParaRPr sz="1400" b="0">
              <a:latin typeface="宋体" panose="02010600030101010101" pitchFamily="2" charset="-122"/>
              <a:ea typeface="宋体" panose="02010600030101010101" pitchFamily="2" charset="-122"/>
              <a:cs typeface="宋体" panose="02010600030101010101" pitchFamily="2" charset="-122"/>
            </a:endParaRPr>
          </a:p>
          <a:p>
            <a:pPr indent="0">
              <a:lnSpc>
                <a:spcPct val="140000"/>
              </a:lnSpc>
            </a:pPr>
            <a:r>
              <a:rPr lang="en-US" sz="1400" b="0">
                <a:latin typeface="宋体" panose="02010600030101010101" pitchFamily="2" charset="-122"/>
                <a:ea typeface="宋体" panose="02010600030101010101" pitchFamily="2" charset="-122"/>
                <a:cs typeface="宋体" panose="02010600030101010101" pitchFamily="2" charset="-122"/>
              </a:rPr>
              <a:t>    </a:t>
            </a:r>
            <a:r>
              <a:rPr sz="1400" b="0">
                <a:latin typeface="宋体" panose="02010600030101010101" pitchFamily="2" charset="-122"/>
                <a:ea typeface="宋体" panose="02010600030101010101" pitchFamily="2" charset="-122"/>
                <a:cs typeface="宋体" panose="02010600030101010101" pitchFamily="2" charset="-122"/>
              </a:rPr>
              <a:t>最后是比较可惜的一点，黄德煜同学由于实验室等其他个人原因，所以有些时候时间的分配上会与小组的活动时间产生冲突，在一些阶段会出现工作进度的略微延后与不匹配的情况，所以最终评分会有所降低。但是在工作量与工作质量上，黄德煜同学都非常圆满地完成了目标。</a:t>
            </a:r>
            <a:endParaRPr lang="zh-CN" altLang="en-US" sz="1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组长对小组成员的评价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15485"/>
          </a:xfrm>
          <a:prstGeom prst="rect">
            <a:avLst/>
          </a:prstGeom>
          <a:noFill/>
          <a:ln w="9525">
            <a:noFill/>
          </a:ln>
        </p:spPr>
        <p:txBody>
          <a:bodyPr wrap="square">
            <a:spAutoFit/>
          </a:bodyPr>
          <a:p>
            <a:pPr indent="0">
              <a:lnSpc>
                <a:spcPct val="160000"/>
              </a:lnSpc>
            </a:pPr>
            <a:r>
              <a:rPr sz="1200" b="0">
                <a:latin typeface="宋体" panose="02010600030101010101" pitchFamily="2" charset="-122"/>
                <a:ea typeface="宋体" panose="02010600030101010101" pitchFamily="2" charset="-122"/>
                <a:cs typeface="宋体" panose="02010600030101010101" pitchFamily="2" charset="-122"/>
              </a:rPr>
              <a:t>组员朱涵：</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朱涵同学是小组内的</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文档管理大师</a:t>
            </a:r>
            <a:r>
              <a:rPr sz="1200" b="0">
                <a:latin typeface="宋体" panose="02010600030101010101" pitchFamily="2" charset="-122"/>
                <a:ea typeface="宋体" panose="02010600030101010101" pitchFamily="2" charset="-122"/>
                <a:cs typeface="宋体" panose="02010600030101010101" pitchFamily="2" charset="-122"/>
              </a:rPr>
              <a:t>。经过小组讨论，我们在项目启动初期，任命了朱涵同学是小组的文档管理员。在项目的过程中，大部分文档内容由朱涵同学首先进行模板的获取、修改与首次创建，为所有组员文档相关的工作提供了便利。在后续工作的过程中，也时刻保持对小组产出的文档进行统一的格式修改与内容的完善。</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最终结果证明，作为文档管理员，朱涵同学的任务完成地十分出色</a:t>
            </a:r>
            <a:r>
              <a:rPr sz="1200" b="0">
                <a:latin typeface="宋体" panose="02010600030101010101" pitchFamily="2" charset="-122"/>
                <a:ea typeface="宋体" panose="02010600030101010101" pitchFamily="2" charset="-122"/>
                <a:cs typeface="宋体" panose="02010600030101010101" pitchFamily="2" charset="-122"/>
              </a:rPr>
              <a:t>。</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在项目的需求分析阶段，朱涵同学通过</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对用例与用例描述文档的细致分析，对小组整体工作进度的熟练把握</a:t>
            </a:r>
            <a:r>
              <a:rPr sz="1200" b="0">
                <a:latin typeface="宋体" panose="02010600030101010101" pitchFamily="2" charset="-122"/>
                <a:ea typeface="宋体" panose="02010600030101010101" pitchFamily="2" charset="-122"/>
                <a:cs typeface="宋体" panose="02010600030101010101" pitchFamily="2" charset="-122"/>
              </a:rPr>
              <a:t>，完成了整个需求规格说明（SRS）文档的编写，对小组内容的整合包括但不限于：流程图的拆解与分析、数据字典与ER图、概念模型与物理模型、低保真界面原型、高保真界面原型、对话框图、时序图、数据流图、需求来源与需求追踪等内容，工作产出的SRS在最终的1.0版本前，</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共迭代了24次，从最初的158页增加到338页</a:t>
            </a:r>
            <a:r>
              <a:rPr sz="1200" b="0">
                <a:latin typeface="宋体" panose="02010600030101010101" pitchFamily="2" charset="-122"/>
                <a:ea typeface="宋体" panose="02010600030101010101" pitchFamily="2" charset="-122"/>
                <a:cs typeface="宋体" panose="02010600030101010101" pitchFamily="2" charset="-122"/>
              </a:rPr>
              <a:t>。同时，在没有使用需求管理工具的情况下，进行了需求跟踪矩阵的绘制和需求标识符的规定，为后续的需求变更提供了重要的依据。同时朱涵同学也是小组的演示材料制作员，</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小组评审需要使用的所有PPT均由朱涵同学一手包办，内容覆盖广、演示材料准备到位</a:t>
            </a:r>
            <a:r>
              <a:rPr sz="1200" b="0">
                <a:latin typeface="宋体" panose="02010600030101010101" pitchFamily="2" charset="-122"/>
                <a:ea typeface="宋体" panose="02010600030101010101" pitchFamily="2" charset="-122"/>
                <a:cs typeface="宋体" panose="02010600030101010101" pitchFamily="2" charset="-122"/>
              </a:rPr>
              <a:t>，对于组长与其他组员提出的修改意见，都能积极响应并实现。</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在团队建设的过程中，朱涵同学也发挥了重要的作用。无论是作为发起方，或是作为建议方，都有不可替代的作用。在小组会议讨论的过程中，都能提出十分恰当的意见与建议，把握住了小组讨论的重点与方向。</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在整个项目的过程中，朱涵同学虽然会有对工作分配与任务下达上的意见，但是无论是合理或不合理的工作内容，朱涵同学都会勤勤恳恳地完成，再与组长或是小组成员进行进一步的沟通与交流，确保能够满足课程要求的目标。</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ym typeface="+mn-ea"/>
              </a:rPr>
              <a:t>组长对小组成员的评价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48119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组员陈正祎：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陈正祎同学是小组内</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最具有执行力</a:t>
            </a:r>
            <a:r>
              <a:rPr sz="1200" b="0">
                <a:latin typeface="宋体" panose="02010600030101010101" pitchFamily="2" charset="-122"/>
                <a:ea typeface="宋体" panose="02010600030101010101" pitchFamily="2" charset="-122"/>
                <a:cs typeface="宋体" panose="02010600030101010101" pitchFamily="2" charset="-122"/>
              </a:rPr>
              <a:t>的同学。对于小组安排的任务，陈正祎同学总是马上投入工作中，并且提前完成任务，为小组其他成员的工作预留了非常多的时间。同时，经过小组讨论，任命了陈正祎同学作为小组的</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会议记录员</a:t>
            </a:r>
            <a:r>
              <a:rPr sz="1200" b="0">
                <a:latin typeface="宋体" panose="02010600030101010101" pitchFamily="2" charset="-122"/>
                <a:ea typeface="宋体" panose="02010600030101010101" pitchFamily="2" charset="-122"/>
                <a:cs typeface="宋体" panose="02010600030101010101" pitchFamily="2" charset="-122"/>
              </a:rPr>
              <a:t>，在会议的过程中，陈正祎同学不仅要提出很多关键性的问题，而且还要实时地对讨论的内容进行记录，确保会议纪要能够完整、清除地记录会议的内容，为小组回顾不足提供了重要的依据，也为组长的任务安排和组员的任务执行打下了坚实的基础。</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承担了相当于“副组长”的任务</a:t>
            </a:r>
            <a:r>
              <a:rPr sz="1200" b="0">
                <a:latin typeface="宋体" panose="02010600030101010101" pitchFamily="2" charset="-122"/>
                <a:ea typeface="宋体" panose="02010600030101010101" pitchFamily="2" charset="-122"/>
                <a:cs typeface="宋体" panose="02010600030101010101" pitchFamily="2" charset="-122"/>
              </a:rPr>
              <a:t>。在项目进行的过程中，对项目整体的内容有着深刻的掌握，什么时候需要完成什么内容，还有哪些内容需要补充与修改，都是陈正祎同学率先提出并提醒组长与组员，在积极链接组员，维系团队上起了非常重要的作用。</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同时，陈正祎同学也是小组项目中不可或缺的绘图手。无论是UML各种图（时序图、用例图等）的绘制，还是数据流图、ER图的绘制，他都能手拿把攥，并且完成得非常出色。在界面原型的设计上，包括对纸上草稿的绘制，低保真的绘制都十分到位，为后续的高保真、概念视频等内容提供了非常重要的参考依据。同时，对于</a:t>
            </a:r>
            <a:r>
              <a:rPr sz="1200" b="0">
                <a:solidFill>
                  <a:srgbClr val="FF0000"/>
                </a:solidFill>
                <a:latin typeface="宋体" panose="02010600030101010101" pitchFamily="2" charset="-122"/>
                <a:ea typeface="宋体" panose="02010600030101010101" pitchFamily="2" charset="-122"/>
                <a:cs typeface="宋体" panose="02010600030101010101" pitchFamily="2" charset="-122"/>
              </a:rPr>
              <a:t>界面原型的修改，陈正祎同学也是从始至终没有停下过脚步，牢牢跟紧项目的进度，与小组成员配合，快速完成原型的迭代</a:t>
            </a:r>
            <a:r>
              <a:rPr sz="1200" b="0">
                <a:latin typeface="宋体" panose="02010600030101010101" pitchFamily="2" charset="-122"/>
                <a:ea typeface="宋体" panose="02010600030101010101" pitchFamily="2" charset="-122"/>
                <a:cs typeface="宋体" panose="02010600030101010101" pitchFamily="2" charset="-122"/>
              </a:rPr>
              <a:t>。</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0">
                <a:latin typeface="宋体" panose="02010600030101010101" pitchFamily="2" charset="-122"/>
                <a:ea typeface="宋体" panose="02010600030101010101" pitchFamily="2" charset="-122"/>
                <a:cs typeface="宋体" panose="02010600030101010101" pitchFamily="2" charset="-122"/>
              </a:rPr>
              <a:t>陈正祎同学在小组内也担当集结号的角色。对于小组工作内容，他总能第一个吹响开始工作的号角，感染组员进行团结一致的奋斗。对于团队建设的内容，他也总能及时吹响集结的号角，号召组员劳逸结合，适当休息与娱乐。</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3853815"/>
          </a:xfrm>
          <a:prstGeom prst="rect">
            <a:avLst/>
          </a:prstGeom>
          <a:noFill/>
          <a:ln w="9525">
            <a:noFill/>
          </a:ln>
        </p:spPr>
        <p:txBody>
          <a:bodyPr wrap="square">
            <a:spAutoFit/>
          </a:bodyPr>
          <a:p>
            <a:pPr indent="0">
              <a:lnSpc>
                <a:spcPct val="170000"/>
              </a:lnSpc>
            </a:pPr>
            <a:r>
              <a:rPr sz="1200" b="0">
                <a:latin typeface="宋体" panose="02010600030101010101" pitchFamily="2" charset="-122"/>
                <a:ea typeface="宋体" panose="02010600030101010101" pitchFamily="2" charset="-122"/>
                <a:cs typeface="宋体" panose="02010600030101010101" pitchFamily="2" charset="-122"/>
              </a:rPr>
              <a:t>陈正祎：</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1">
                <a:latin typeface="宋体" panose="02010600030101010101" pitchFamily="2" charset="-122"/>
                <a:ea typeface="宋体" panose="02010600030101010101" pitchFamily="2" charset="-122"/>
                <a:cs typeface="宋体" panose="02010600030101010101" pitchFamily="2" charset="-122"/>
              </a:rPr>
              <a:t>邢海粟(组长)</a:t>
            </a:r>
            <a:r>
              <a:rPr sz="1200" b="0">
                <a:latin typeface="宋体" panose="02010600030101010101" pitchFamily="2" charset="-122"/>
                <a:ea typeface="宋体" panose="02010600030101010101" pitchFamily="2" charset="-122"/>
                <a:cs typeface="宋体" panose="02010600030101010101" pitchFamily="2" charset="-122"/>
              </a:rPr>
              <a:t>：在本次团队协作中，带领着大伙一路猪突猛进。很好的理解了评审表以及评审表的隐含要求，让我们组的产出文档能经得起提问。有效的组织我们四个组员进行团建，带动大伙的积极性。此外，也承担了本次课程内容的许多重要工作，顶得住压力。虽然在沟通时有的时候会有些累，但也能听得进别人的意见，属实是好组长</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1">
                <a:latin typeface="宋体" panose="02010600030101010101" pitchFamily="2" charset="-122"/>
                <a:ea typeface="宋体" panose="02010600030101010101" pitchFamily="2" charset="-122"/>
                <a:cs typeface="宋体" panose="02010600030101010101" pitchFamily="2" charset="-122"/>
              </a:rPr>
              <a:t>章拾瑜(建队基石)</a:t>
            </a:r>
            <a:r>
              <a:rPr sz="1200" b="0">
                <a:latin typeface="宋体" panose="02010600030101010101" pitchFamily="2" charset="-122"/>
                <a:ea typeface="宋体" panose="02010600030101010101" pitchFamily="2" charset="-122"/>
                <a:cs typeface="宋体" panose="02010600030101010101" pitchFamily="2" charset="-122"/>
              </a:rPr>
              <a:t>：团队的基石，可以说是他将我们四个人聚在一起。很好的完成布置的每一项任务，负责在团队里出现意见冲突时调节气氛。负责寻找团建的地点，充当团建时的气氛组。</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1">
                <a:latin typeface="宋体" panose="02010600030101010101" pitchFamily="2" charset="-122"/>
                <a:ea typeface="宋体" panose="02010600030101010101" pitchFamily="2" charset="-122"/>
                <a:cs typeface="宋体" panose="02010600030101010101" pitchFamily="2" charset="-122"/>
              </a:rPr>
              <a:t>黄德煜(团队核心)</a:t>
            </a:r>
            <a:r>
              <a:rPr sz="1200" b="0">
                <a:latin typeface="宋体" panose="02010600030101010101" pitchFamily="2" charset="-122"/>
                <a:ea typeface="宋体" panose="02010600030101010101" pitchFamily="2" charset="-122"/>
                <a:cs typeface="宋体" panose="02010600030101010101" pitchFamily="2" charset="-122"/>
              </a:rPr>
              <a:t>：队伍中想法、点子输出的核心，经常能在我们的讨论中总结出一条精炼的想法，启发大伙的思维。当我们思维进入死路的时候，总能提出新的想法，开辟全新的思考角度。此外，在需求分析阶段，主动承担量最大的工作，完成度也十分高，属于是让人信赖的队友。此外，作为小组的配置管理员，也为大伙解决了很多git上传下载中遇到的问题。</a:t>
            </a:r>
            <a:endParaRPr sz="1200" b="0">
              <a:latin typeface="宋体" panose="02010600030101010101" pitchFamily="2" charset="-122"/>
              <a:ea typeface="宋体" panose="02010600030101010101" pitchFamily="2" charset="-122"/>
              <a:cs typeface="宋体" panose="02010600030101010101" pitchFamily="2" charset="-122"/>
            </a:endParaRPr>
          </a:p>
          <a:p>
            <a:pPr indent="0">
              <a:lnSpc>
                <a:spcPct val="170000"/>
              </a:lnSpc>
            </a:pPr>
            <a:r>
              <a:rPr lang="en-US" sz="1200" b="0">
                <a:latin typeface="宋体" panose="02010600030101010101" pitchFamily="2" charset="-122"/>
                <a:ea typeface="宋体" panose="02010600030101010101" pitchFamily="2" charset="-122"/>
                <a:cs typeface="宋体" panose="02010600030101010101" pitchFamily="2" charset="-122"/>
              </a:rPr>
              <a:t>    </a:t>
            </a:r>
            <a:r>
              <a:rPr sz="1200" b="1">
                <a:latin typeface="宋体" panose="02010600030101010101" pitchFamily="2" charset="-122"/>
                <a:ea typeface="宋体" panose="02010600030101010101" pitchFamily="2" charset="-122"/>
                <a:cs typeface="宋体" panose="02010600030101010101" pitchFamily="2" charset="-122"/>
              </a:rPr>
              <a:t>朱涵(团队</a:t>
            </a:r>
            <a:r>
              <a:rPr lang="zh-CN" sz="1200" b="1">
                <a:latin typeface="宋体" panose="02010600030101010101" pitchFamily="2" charset="-122"/>
                <a:ea typeface="宋体" panose="02010600030101010101" pitchFamily="2" charset="-122"/>
                <a:cs typeface="宋体" panose="02010600030101010101" pitchFamily="2" charset="-122"/>
              </a:rPr>
              <a:t>灵魂</a:t>
            </a:r>
            <a:r>
              <a:rPr sz="1200" b="1">
                <a:latin typeface="宋体" panose="02010600030101010101" pitchFamily="2" charset="-122"/>
                <a:ea typeface="宋体" panose="02010600030101010101" pitchFamily="2" charset="-122"/>
                <a:cs typeface="宋体" panose="02010600030101010101" pitchFamily="2" charset="-122"/>
              </a:rPr>
              <a:t>)</a:t>
            </a:r>
            <a:r>
              <a:rPr sz="1200" b="0">
                <a:latin typeface="宋体" panose="02010600030101010101" pitchFamily="2" charset="-122"/>
                <a:ea typeface="宋体" panose="02010600030101010101" pitchFamily="2" charset="-122"/>
                <a:cs typeface="宋体" panose="02010600030101010101" pitchFamily="2" charset="-122"/>
              </a:rPr>
              <a:t>：队伍中文档撰写的核心，大部分的文档几乎都是由憨子哥完成初稿的撰写，给大伙搭好框架。作为ppt指定制作选手，制作精良的ppt属于是给我们组的汇报增加亮点了。在小组讨论中，负责把控我们讨论的方向，不至于聊着聊着就聊歪了。</a:t>
            </a:r>
            <a:endParaRPr lang="zh-CN" altLang="en-US" sz="12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80000"/>
              </a:lnSpc>
            </a:pPr>
            <a:r>
              <a:rPr sz="1000" b="0">
                <a:latin typeface="宋体" panose="02010600030101010101" pitchFamily="2" charset="-122"/>
                <a:ea typeface="宋体" panose="02010600030101010101" pitchFamily="2" charset="-122"/>
                <a:cs typeface="宋体" panose="02010600030101010101" pitchFamily="2" charset="-122"/>
              </a:rPr>
              <a:t>黄德煜：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评价组员的话，首先要说说</a:t>
            </a:r>
            <a:r>
              <a:rPr sz="1000" b="1">
                <a:latin typeface="宋体" panose="02010600030101010101" pitchFamily="2" charset="-122"/>
                <a:ea typeface="宋体" panose="02010600030101010101" pitchFamily="2" charset="-122"/>
                <a:cs typeface="宋体" panose="02010600030101010101" pitchFamily="2" charset="-122"/>
              </a:rPr>
              <a:t>邢海粟</a:t>
            </a:r>
            <a:r>
              <a:rPr sz="1000" b="0">
                <a:latin typeface="宋体" panose="02010600030101010101" pitchFamily="2" charset="-122"/>
                <a:ea typeface="宋体" panose="02010600030101010101" pitchFamily="2" charset="-122"/>
                <a:cs typeface="宋体" panose="02010600030101010101" pitchFamily="2" charset="-122"/>
              </a:rPr>
              <a:t>组长，天不生邢海粟，G05小组万古如长夜，邢海粟同学可以说是整体项目的最大贡献者，首先作为组长，他很好的团结了组员，经常开会，团建，保证整个团队的目标不会产生偏移；每次新的任务出现都以身作则，主动在讨论中倾向于分配那些难度偏高的部分给自己，做到了一个带领大家前进的好榜样，遇到大家都没接触过的新问题也会积极开会讨论，遇到了一些新的技术难点也会积极学习去解决，很好的带起了团队沟通交流，热爱学习的氛围，也很好的完成了与企业助教的对接任务，沟通需求，讨论学习，让助教对其非常满意。绝大多数情况下都很好的完成了自己身为组长的责任，我认为他毫无疑问是这个项目组的灵魂。</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lang="en-US" sz="1000" b="1">
                <a:latin typeface="宋体" panose="02010600030101010101" pitchFamily="2" charset="-122"/>
                <a:ea typeface="宋体" panose="02010600030101010101" pitchFamily="2" charset="-122"/>
                <a:cs typeface="宋体" panose="02010600030101010101" pitchFamily="2" charset="-122"/>
              </a:rPr>
              <a:t> </a:t>
            </a:r>
            <a:r>
              <a:rPr sz="1000" b="1">
                <a:latin typeface="宋体" panose="02010600030101010101" pitchFamily="2" charset="-122"/>
                <a:ea typeface="宋体" panose="02010600030101010101" pitchFamily="2" charset="-122"/>
                <a:cs typeface="宋体" panose="02010600030101010101" pitchFamily="2" charset="-122"/>
              </a:rPr>
              <a:t>章拾瑜</a:t>
            </a:r>
            <a:r>
              <a:rPr sz="1000" b="0">
                <a:latin typeface="宋体" panose="02010600030101010101" pitchFamily="2" charset="-122"/>
                <a:ea typeface="宋体" panose="02010600030101010101" pitchFamily="2" charset="-122"/>
                <a:cs typeface="宋体" panose="02010600030101010101" pitchFamily="2" charset="-122"/>
              </a:rPr>
              <a:t>同学是邢海粟同学的二把手，虽然我也是，但同作为邢海粟同学的虾兵蟹将的存在，章拾瑜同学主要负责原型修改，资料收集等工作。热衷于和邢海粟组长积极沟通互动，总是第一个回复邢海粟组长表示收到了任务需求，堪称小组的急先锋。章拾瑜同学勇于发表自己的看法与意见，给予其他队员充分的反馈，这样大家才会一起进步。完成任务偶有拖延但大多数情况下都非常努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1">
                <a:latin typeface="宋体" panose="02010600030101010101" pitchFamily="2" charset="-122"/>
                <a:ea typeface="宋体" panose="02010600030101010101" pitchFamily="2" charset="-122"/>
                <a:cs typeface="宋体" panose="02010600030101010101" pitchFamily="2" charset="-122"/>
              </a:rPr>
              <a:t>陈正祎</a:t>
            </a:r>
            <a:r>
              <a:rPr sz="1000" b="0">
                <a:latin typeface="宋体" panose="02010600030101010101" pitchFamily="2" charset="-122"/>
                <a:ea typeface="宋体" panose="02010600030101010101" pitchFamily="2" charset="-122"/>
                <a:cs typeface="宋体" panose="02010600030101010101" pitchFamily="2" charset="-122"/>
              </a:rPr>
              <a:t>同学在邢海粟同学的带领下很好的完成了自己的任务，作为记录员和原型开发人员，他的主要作用就是保证团队与项目主体的联系，课堂反馈，知识梳理，会议记录，文档审查是大多数情况下他做的事，作为团队的润滑剂要保证讨论交流的顺畅，及时总结每次会议的得失，确保团体在按计划进行。作为一个记录员相当于计划辅助者还是能够让整体团队的交流高效化，很多时候计划都没有按我们理想的情况进行，但陈正祎同学积极沟通，链接小组，让我们的每次会议都能够明晰需求，分析前面任务的完成情况，衔接后续任务的分配情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8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1">
                <a:latin typeface="宋体" panose="02010600030101010101" pitchFamily="2" charset="-122"/>
                <a:ea typeface="宋体" panose="02010600030101010101" pitchFamily="2" charset="-122"/>
                <a:cs typeface="宋体" panose="02010600030101010101" pitchFamily="2" charset="-122"/>
              </a:rPr>
              <a:t>朱涵</a:t>
            </a:r>
            <a:r>
              <a:rPr sz="1000" b="0">
                <a:latin typeface="宋体" panose="02010600030101010101" pitchFamily="2" charset="-122"/>
                <a:ea typeface="宋体" panose="02010600030101010101" pitchFamily="2" charset="-122"/>
                <a:cs typeface="宋体" panose="02010600030101010101" pitchFamily="2" charset="-122"/>
              </a:rPr>
              <a:t>同学主要负责小组的文档修改，审查以及PPT完成，是最终我们小组成果的输出员，做事积极认真，让人放心，每次讨论完就沉默而漂亮的完成自己的任务，在讨论中话不多但都是真知灼见。作为小队的发声筒，能把我们的任务结果非常好的总结输出，表达清楚我们需要表达的，讨论清楚我们需要讨论的。是小组不可或缺的重要贡献者。</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章拾瑜：</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1">
                <a:latin typeface="宋体" panose="02010600030101010101" pitchFamily="2" charset="-122"/>
                <a:ea typeface="宋体" panose="02010600030101010101" pitchFamily="2" charset="-122"/>
                <a:cs typeface="宋体" panose="02010600030101010101" pitchFamily="2" charset="-122"/>
              </a:rPr>
              <a:t>邢海粟</a:t>
            </a:r>
            <a:r>
              <a:rPr sz="1000" b="0">
                <a:latin typeface="宋体" panose="02010600030101010101" pitchFamily="2" charset="-122"/>
                <a:ea typeface="宋体" panose="02010600030101010101" pitchFamily="2" charset="-122"/>
                <a:cs typeface="宋体" panose="02010600030101010101" pitchFamily="2" charset="-122"/>
              </a:rPr>
              <a:t>同学作为组长，总是可以根据项目计划和课程布置的任务十分合理的分配给组内成员，分配任务也会根据组员的能力与擅长合理的规划，不会死板的平均分配，非常懂得变通。在收到任务后，也总是以身作则马上动手完成任务，给我们组员起到了很好的榜样带头作用。在小组遇到困难时，邢海粟同学会组织大家一起研究一起克服，并且自己经常为了解决问题熬到很晚，保证了我们的任务进度没有受到影响。但在平时的讨论中，邢海粟同学有时会有些上头，使得原本和谐的讨论气氛变得尴尬起来，不过大家伙的心里都知道都是想为团队出谋划策是为团队好。总的来说邢海粟同学是我们非常好的学习榜样。</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1">
                <a:latin typeface="宋体" panose="02010600030101010101" pitchFamily="2" charset="-122"/>
                <a:ea typeface="宋体" panose="02010600030101010101" pitchFamily="2" charset="-122"/>
                <a:cs typeface="宋体" panose="02010600030101010101" pitchFamily="2" charset="-122"/>
              </a:rPr>
              <a:t>黄德煜</a:t>
            </a:r>
            <a:r>
              <a:rPr sz="1000" b="0">
                <a:latin typeface="宋体" panose="02010600030101010101" pitchFamily="2" charset="-122"/>
                <a:ea typeface="宋体" panose="02010600030101010101" pitchFamily="2" charset="-122"/>
                <a:cs typeface="宋体" panose="02010600030101010101" pitchFamily="2" charset="-122"/>
              </a:rPr>
              <a:t>同学在课堂上提炼老师提出的要点，在会议时总结上阶段的得失，提出下阶段的任务。有了黄德煜同学的对课堂内容和任务的细化总结，我们的工作开展的更加井井有条。同时在每次讨论中他总是能提出非常新颖的观点，我每次总是可以在他的观点中学习到新的看问题的角度。黄德煜同学每次完成任务的质量也非常好，他编写的文档非常细致对于每个要点都非常深入，我通过阅读他编写的文档可以学习到非常多的我认为很细致的内容，学到了对于未知的领域他是怎么去编写相关内容的方法。但黄德煜同学除了本课程以外，其他的课程大作业压力很大，因此他的工作量可能会稍微少一点点。</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1">
                <a:latin typeface="宋体" panose="02010600030101010101" pitchFamily="2" charset="-122"/>
                <a:ea typeface="宋体" panose="02010600030101010101" pitchFamily="2" charset="-122"/>
                <a:cs typeface="宋体" panose="02010600030101010101" pitchFamily="2" charset="-122"/>
              </a:rPr>
              <a:t>朱涵</a:t>
            </a:r>
            <a:r>
              <a:rPr sz="1000" b="0">
                <a:latin typeface="宋体" panose="02010600030101010101" pitchFamily="2" charset="-122"/>
                <a:ea typeface="宋体" panose="02010600030101010101" pitchFamily="2" charset="-122"/>
                <a:cs typeface="宋体" panose="02010600030101010101" pitchFamily="2" charset="-122"/>
              </a:rPr>
              <a:t>同学总是对大家的交付物提出非常好的建议，我在他建议中改进我的阶段性交付物，使得成果更符合项目的规范和要求，通过他的建议我学到了很多。朱涵同学工作非常尽心尽责，特别是对我们阶段性成果PPT的展示思路和方式的把控非常出色，通过他制作的PPT，我们对选题项目的认识和理解也更加深入。同时朱同学的使用其他软件的经验非常丰富，在我们的项目范围阶段对我们项目经常提出非常好的点子，使我们的项目范围更加的集中，项目的进展更顺利。 但是朱涵同学和组长邢同学一样在讨论中也比较容易上头，但在讨论过程中有不同的声音其实是好事，不同的观点碰撞我们会收到更多更有效的想法。</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1">
                <a:latin typeface="宋体" panose="02010600030101010101" pitchFamily="2" charset="-122"/>
                <a:ea typeface="宋体" panose="02010600030101010101" pitchFamily="2" charset="-122"/>
                <a:cs typeface="宋体" panose="02010600030101010101" pitchFamily="2" charset="-122"/>
              </a:rPr>
              <a:t>陈正祎</a:t>
            </a:r>
            <a:r>
              <a:rPr sz="1000" b="0">
                <a:latin typeface="宋体" panose="02010600030101010101" pitchFamily="2" charset="-122"/>
                <a:ea typeface="宋体" panose="02010600030101010101" pitchFamily="2" charset="-122"/>
                <a:cs typeface="宋体" panose="02010600030101010101" pitchFamily="2" charset="-122"/>
              </a:rPr>
              <a:t>同学在收到任务后，总是马上动手完成任务，给我们组员起到了很好的带头作用。在每次遇到问题，会立即和其他同学进行沟通，并想办法快速解决，他的工作效率非常高，是大家学习的榜样。在每次的会议过程中，陈同学提出问题引起大家的讨论，是一个很好的把控者，同时他在会议过程中也对我们的讨论及时记录，记录了上阶段的成果与不足，并对下阶段的任务进行记录与分配。陈同学在任务分配时，总是自告奋勇选择工作量最大的任务，并完成得非常的出色。但是希望陈同学可以在沟通中把内心的真实想法完全表达出来。</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无论是学到的知识经验还是反思出来的问题与不足都会使得我们的软件工程能力，项目管理能力，需求分析能力，团队协作能力更加精进。</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588454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小组成员互相评价</a:t>
            </a:r>
            <a:r>
              <a:rPr lang="en-US" baseline="30000" dirty="0" smtClean="0">
                <a:solidFill>
                  <a:schemeClr val="accent1"/>
                </a:solidFill>
                <a:sym typeface="+mn-ea"/>
              </a:rPr>
              <a:t>[27]</a:t>
            </a:r>
            <a:endParaRPr lang="en-US" sz="1200" baseline="30000" dirty="0" smtClean="0">
              <a:solidFill>
                <a:schemeClr val="accent1"/>
              </a:solidFill>
              <a:sym typeface="+mn-ea"/>
            </a:endParaRPr>
          </a:p>
        </p:txBody>
      </p:sp>
      <p:sp>
        <p:nvSpPr>
          <p:cNvPr id="100" name="文本框 99"/>
          <p:cNvSpPr txBox="1"/>
          <p:nvPr/>
        </p:nvSpPr>
        <p:spPr>
          <a:xfrm>
            <a:off x="195580" y="628015"/>
            <a:ext cx="8916670" cy="4523105"/>
          </a:xfrm>
          <a:prstGeom prst="rect">
            <a:avLst/>
          </a:prstGeom>
          <a:noFill/>
          <a:ln w="9525">
            <a:noFill/>
          </a:ln>
        </p:spPr>
        <p:txBody>
          <a:bodyPr wrap="square">
            <a:spAutoFit/>
          </a:bodyPr>
          <a:p>
            <a:pPr indent="0">
              <a:lnSpc>
                <a:spcPct val="160000"/>
              </a:lnSpc>
            </a:pPr>
            <a:r>
              <a:rPr sz="1000" b="0">
                <a:latin typeface="宋体" panose="02010600030101010101" pitchFamily="2" charset="-122"/>
                <a:ea typeface="宋体" panose="02010600030101010101" pitchFamily="2" charset="-122"/>
                <a:cs typeface="宋体" panose="02010600030101010101" pitchFamily="2" charset="-122"/>
              </a:rPr>
              <a:t>朱涵：</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我们的组长</a:t>
            </a:r>
            <a:r>
              <a:rPr sz="1000" b="1">
                <a:latin typeface="宋体" panose="02010600030101010101" pitchFamily="2" charset="-122"/>
                <a:ea typeface="宋体" panose="02010600030101010101" pitchFamily="2" charset="-122"/>
                <a:cs typeface="宋体" panose="02010600030101010101" pitchFamily="2" charset="-122"/>
              </a:rPr>
              <a:t>邢海粟</a:t>
            </a:r>
            <a:r>
              <a:rPr sz="1000" b="0">
                <a:latin typeface="宋体" panose="02010600030101010101" pitchFamily="2" charset="-122"/>
                <a:ea typeface="宋体" panose="02010600030101010101" pitchFamily="2" charset="-122"/>
                <a:cs typeface="宋体" panose="02010600030101010101" pitchFamily="2" charset="-122"/>
              </a:rPr>
              <a:t>同学是一个认真负责超级卷的组长，他总会以超高的标准要求我们，希望我们将课程的内容做到最细化最精致，对亏他的监督与帮助我们小组的亲密度显著提升，同时也提高了我们的工作质量，在指导小组大方向目标上从不含糊，从自己的理解出发，统一归整所有组员的想法进行团队输出。不仅使得我们小组对于课题的理解加深，同时也对我们小组项目的方向有了清晰的定义。但是由于组长通常以一种命令式的说话方式，他本人也是一个比较倔强的人，所以导致我们在团队沟通上出现过几次问题，不过好在没有影响到我们的下一步工作的开展，同时这几次沟通上的大问题也通过团建得到解决，提高了小组的凝聚力。</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我们的团队灵魂</a:t>
            </a:r>
            <a:r>
              <a:rPr sz="1000" b="1">
                <a:latin typeface="宋体" panose="02010600030101010101" pitchFamily="2" charset="-122"/>
                <a:ea typeface="宋体" panose="02010600030101010101" pitchFamily="2" charset="-122"/>
                <a:cs typeface="宋体" panose="02010600030101010101" pitchFamily="2" charset="-122"/>
              </a:rPr>
              <a:t>陈正祎</a:t>
            </a:r>
            <a:r>
              <a:rPr sz="1000" b="0">
                <a:latin typeface="宋体" panose="02010600030101010101" pitchFamily="2" charset="-122"/>
                <a:ea typeface="宋体" panose="02010600030101010101" pitchFamily="2" charset="-122"/>
                <a:cs typeface="宋体" panose="02010600030101010101" pitchFamily="2" charset="-122"/>
              </a:rPr>
              <a:t>同学，总是默默无闻的做着最重最复杂的工作，以极高的效率解决之后还能抽出空来为大家分担工作，毫无疑问的工作之星，在组内进行讨论的时候往往能提出建设性的意见来改变团队讨论的走向，最终即使不被采纳，也总能给我们提供优秀的思路，同时在界面原型的制作中往往都是由他一手处理，设计完善界面原型，同时担任着会议记录员的工作，不断的总结归纳大家的种种言论以精炼的语言概括它。但是在大部分情况下，不太能坚持自己的想法，容易被其他人影响从而改变想法或思路。</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我们的建队基石</a:t>
            </a:r>
            <a:r>
              <a:rPr sz="1000" b="1">
                <a:latin typeface="宋体" panose="02010600030101010101" pitchFamily="2" charset="-122"/>
                <a:ea typeface="宋体" panose="02010600030101010101" pitchFamily="2" charset="-122"/>
                <a:cs typeface="宋体" panose="02010600030101010101" pitchFamily="2" charset="-122"/>
              </a:rPr>
              <a:t>章拾瑜</a:t>
            </a:r>
            <a:r>
              <a:rPr sz="1000" b="0">
                <a:latin typeface="宋体" panose="02010600030101010101" pitchFamily="2" charset="-122"/>
                <a:ea typeface="宋体" panose="02010600030101010101" pitchFamily="2" charset="-122"/>
                <a:cs typeface="宋体" panose="02010600030101010101" pitchFamily="2" charset="-122"/>
              </a:rPr>
              <a:t>同学，是大家工作中坚实的后盾，同时能调和各个组员之间的关系，使得大家磨合的更加顺利，平时开会的时候总是话不多，但是一开口就是至理名言，点醒在场的组员并加快会议的进程，当出现一些意料之外的错误的时候，总是从容不迫的为大家出谋划策，在界面原型的设计当中也是中流砥柱，完善和修改了很多前人的界面原型以丰富我们的界面原型内容。但是在本次项目的进程中，工作比较零散，时常会出现拖拉的行为，虽然并没有影响后续工作的开展，但是些微影响了各组员的工作心情。</a:t>
            </a:r>
            <a:endParaRPr sz="1000" b="0">
              <a:latin typeface="宋体" panose="02010600030101010101" pitchFamily="2" charset="-122"/>
              <a:ea typeface="宋体" panose="02010600030101010101" pitchFamily="2" charset="-122"/>
              <a:cs typeface="宋体" panose="02010600030101010101" pitchFamily="2" charset="-122"/>
            </a:endParaRPr>
          </a:p>
          <a:p>
            <a:pPr indent="0">
              <a:lnSpc>
                <a:spcPct val="160000"/>
              </a:lnSpc>
            </a:pPr>
            <a:r>
              <a:rPr lang="en-US" sz="1000" b="0">
                <a:latin typeface="宋体" panose="02010600030101010101" pitchFamily="2" charset="-122"/>
                <a:ea typeface="宋体" panose="02010600030101010101" pitchFamily="2" charset="-122"/>
                <a:cs typeface="宋体" panose="02010600030101010101" pitchFamily="2" charset="-122"/>
              </a:rPr>
              <a:t>    </a:t>
            </a:r>
            <a:r>
              <a:rPr sz="1000" b="0">
                <a:latin typeface="宋体" panose="02010600030101010101" pitchFamily="2" charset="-122"/>
                <a:ea typeface="宋体" panose="02010600030101010101" pitchFamily="2" charset="-122"/>
                <a:cs typeface="宋体" panose="02010600030101010101" pitchFamily="2" charset="-122"/>
              </a:rPr>
              <a:t>我们的团队核心</a:t>
            </a:r>
            <a:r>
              <a:rPr sz="1000" b="1">
                <a:latin typeface="宋体" panose="02010600030101010101" pitchFamily="2" charset="-122"/>
                <a:ea typeface="宋体" panose="02010600030101010101" pitchFamily="2" charset="-122"/>
                <a:cs typeface="宋体" panose="02010600030101010101" pitchFamily="2" charset="-122"/>
              </a:rPr>
              <a:t>黄德煜</a:t>
            </a:r>
            <a:r>
              <a:rPr sz="1000" b="0">
                <a:latin typeface="宋体" panose="02010600030101010101" pitchFamily="2" charset="-122"/>
                <a:ea typeface="宋体" panose="02010600030101010101" pitchFamily="2" charset="-122"/>
                <a:cs typeface="宋体" panose="02010600030101010101" pitchFamily="2" charset="-122"/>
              </a:rPr>
              <a:t>同学，在工作中经常以不同的角度看待问题，总能发现问题所在并点明出来，属于在小组会议中最活跃的人之一，有很多自己的想法，并且能客观分析所有人的看法并加以加工整合让所有人都听的明白，提高了小组内部的交流合作速度，并在日常的工作中负责各种软件的技术问题解决，尤其是我们的配置管理工具仓库，时常出现各种各样的问题，都由黄德煜同学一手解决。但是这学期在其他课程中的作业也逼迫的较紧，导致工作量在某些时候略小于其他组员。</a:t>
            </a:r>
            <a:endParaRPr lang="zh-CN" altLang="en-US" sz="10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可行性分析</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71784"/>
            <a:ext cx="1065530" cy="106045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参考文件</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绩效评定</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参考文件与绩效评定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参考文件</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sz="1200">
                <a:latin typeface="宋体" panose="02010600030101010101" pitchFamily="2" charset="-122"/>
                <a:ea typeface="宋体" panose="02010600030101010101" pitchFamily="2" charset="-122"/>
                <a:cs typeface="宋体" panose="02010600030101010101" pitchFamily="2" charset="-122"/>
                <a:sym typeface="+mn-ea"/>
              </a:rPr>
              <a:t>《UML用户指南》 人民邮电出版社 Grady Booch, James Rumbaugh, Ivar Jacobson著 邵维忠 麻志毅 马浩海 刘辉 译 2013年1月第1版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[2]《UML2基础、建模与设计教程》 清华大学出版社 杨弘平等 2015年10月第1版</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软件需求（第三版）</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清华大学出版社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美</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]Karl Wiegers, Joy Beatty</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著</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李忠利</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李淳</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霍金健</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孔晨辉译</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 2016</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]SRA2021-G05-测试用例</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]SRA2021-G05-需求冲突</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[7]SRA2021-G05-数据字典</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[8]SRA2021-G05-用户群分类</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[9]SRA2021-G05-用例描述</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[10]SRA2021-G05-愿景与范围文档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[11]SRA2021-G05-用户手册</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[12]SRA2021-G05-软件需求规格说明(SRS)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[13]SRA2021-G05-软件开发计划(SDP) </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[14]SRA2021-G05-配置管理文档</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[15]SRA2021-G05-风险管理计划</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r>
              <a:rPr lang="zh-CN" altLang="en-US" dirty="0"/>
              <a:t>参考文件</a:t>
            </a:r>
            <a:endParaRPr lang="zh-CN" altLang="en-US" dirty="0"/>
          </a:p>
        </p:txBody>
      </p:sp>
      <p:sp>
        <p:nvSpPr>
          <p:cNvPr id="11" name="Rectangle 40"/>
          <p:cNvSpPr>
            <a:spLocks noChangeArrowheads="1"/>
          </p:cNvSpPr>
          <p:nvPr/>
        </p:nvSpPr>
        <p:spPr bwMode="auto">
          <a:xfrm>
            <a:off x="179705" y="633095"/>
            <a:ext cx="9036685" cy="44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[16]</a:t>
            </a:r>
            <a:r>
              <a:rPr lang="zh-CN" sz="1200">
                <a:latin typeface="宋体" panose="02010600030101010101" pitchFamily="2" charset="-122"/>
                <a:ea typeface="宋体" panose="02010600030101010101" pitchFamily="2" charset="-122"/>
                <a:cs typeface="宋体" panose="02010600030101010101" pitchFamily="2" charset="-122"/>
                <a:sym typeface="+mn-ea"/>
              </a:rPr>
              <a:t>SRA2021-G05-质量保证计划</a:t>
            </a:r>
            <a:endParaRPr 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[17]SRA2021-G05-可行性分析(研究)报告(FAR)</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en-US" altLang="zh-CN" sz="1200">
                <a:latin typeface="宋体" panose="02010600030101010101" pitchFamily="2" charset="-122"/>
                <a:ea typeface="宋体" panose="02010600030101010101" pitchFamily="2" charset="-122"/>
                <a:cs typeface="宋体" panose="02010600030101010101" pitchFamily="2" charset="-122"/>
                <a:sym typeface="+mn-ea"/>
              </a:rPr>
              <a:t>[18]</a:t>
            </a:r>
            <a:r>
              <a:rPr sz="1200">
                <a:latin typeface="宋体" panose="02010600030101010101" pitchFamily="2" charset="-122"/>
                <a:ea typeface="宋体" panose="02010600030101010101" pitchFamily="2" charset="-122"/>
                <a:cs typeface="宋体" panose="02010600030101010101" pitchFamily="2" charset="-122"/>
                <a:sym typeface="+mn-ea"/>
              </a:rPr>
              <a:t>SRA2021_G05_项目章程</a:t>
            </a:r>
            <a:endParaRPr sz="1200">
              <a:latin typeface="宋体" panose="02010600030101010101" pitchFamily="2" charset="-122"/>
              <a:ea typeface="宋体" panose="02010600030101010101" pitchFamily="2" charset="-122"/>
              <a:cs typeface="宋体" panose="02010600030101010101" pitchFamily="2" charset="-122"/>
              <a:sym typeface="+mn-ea"/>
            </a:endParaRPr>
          </a:p>
          <a:p>
            <a:pPr indent="0">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19</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]SRA2021-G05-甘特图</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20</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]SRA2021-G05-需求优先级</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[22]SRA2021-G05-CCB邀请函</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[23]SRA2021-G05-CCB章程</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[24]SRA2021-G05-需求变更影响报告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[25]</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SRA2021_G05_测试用例汇总分析</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[26]</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SRA2021_G05_会议汇总表格</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[27]</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SRA2021-G05-项目总结报告</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[28]</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SRA2021-G05-WBS</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[29]</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SRA2021-G05任务分配情况</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[30]</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SRS2021-G05-需求跟踪矩阵说明</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[31]</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SRA2021-G05-团建记录</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
        <p:nvSpPr>
          <p:cNvPr id="15" name="Freeform 7"/>
          <p:cNvSpPr>
            <a:spLocks noEditPoints="1"/>
          </p:cNvSpPr>
          <p:nvPr/>
        </p:nvSpPr>
        <p:spPr bwMode="auto">
          <a:xfrm>
            <a:off x="7379971" y="1851631"/>
            <a:ext cx="968375" cy="1851025"/>
          </a:xfrm>
          <a:custGeom>
            <a:avLst/>
            <a:gdLst>
              <a:gd name="T0" fmla="*/ 73 w 361"/>
              <a:gd name="T1" fmla="*/ 673 h 690"/>
              <a:gd name="T2" fmla="*/ 80 w 361"/>
              <a:gd name="T3" fmla="*/ 672 h 690"/>
              <a:gd name="T4" fmla="*/ 187 w 361"/>
              <a:gd name="T5" fmla="*/ 342 h 690"/>
              <a:gd name="T6" fmla="*/ 136 w 361"/>
              <a:gd name="T7" fmla="*/ 684 h 690"/>
              <a:gd name="T8" fmla="*/ 143 w 361"/>
              <a:gd name="T9" fmla="*/ 688 h 690"/>
              <a:gd name="T10" fmla="*/ 351 w 361"/>
              <a:gd name="T11" fmla="*/ 393 h 690"/>
              <a:gd name="T12" fmla="*/ 332 w 361"/>
              <a:gd name="T13" fmla="*/ 191 h 690"/>
              <a:gd name="T14" fmla="*/ 232 w 361"/>
              <a:gd name="T15" fmla="*/ 3 h 690"/>
              <a:gd name="T16" fmla="*/ 226 w 361"/>
              <a:gd name="T17" fmla="*/ 2 h 690"/>
              <a:gd name="T18" fmla="*/ 33 w 361"/>
              <a:gd name="T19" fmla="*/ 319 h 690"/>
              <a:gd name="T20" fmla="*/ 69 w 361"/>
              <a:gd name="T21" fmla="*/ 672 h 690"/>
              <a:gd name="T22" fmla="*/ 73 w 361"/>
              <a:gd name="T23" fmla="*/ 673 h 690"/>
              <a:gd name="T24" fmla="*/ 41 w 361"/>
              <a:gd name="T25" fmla="*/ 314 h 690"/>
              <a:gd name="T26" fmla="*/ 228 w 361"/>
              <a:gd name="T27" fmla="*/ 11 h 690"/>
              <a:gd name="T28" fmla="*/ 321 w 361"/>
              <a:gd name="T29" fmla="*/ 187 h 690"/>
              <a:gd name="T30" fmla="*/ 342 w 361"/>
              <a:gd name="T31" fmla="*/ 391 h 690"/>
              <a:gd name="T32" fmla="*/ 145 w 361"/>
              <a:gd name="T33" fmla="*/ 676 h 690"/>
              <a:gd name="T34" fmla="*/ 204 w 361"/>
              <a:gd name="T35" fmla="*/ 324 h 690"/>
              <a:gd name="T36" fmla="*/ 198 w 361"/>
              <a:gd name="T37" fmla="*/ 319 h 690"/>
              <a:gd name="T38" fmla="*/ 73 w 361"/>
              <a:gd name="T39" fmla="*/ 666 h 690"/>
              <a:gd name="T40" fmla="*/ 41 w 361"/>
              <a:gd name="T41" fmla="*/ 31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1" h="690">
                <a:moveTo>
                  <a:pt x="73" y="673"/>
                </a:moveTo>
                <a:cubicBezTo>
                  <a:pt x="73" y="677"/>
                  <a:pt x="80" y="677"/>
                  <a:pt x="80" y="672"/>
                </a:cubicBezTo>
                <a:cubicBezTo>
                  <a:pt x="81" y="555"/>
                  <a:pt x="108" y="431"/>
                  <a:pt x="187" y="342"/>
                </a:cubicBezTo>
                <a:cubicBezTo>
                  <a:pt x="141" y="449"/>
                  <a:pt x="122" y="567"/>
                  <a:pt x="136" y="684"/>
                </a:cubicBezTo>
                <a:cubicBezTo>
                  <a:pt x="136" y="688"/>
                  <a:pt x="140" y="690"/>
                  <a:pt x="143" y="688"/>
                </a:cubicBezTo>
                <a:cubicBezTo>
                  <a:pt x="255" y="629"/>
                  <a:pt x="333" y="518"/>
                  <a:pt x="351" y="393"/>
                </a:cubicBezTo>
                <a:cubicBezTo>
                  <a:pt x="361" y="326"/>
                  <a:pt x="354" y="256"/>
                  <a:pt x="332" y="191"/>
                </a:cubicBezTo>
                <a:cubicBezTo>
                  <a:pt x="308" y="124"/>
                  <a:pt x="266" y="65"/>
                  <a:pt x="232" y="3"/>
                </a:cubicBezTo>
                <a:cubicBezTo>
                  <a:pt x="231" y="1"/>
                  <a:pt x="227" y="0"/>
                  <a:pt x="226" y="2"/>
                </a:cubicBezTo>
                <a:cubicBezTo>
                  <a:pt x="148" y="98"/>
                  <a:pt x="67" y="198"/>
                  <a:pt x="33" y="319"/>
                </a:cubicBezTo>
                <a:cubicBezTo>
                  <a:pt x="0" y="436"/>
                  <a:pt x="14" y="563"/>
                  <a:pt x="69" y="672"/>
                </a:cubicBezTo>
                <a:cubicBezTo>
                  <a:pt x="70" y="673"/>
                  <a:pt x="71" y="673"/>
                  <a:pt x="73" y="673"/>
                </a:cubicBezTo>
                <a:close/>
                <a:moveTo>
                  <a:pt x="41" y="314"/>
                </a:moveTo>
                <a:cubicBezTo>
                  <a:pt x="76" y="198"/>
                  <a:pt x="153" y="103"/>
                  <a:pt x="228" y="11"/>
                </a:cubicBezTo>
                <a:cubicBezTo>
                  <a:pt x="260" y="69"/>
                  <a:pt x="298" y="124"/>
                  <a:pt x="321" y="187"/>
                </a:cubicBezTo>
                <a:cubicBezTo>
                  <a:pt x="344" y="252"/>
                  <a:pt x="352" y="323"/>
                  <a:pt x="342" y="391"/>
                </a:cubicBezTo>
                <a:cubicBezTo>
                  <a:pt x="324" y="511"/>
                  <a:pt x="251" y="617"/>
                  <a:pt x="145" y="676"/>
                </a:cubicBezTo>
                <a:cubicBezTo>
                  <a:pt x="132" y="555"/>
                  <a:pt x="152" y="434"/>
                  <a:pt x="204" y="324"/>
                </a:cubicBezTo>
                <a:cubicBezTo>
                  <a:pt x="206" y="320"/>
                  <a:pt x="201" y="316"/>
                  <a:pt x="198" y="319"/>
                </a:cubicBezTo>
                <a:cubicBezTo>
                  <a:pt x="105" y="409"/>
                  <a:pt x="74" y="541"/>
                  <a:pt x="73" y="666"/>
                </a:cubicBezTo>
                <a:cubicBezTo>
                  <a:pt x="19" y="557"/>
                  <a:pt x="7" y="430"/>
                  <a:pt x="41" y="3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8"/>
          <p:cNvSpPr>
            <a:spLocks noEditPoints="1"/>
          </p:cNvSpPr>
          <p:nvPr/>
        </p:nvSpPr>
        <p:spPr bwMode="auto">
          <a:xfrm>
            <a:off x="7943533" y="3091469"/>
            <a:ext cx="1166813" cy="871538"/>
          </a:xfrm>
          <a:custGeom>
            <a:avLst/>
            <a:gdLst>
              <a:gd name="T0" fmla="*/ 420 w 435"/>
              <a:gd name="T1" fmla="*/ 5 h 325"/>
              <a:gd name="T2" fmla="*/ 344 w 435"/>
              <a:gd name="T3" fmla="*/ 6 h 325"/>
              <a:gd name="T4" fmla="*/ 206 w 435"/>
              <a:gd name="T5" fmla="*/ 45 h 325"/>
              <a:gd name="T6" fmla="*/ 4 w 435"/>
              <a:gd name="T7" fmla="*/ 263 h 325"/>
              <a:gd name="T8" fmla="*/ 4 w 435"/>
              <a:gd name="T9" fmla="*/ 263 h 325"/>
              <a:gd name="T10" fmla="*/ 3 w 435"/>
              <a:gd name="T11" fmla="*/ 266 h 325"/>
              <a:gd name="T12" fmla="*/ 2 w 435"/>
              <a:gd name="T13" fmla="*/ 269 h 325"/>
              <a:gd name="T14" fmla="*/ 11 w 435"/>
              <a:gd name="T15" fmla="*/ 273 h 325"/>
              <a:gd name="T16" fmla="*/ 17 w 435"/>
              <a:gd name="T17" fmla="*/ 261 h 325"/>
              <a:gd name="T18" fmla="*/ 202 w 435"/>
              <a:gd name="T19" fmla="*/ 171 h 325"/>
              <a:gd name="T20" fmla="*/ 98 w 435"/>
              <a:gd name="T21" fmla="*/ 240 h 325"/>
              <a:gd name="T22" fmla="*/ 42 w 435"/>
              <a:gd name="T23" fmla="*/ 290 h 325"/>
              <a:gd name="T24" fmla="*/ 32 w 435"/>
              <a:gd name="T25" fmla="*/ 315 h 325"/>
              <a:gd name="T26" fmla="*/ 87 w 435"/>
              <a:gd name="T27" fmla="*/ 322 h 325"/>
              <a:gd name="T28" fmla="*/ 159 w 435"/>
              <a:gd name="T29" fmla="*/ 313 h 325"/>
              <a:gd name="T30" fmla="*/ 287 w 435"/>
              <a:gd name="T31" fmla="*/ 254 h 325"/>
              <a:gd name="T32" fmla="*/ 428 w 435"/>
              <a:gd name="T33" fmla="*/ 31 h 325"/>
              <a:gd name="T34" fmla="*/ 420 w 435"/>
              <a:gd name="T35" fmla="*/ 5 h 325"/>
              <a:gd name="T36" fmla="*/ 418 w 435"/>
              <a:gd name="T37" fmla="*/ 35 h 325"/>
              <a:gd name="T38" fmla="*/ 411 w 435"/>
              <a:gd name="T39" fmla="*/ 59 h 325"/>
              <a:gd name="T40" fmla="*/ 386 w 435"/>
              <a:gd name="T41" fmla="*/ 121 h 325"/>
              <a:gd name="T42" fmla="*/ 317 w 435"/>
              <a:gd name="T43" fmla="*/ 216 h 325"/>
              <a:gd name="T44" fmla="*/ 90 w 435"/>
              <a:gd name="T45" fmla="*/ 312 h 325"/>
              <a:gd name="T46" fmla="*/ 54 w 435"/>
              <a:gd name="T47" fmla="*/ 310 h 325"/>
              <a:gd name="T48" fmla="*/ 40 w 435"/>
              <a:gd name="T49" fmla="*/ 307 h 325"/>
              <a:gd name="T50" fmla="*/ 54 w 435"/>
              <a:gd name="T51" fmla="*/ 292 h 325"/>
              <a:gd name="T52" fmla="*/ 105 w 435"/>
              <a:gd name="T53" fmla="*/ 247 h 325"/>
              <a:gd name="T54" fmla="*/ 231 w 435"/>
              <a:gd name="T55" fmla="*/ 167 h 325"/>
              <a:gd name="T56" fmla="*/ 227 w 435"/>
              <a:gd name="T57" fmla="*/ 159 h 325"/>
              <a:gd name="T58" fmla="*/ 23 w 435"/>
              <a:gd name="T59" fmla="*/ 247 h 325"/>
              <a:gd name="T60" fmla="*/ 157 w 435"/>
              <a:gd name="T61" fmla="*/ 87 h 325"/>
              <a:gd name="T62" fmla="*/ 402 w 435"/>
              <a:gd name="T63" fmla="*/ 14 h 325"/>
              <a:gd name="T64" fmla="*/ 416 w 435"/>
              <a:gd name="T65" fmla="*/ 18 h 325"/>
              <a:gd name="T66" fmla="*/ 418 w 435"/>
              <a:gd name="T67" fmla="*/ 3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5" h="325">
                <a:moveTo>
                  <a:pt x="420" y="5"/>
                </a:moveTo>
                <a:cubicBezTo>
                  <a:pt x="397" y="0"/>
                  <a:pt x="367" y="4"/>
                  <a:pt x="344" y="6"/>
                </a:cubicBezTo>
                <a:cubicBezTo>
                  <a:pt x="296" y="11"/>
                  <a:pt x="249" y="24"/>
                  <a:pt x="206" y="45"/>
                </a:cubicBezTo>
                <a:cubicBezTo>
                  <a:pt x="117" y="88"/>
                  <a:pt x="38" y="169"/>
                  <a:pt x="4" y="263"/>
                </a:cubicBezTo>
                <a:cubicBezTo>
                  <a:pt x="4" y="263"/>
                  <a:pt x="4" y="263"/>
                  <a:pt x="4" y="263"/>
                </a:cubicBezTo>
                <a:cubicBezTo>
                  <a:pt x="3" y="264"/>
                  <a:pt x="3" y="265"/>
                  <a:pt x="3" y="266"/>
                </a:cubicBezTo>
                <a:cubicBezTo>
                  <a:pt x="3" y="267"/>
                  <a:pt x="2" y="268"/>
                  <a:pt x="2" y="269"/>
                </a:cubicBezTo>
                <a:cubicBezTo>
                  <a:pt x="0" y="274"/>
                  <a:pt x="8" y="278"/>
                  <a:pt x="11" y="273"/>
                </a:cubicBezTo>
                <a:cubicBezTo>
                  <a:pt x="13" y="269"/>
                  <a:pt x="15" y="265"/>
                  <a:pt x="17" y="261"/>
                </a:cubicBezTo>
                <a:cubicBezTo>
                  <a:pt x="70" y="218"/>
                  <a:pt x="134" y="185"/>
                  <a:pt x="202" y="171"/>
                </a:cubicBezTo>
                <a:cubicBezTo>
                  <a:pt x="165" y="191"/>
                  <a:pt x="131" y="214"/>
                  <a:pt x="98" y="240"/>
                </a:cubicBezTo>
                <a:cubicBezTo>
                  <a:pt x="79" y="255"/>
                  <a:pt x="60" y="272"/>
                  <a:pt x="42" y="290"/>
                </a:cubicBezTo>
                <a:cubicBezTo>
                  <a:pt x="36" y="296"/>
                  <a:pt x="22" y="306"/>
                  <a:pt x="32" y="315"/>
                </a:cubicBezTo>
                <a:cubicBezTo>
                  <a:pt x="43" y="325"/>
                  <a:pt x="74" y="322"/>
                  <a:pt x="87" y="322"/>
                </a:cubicBezTo>
                <a:cubicBezTo>
                  <a:pt x="111" y="322"/>
                  <a:pt x="136" y="319"/>
                  <a:pt x="159" y="313"/>
                </a:cubicBezTo>
                <a:cubicBezTo>
                  <a:pt x="206" y="303"/>
                  <a:pt x="249" y="282"/>
                  <a:pt x="287" y="254"/>
                </a:cubicBezTo>
                <a:cubicBezTo>
                  <a:pt x="359" y="200"/>
                  <a:pt x="409" y="119"/>
                  <a:pt x="428" y="31"/>
                </a:cubicBezTo>
                <a:cubicBezTo>
                  <a:pt x="431" y="19"/>
                  <a:pt x="435" y="9"/>
                  <a:pt x="420" y="5"/>
                </a:cubicBezTo>
                <a:close/>
                <a:moveTo>
                  <a:pt x="418" y="35"/>
                </a:moveTo>
                <a:cubicBezTo>
                  <a:pt x="416" y="43"/>
                  <a:pt x="414" y="51"/>
                  <a:pt x="411" y="59"/>
                </a:cubicBezTo>
                <a:cubicBezTo>
                  <a:pt x="404" y="80"/>
                  <a:pt x="396" y="101"/>
                  <a:pt x="386" y="121"/>
                </a:cubicBezTo>
                <a:cubicBezTo>
                  <a:pt x="368" y="156"/>
                  <a:pt x="345" y="188"/>
                  <a:pt x="317" y="216"/>
                </a:cubicBezTo>
                <a:cubicBezTo>
                  <a:pt x="257" y="275"/>
                  <a:pt x="175" y="312"/>
                  <a:pt x="90" y="312"/>
                </a:cubicBezTo>
                <a:cubicBezTo>
                  <a:pt x="78" y="312"/>
                  <a:pt x="66" y="312"/>
                  <a:pt x="54" y="310"/>
                </a:cubicBezTo>
                <a:cubicBezTo>
                  <a:pt x="51" y="310"/>
                  <a:pt x="42" y="310"/>
                  <a:pt x="40" y="307"/>
                </a:cubicBezTo>
                <a:cubicBezTo>
                  <a:pt x="39" y="305"/>
                  <a:pt x="53" y="293"/>
                  <a:pt x="54" y="292"/>
                </a:cubicBezTo>
                <a:cubicBezTo>
                  <a:pt x="71" y="276"/>
                  <a:pt x="88" y="261"/>
                  <a:pt x="105" y="247"/>
                </a:cubicBezTo>
                <a:cubicBezTo>
                  <a:pt x="144" y="215"/>
                  <a:pt x="187" y="190"/>
                  <a:pt x="231" y="167"/>
                </a:cubicBezTo>
                <a:cubicBezTo>
                  <a:pt x="235" y="164"/>
                  <a:pt x="232" y="158"/>
                  <a:pt x="227" y="159"/>
                </a:cubicBezTo>
                <a:cubicBezTo>
                  <a:pt x="152" y="174"/>
                  <a:pt x="84" y="201"/>
                  <a:pt x="23" y="247"/>
                </a:cubicBezTo>
                <a:cubicBezTo>
                  <a:pt x="56" y="184"/>
                  <a:pt x="97" y="129"/>
                  <a:pt x="157" y="87"/>
                </a:cubicBezTo>
                <a:cubicBezTo>
                  <a:pt x="228" y="37"/>
                  <a:pt x="315" y="11"/>
                  <a:pt x="402" y="14"/>
                </a:cubicBezTo>
                <a:cubicBezTo>
                  <a:pt x="409" y="14"/>
                  <a:pt x="412" y="13"/>
                  <a:pt x="416" y="18"/>
                </a:cubicBezTo>
                <a:cubicBezTo>
                  <a:pt x="422" y="25"/>
                  <a:pt x="420" y="27"/>
                  <a:pt x="418" y="3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9"/>
          <p:cNvSpPr>
            <a:spLocks noEditPoints="1"/>
          </p:cNvSpPr>
          <p:nvPr/>
        </p:nvSpPr>
        <p:spPr bwMode="auto">
          <a:xfrm>
            <a:off x="6403658" y="1962756"/>
            <a:ext cx="1033463" cy="1665288"/>
          </a:xfrm>
          <a:custGeom>
            <a:avLst/>
            <a:gdLst>
              <a:gd name="T0" fmla="*/ 111 w 385"/>
              <a:gd name="T1" fmla="*/ 512 h 621"/>
              <a:gd name="T2" fmla="*/ 245 w 385"/>
              <a:gd name="T3" fmla="*/ 618 h 621"/>
              <a:gd name="T4" fmla="*/ 249 w 385"/>
              <a:gd name="T5" fmla="*/ 612 h 621"/>
              <a:gd name="T6" fmla="*/ 248 w 385"/>
              <a:gd name="T7" fmla="*/ 609 h 621"/>
              <a:gd name="T8" fmla="*/ 164 w 385"/>
              <a:gd name="T9" fmla="*/ 283 h 621"/>
              <a:gd name="T10" fmla="*/ 310 w 385"/>
              <a:gd name="T11" fmla="*/ 601 h 621"/>
              <a:gd name="T12" fmla="*/ 317 w 385"/>
              <a:gd name="T13" fmla="*/ 599 h 621"/>
              <a:gd name="T14" fmla="*/ 188 w 385"/>
              <a:gd name="T15" fmla="*/ 87 h 621"/>
              <a:gd name="T16" fmla="*/ 75 w 385"/>
              <a:gd name="T17" fmla="*/ 16 h 621"/>
              <a:gd name="T18" fmla="*/ 39 w 385"/>
              <a:gd name="T19" fmla="*/ 4 h 621"/>
              <a:gd name="T20" fmla="*/ 32 w 385"/>
              <a:gd name="T21" fmla="*/ 20 h 621"/>
              <a:gd name="T22" fmla="*/ 23 w 385"/>
              <a:gd name="T23" fmla="*/ 65 h 621"/>
              <a:gd name="T24" fmla="*/ 34 w 385"/>
              <a:gd name="T25" fmla="*/ 378 h 621"/>
              <a:gd name="T26" fmla="*/ 111 w 385"/>
              <a:gd name="T27" fmla="*/ 512 h 621"/>
              <a:gd name="T28" fmla="*/ 19 w 385"/>
              <a:gd name="T29" fmla="*/ 131 h 621"/>
              <a:gd name="T30" fmla="*/ 32 w 385"/>
              <a:gd name="T31" fmla="*/ 52 h 621"/>
              <a:gd name="T32" fmla="*/ 39 w 385"/>
              <a:gd name="T33" fmla="*/ 18 h 621"/>
              <a:gd name="T34" fmla="*/ 51 w 385"/>
              <a:gd name="T35" fmla="*/ 13 h 621"/>
              <a:gd name="T36" fmla="*/ 72 w 385"/>
              <a:gd name="T37" fmla="*/ 21 h 621"/>
              <a:gd name="T38" fmla="*/ 176 w 385"/>
              <a:gd name="T39" fmla="*/ 86 h 621"/>
              <a:gd name="T40" fmla="*/ 317 w 385"/>
              <a:gd name="T41" fmla="*/ 292 h 621"/>
              <a:gd name="T42" fmla="*/ 312 w 385"/>
              <a:gd name="T43" fmla="*/ 590 h 621"/>
              <a:gd name="T44" fmla="*/ 167 w 385"/>
              <a:gd name="T45" fmla="*/ 253 h 621"/>
              <a:gd name="T46" fmla="*/ 159 w 385"/>
              <a:gd name="T47" fmla="*/ 254 h 621"/>
              <a:gd name="T48" fmla="*/ 234 w 385"/>
              <a:gd name="T49" fmla="*/ 603 h 621"/>
              <a:gd name="T50" fmla="*/ 59 w 385"/>
              <a:gd name="T51" fmla="*/ 418 h 621"/>
              <a:gd name="T52" fmla="*/ 19 w 385"/>
              <a:gd name="T53" fmla="*/ 13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 h="621">
                <a:moveTo>
                  <a:pt x="111" y="512"/>
                </a:moveTo>
                <a:cubicBezTo>
                  <a:pt x="149" y="555"/>
                  <a:pt x="197" y="588"/>
                  <a:pt x="245" y="618"/>
                </a:cubicBezTo>
                <a:cubicBezTo>
                  <a:pt x="249" y="621"/>
                  <a:pt x="252" y="615"/>
                  <a:pt x="249" y="612"/>
                </a:cubicBezTo>
                <a:cubicBezTo>
                  <a:pt x="249" y="611"/>
                  <a:pt x="249" y="610"/>
                  <a:pt x="248" y="609"/>
                </a:cubicBezTo>
                <a:cubicBezTo>
                  <a:pt x="187" y="511"/>
                  <a:pt x="157" y="398"/>
                  <a:pt x="164" y="283"/>
                </a:cubicBezTo>
                <a:cubicBezTo>
                  <a:pt x="187" y="399"/>
                  <a:pt x="237" y="508"/>
                  <a:pt x="310" y="601"/>
                </a:cubicBezTo>
                <a:cubicBezTo>
                  <a:pt x="312" y="603"/>
                  <a:pt x="316" y="601"/>
                  <a:pt x="317" y="599"/>
                </a:cubicBezTo>
                <a:cubicBezTo>
                  <a:pt x="385" y="419"/>
                  <a:pt x="334" y="212"/>
                  <a:pt x="188" y="87"/>
                </a:cubicBezTo>
                <a:cubicBezTo>
                  <a:pt x="154" y="58"/>
                  <a:pt x="116" y="34"/>
                  <a:pt x="75" y="16"/>
                </a:cubicBezTo>
                <a:cubicBezTo>
                  <a:pt x="67" y="12"/>
                  <a:pt x="47" y="0"/>
                  <a:pt x="39" y="4"/>
                </a:cubicBezTo>
                <a:cubicBezTo>
                  <a:pt x="34" y="7"/>
                  <a:pt x="34" y="14"/>
                  <a:pt x="32" y="20"/>
                </a:cubicBezTo>
                <a:cubicBezTo>
                  <a:pt x="28" y="35"/>
                  <a:pt x="26" y="50"/>
                  <a:pt x="23" y="65"/>
                </a:cubicBezTo>
                <a:cubicBezTo>
                  <a:pt x="3" y="168"/>
                  <a:pt x="0" y="277"/>
                  <a:pt x="34" y="378"/>
                </a:cubicBezTo>
                <a:cubicBezTo>
                  <a:pt x="51" y="427"/>
                  <a:pt x="76" y="473"/>
                  <a:pt x="111" y="512"/>
                </a:cubicBezTo>
                <a:close/>
                <a:moveTo>
                  <a:pt x="19" y="131"/>
                </a:moveTo>
                <a:cubicBezTo>
                  <a:pt x="22" y="104"/>
                  <a:pt x="27" y="78"/>
                  <a:pt x="32" y="52"/>
                </a:cubicBezTo>
                <a:cubicBezTo>
                  <a:pt x="34" y="41"/>
                  <a:pt x="35" y="27"/>
                  <a:pt x="39" y="18"/>
                </a:cubicBezTo>
                <a:cubicBezTo>
                  <a:pt x="43" y="10"/>
                  <a:pt x="43" y="11"/>
                  <a:pt x="51" y="13"/>
                </a:cubicBezTo>
                <a:cubicBezTo>
                  <a:pt x="57" y="14"/>
                  <a:pt x="67" y="19"/>
                  <a:pt x="72" y="21"/>
                </a:cubicBezTo>
                <a:cubicBezTo>
                  <a:pt x="109" y="38"/>
                  <a:pt x="144" y="60"/>
                  <a:pt x="176" y="86"/>
                </a:cubicBezTo>
                <a:cubicBezTo>
                  <a:pt x="241" y="140"/>
                  <a:pt x="291" y="211"/>
                  <a:pt x="317" y="292"/>
                </a:cubicBezTo>
                <a:cubicBezTo>
                  <a:pt x="349" y="389"/>
                  <a:pt x="346" y="494"/>
                  <a:pt x="312" y="590"/>
                </a:cubicBezTo>
                <a:cubicBezTo>
                  <a:pt x="236" y="491"/>
                  <a:pt x="187" y="376"/>
                  <a:pt x="167" y="253"/>
                </a:cubicBezTo>
                <a:cubicBezTo>
                  <a:pt x="166" y="249"/>
                  <a:pt x="160" y="250"/>
                  <a:pt x="159" y="254"/>
                </a:cubicBezTo>
                <a:cubicBezTo>
                  <a:pt x="144" y="375"/>
                  <a:pt x="170" y="500"/>
                  <a:pt x="234" y="603"/>
                </a:cubicBezTo>
                <a:cubicBezTo>
                  <a:pt x="161" y="555"/>
                  <a:pt x="96" y="499"/>
                  <a:pt x="59" y="418"/>
                </a:cubicBezTo>
                <a:cubicBezTo>
                  <a:pt x="17" y="329"/>
                  <a:pt x="9" y="228"/>
                  <a:pt x="19" y="1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0"/>
          <p:cNvSpPr/>
          <p:nvPr/>
        </p:nvSpPr>
        <p:spPr bwMode="auto">
          <a:xfrm>
            <a:off x="5674996" y="3181956"/>
            <a:ext cx="1263650" cy="855663"/>
          </a:xfrm>
          <a:custGeom>
            <a:avLst/>
            <a:gdLst>
              <a:gd name="T0" fmla="*/ 277 w 471"/>
              <a:gd name="T1" fmla="*/ 26 h 319"/>
              <a:gd name="T2" fmla="*/ 146 w 471"/>
              <a:gd name="T3" fmla="*/ 3 h 319"/>
              <a:gd name="T4" fmla="*/ 4 w 471"/>
              <a:gd name="T5" fmla="*/ 45 h 319"/>
              <a:gd name="T6" fmla="*/ 7 w 471"/>
              <a:gd name="T7" fmla="*/ 52 h 319"/>
              <a:gd name="T8" fmla="*/ 142 w 471"/>
              <a:gd name="T9" fmla="*/ 14 h 319"/>
              <a:gd name="T10" fmla="*/ 274 w 471"/>
              <a:gd name="T11" fmla="*/ 35 h 319"/>
              <a:gd name="T12" fmla="*/ 457 w 471"/>
              <a:gd name="T13" fmla="*/ 197 h 319"/>
              <a:gd name="T14" fmla="*/ 223 w 471"/>
              <a:gd name="T15" fmla="*/ 101 h 319"/>
              <a:gd name="T16" fmla="*/ 217 w 471"/>
              <a:gd name="T17" fmla="*/ 106 h 319"/>
              <a:gd name="T18" fmla="*/ 441 w 471"/>
              <a:gd name="T19" fmla="*/ 252 h 319"/>
              <a:gd name="T20" fmla="*/ 20 w 471"/>
              <a:gd name="T21" fmla="*/ 65 h 319"/>
              <a:gd name="T22" fmla="*/ 17 w 471"/>
              <a:gd name="T23" fmla="*/ 68 h 319"/>
              <a:gd name="T24" fmla="*/ 456 w 471"/>
              <a:gd name="T25" fmla="*/ 256 h 319"/>
              <a:gd name="T26" fmla="*/ 456 w 471"/>
              <a:gd name="T27" fmla="*/ 247 h 319"/>
              <a:gd name="T28" fmla="*/ 268 w 471"/>
              <a:gd name="T29" fmla="*/ 139 h 319"/>
              <a:gd name="T30" fmla="*/ 466 w 471"/>
              <a:gd name="T31" fmla="*/ 206 h 319"/>
              <a:gd name="T32" fmla="*/ 469 w 471"/>
              <a:gd name="T33" fmla="*/ 200 h 319"/>
              <a:gd name="T34" fmla="*/ 277 w 471"/>
              <a:gd name="T35" fmla="*/ 2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319">
                <a:moveTo>
                  <a:pt x="277" y="26"/>
                </a:moveTo>
                <a:cubicBezTo>
                  <a:pt x="236" y="9"/>
                  <a:pt x="190" y="0"/>
                  <a:pt x="146" y="3"/>
                </a:cubicBezTo>
                <a:cubicBezTo>
                  <a:pt x="95" y="7"/>
                  <a:pt x="49" y="26"/>
                  <a:pt x="4" y="45"/>
                </a:cubicBezTo>
                <a:cubicBezTo>
                  <a:pt x="0" y="47"/>
                  <a:pt x="3" y="54"/>
                  <a:pt x="7" y="52"/>
                </a:cubicBezTo>
                <a:cubicBezTo>
                  <a:pt x="50" y="37"/>
                  <a:pt x="96" y="19"/>
                  <a:pt x="142" y="14"/>
                </a:cubicBezTo>
                <a:cubicBezTo>
                  <a:pt x="187" y="10"/>
                  <a:pt x="232" y="18"/>
                  <a:pt x="274" y="35"/>
                </a:cubicBezTo>
                <a:cubicBezTo>
                  <a:pt x="352" y="67"/>
                  <a:pt x="411" y="128"/>
                  <a:pt x="457" y="197"/>
                </a:cubicBezTo>
                <a:cubicBezTo>
                  <a:pt x="373" y="187"/>
                  <a:pt x="290" y="154"/>
                  <a:pt x="223" y="101"/>
                </a:cubicBezTo>
                <a:cubicBezTo>
                  <a:pt x="220" y="98"/>
                  <a:pt x="214" y="103"/>
                  <a:pt x="217" y="106"/>
                </a:cubicBezTo>
                <a:cubicBezTo>
                  <a:pt x="281" y="170"/>
                  <a:pt x="358" y="220"/>
                  <a:pt x="441" y="252"/>
                </a:cubicBezTo>
                <a:cubicBezTo>
                  <a:pt x="284" y="307"/>
                  <a:pt x="111" y="185"/>
                  <a:pt x="20" y="65"/>
                </a:cubicBezTo>
                <a:cubicBezTo>
                  <a:pt x="18" y="63"/>
                  <a:pt x="15" y="65"/>
                  <a:pt x="17" y="68"/>
                </a:cubicBezTo>
                <a:cubicBezTo>
                  <a:pt x="112" y="195"/>
                  <a:pt x="291" y="319"/>
                  <a:pt x="456" y="256"/>
                </a:cubicBezTo>
                <a:cubicBezTo>
                  <a:pt x="461" y="255"/>
                  <a:pt x="461" y="249"/>
                  <a:pt x="456" y="247"/>
                </a:cubicBezTo>
                <a:cubicBezTo>
                  <a:pt x="388" y="221"/>
                  <a:pt x="324" y="185"/>
                  <a:pt x="268" y="139"/>
                </a:cubicBezTo>
                <a:cubicBezTo>
                  <a:pt x="328" y="175"/>
                  <a:pt x="394" y="198"/>
                  <a:pt x="466" y="206"/>
                </a:cubicBezTo>
                <a:cubicBezTo>
                  <a:pt x="469" y="206"/>
                  <a:pt x="471" y="202"/>
                  <a:pt x="469" y="200"/>
                </a:cubicBezTo>
                <a:cubicBezTo>
                  <a:pt x="423" y="126"/>
                  <a:pt x="359" y="60"/>
                  <a:pt x="277" y="2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1"/>
          <p:cNvSpPr/>
          <p:nvPr/>
        </p:nvSpPr>
        <p:spPr bwMode="auto">
          <a:xfrm>
            <a:off x="6884671" y="3559781"/>
            <a:ext cx="1116013" cy="1576734"/>
          </a:xfrm>
          <a:custGeom>
            <a:avLst/>
            <a:gdLst>
              <a:gd name="T0" fmla="*/ 310 w 416"/>
              <a:gd name="T1" fmla="*/ 190 h 516"/>
              <a:gd name="T2" fmla="*/ 242 w 416"/>
              <a:gd name="T3" fmla="*/ 89 h 516"/>
              <a:gd name="T4" fmla="*/ 201 w 416"/>
              <a:gd name="T5" fmla="*/ 66 h 516"/>
              <a:gd name="T6" fmla="*/ 210 w 416"/>
              <a:gd name="T7" fmla="*/ 159 h 516"/>
              <a:gd name="T8" fmla="*/ 167 w 416"/>
              <a:gd name="T9" fmla="*/ 132 h 516"/>
              <a:gd name="T10" fmla="*/ 107 w 416"/>
              <a:gd name="T11" fmla="*/ 37 h 516"/>
              <a:gd name="T12" fmla="*/ 108 w 416"/>
              <a:gd name="T13" fmla="*/ 113 h 516"/>
              <a:gd name="T14" fmla="*/ 82 w 416"/>
              <a:gd name="T15" fmla="*/ 128 h 516"/>
              <a:gd name="T16" fmla="*/ 51 w 416"/>
              <a:gd name="T17" fmla="*/ 158 h 516"/>
              <a:gd name="T18" fmla="*/ 69 w 416"/>
              <a:gd name="T19" fmla="*/ 209 h 516"/>
              <a:gd name="T20" fmla="*/ 80 w 416"/>
              <a:gd name="T21" fmla="*/ 263 h 516"/>
              <a:gd name="T22" fmla="*/ 200 w 416"/>
              <a:gd name="T23" fmla="*/ 498 h 516"/>
              <a:gd name="T24" fmla="*/ 143 w 416"/>
              <a:gd name="T25" fmla="*/ 298 h 516"/>
              <a:gd name="T26" fmla="*/ 71 w 416"/>
              <a:gd name="T27" fmla="*/ 245 h 516"/>
              <a:gd name="T28" fmla="*/ 44 w 416"/>
              <a:gd name="T29" fmla="*/ 217 h 516"/>
              <a:gd name="T30" fmla="*/ 72 w 416"/>
              <a:gd name="T31" fmla="*/ 221 h 516"/>
              <a:gd name="T32" fmla="*/ 136 w 416"/>
              <a:gd name="T33" fmla="*/ 244 h 516"/>
              <a:gd name="T34" fmla="*/ 80 w 416"/>
              <a:gd name="T35" fmla="*/ 176 h 516"/>
              <a:gd name="T36" fmla="*/ 42 w 416"/>
              <a:gd name="T37" fmla="*/ 128 h 516"/>
              <a:gd name="T38" fmla="*/ 66 w 416"/>
              <a:gd name="T39" fmla="*/ 123 h 516"/>
              <a:gd name="T40" fmla="*/ 154 w 416"/>
              <a:gd name="T41" fmla="*/ 192 h 516"/>
              <a:gd name="T42" fmla="*/ 110 w 416"/>
              <a:gd name="T43" fmla="*/ 98 h 516"/>
              <a:gd name="T44" fmla="*/ 99 w 416"/>
              <a:gd name="T45" fmla="*/ 74 h 516"/>
              <a:gd name="T46" fmla="*/ 120 w 416"/>
              <a:gd name="T47" fmla="*/ 65 h 516"/>
              <a:gd name="T48" fmla="*/ 137 w 416"/>
              <a:gd name="T49" fmla="*/ 95 h 516"/>
              <a:gd name="T50" fmla="*/ 214 w 416"/>
              <a:gd name="T51" fmla="*/ 174 h 516"/>
              <a:gd name="T52" fmla="*/ 209 w 416"/>
              <a:gd name="T53" fmla="*/ 58 h 516"/>
              <a:gd name="T54" fmla="*/ 211 w 416"/>
              <a:gd name="T55" fmla="*/ 36 h 516"/>
              <a:gd name="T56" fmla="*/ 232 w 416"/>
              <a:gd name="T57" fmla="*/ 81 h 516"/>
              <a:gd name="T58" fmla="*/ 302 w 416"/>
              <a:gd name="T59" fmla="*/ 202 h 516"/>
              <a:gd name="T60" fmla="*/ 398 w 416"/>
              <a:gd name="T61" fmla="*/ 138 h 516"/>
              <a:gd name="T62" fmla="*/ 375 w 416"/>
              <a:gd name="T63" fmla="*/ 183 h 516"/>
              <a:gd name="T64" fmla="*/ 314 w 416"/>
              <a:gd name="T65" fmla="*/ 506 h 516"/>
              <a:gd name="T66" fmla="*/ 200 w 416"/>
              <a:gd name="T67" fmla="*/ 514 h 516"/>
              <a:gd name="T68" fmla="*/ 325 w 416"/>
              <a:gd name="T69" fmla="*/ 510 h 516"/>
              <a:gd name="T70" fmla="*/ 402 w 416"/>
              <a:gd name="T71" fmla="*/ 152 h 516"/>
              <a:gd name="T72" fmla="*/ 337 w 416"/>
              <a:gd name="T73" fmla="*/ 16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516">
                <a:moveTo>
                  <a:pt x="337" y="164"/>
                </a:moveTo>
                <a:cubicBezTo>
                  <a:pt x="330" y="173"/>
                  <a:pt x="321" y="185"/>
                  <a:pt x="310" y="190"/>
                </a:cubicBezTo>
                <a:cubicBezTo>
                  <a:pt x="286" y="201"/>
                  <a:pt x="276" y="182"/>
                  <a:pt x="268" y="165"/>
                </a:cubicBezTo>
                <a:cubicBezTo>
                  <a:pt x="256" y="141"/>
                  <a:pt x="247" y="116"/>
                  <a:pt x="242" y="89"/>
                </a:cubicBezTo>
                <a:cubicBezTo>
                  <a:pt x="240" y="82"/>
                  <a:pt x="238" y="0"/>
                  <a:pt x="208" y="25"/>
                </a:cubicBezTo>
                <a:cubicBezTo>
                  <a:pt x="198" y="33"/>
                  <a:pt x="201" y="55"/>
                  <a:pt x="201" y="66"/>
                </a:cubicBezTo>
                <a:cubicBezTo>
                  <a:pt x="202" y="92"/>
                  <a:pt x="207" y="118"/>
                  <a:pt x="209" y="144"/>
                </a:cubicBezTo>
                <a:cubicBezTo>
                  <a:pt x="209" y="145"/>
                  <a:pt x="211" y="156"/>
                  <a:pt x="210" y="159"/>
                </a:cubicBezTo>
                <a:cubicBezTo>
                  <a:pt x="202" y="175"/>
                  <a:pt x="194" y="164"/>
                  <a:pt x="187" y="157"/>
                </a:cubicBezTo>
                <a:cubicBezTo>
                  <a:pt x="179" y="150"/>
                  <a:pt x="173" y="141"/>
                  <a:pt x="167" y="132"/>
                </a:cubicBezTo>
                <a:cubicBezTo>
                  <a:pt x="156" y="116"/>
                  <a:pt x="148" y="98"/>
                  <a:pt x="139" y="81"/>
                </a:cubicBezTo>
                <a:cubicBezTo>
                  <a:pt x="133" y="69"/>
                  <a:pt x="122" y="42"/>
                  <a:pt x="107" y="37"/>
                </a:cubicBezTo>
                <a:cubicBezTo>
                  <a:pt x="96" y="34"/>
                  <a:pt x="87" y="44"/>
                  <a:pt x="85" y="54"/>
                </a:cubicBezTo>
                <a:cubicBezTo>
                  <a:pt x="82" y="73"/>
                  <a:pt x="100" y="97"/>
                  <a:pt x="108" y="113"/>
                </a:cubicBezTo>
                <a:cubicBezTo>
                  <a:pt x="119" y="137"/>
                  <a:pt x="130" y="161"/>
                  <a:pt x="142" y="186"/>
                </a:cubicBezTo>
                <a:cubicBezTo>
                  <a:pt x="117" y="172"/>
                  <a:pt x="100" y="149"/>
                  <a:pt x="82" y="128"/>
                </a:cubicBezTo>
                <a:cubicBezTo>
                  <a:pt x="73" y="117"/>
                  <a:pt x="52" y="89"/>
                  <a:pt x="36" y="107"/>
                </a:cubicBezTo>
                <a:cubicBezTo>
                  <a:pt x="21" y="123"/>
                  <a:pt x="41" y="146"/>
                  <a:pt x="51" y="158"/>
                </a:cubicBezTo>
                <a:cubicBezTo>
                  <a:pt x="75" y="184"/>
                  <a:pt x="100" y="210"/>
                  <a:pt x="125" y="236"/>
                </a:cubicBezTo>
                <a:cubicBezTo>
                  <a:pt x="104" y="236"/>
                  <a:pt x="87" y="220"/>
                  <a:pt x="69" y="209"/>
                </a:cubicBezTo>
                <a:cubicBezTo>
                  <a:pt x="60" y="203"/>
                  <a:pt x="43" y="193"/>
                  <a:pt x="32" y="200"/>
                </a:cubicBezTo>
                <a:cubicBezTo>
                  <a:pt x="0" y="218"/>
                  <a:pt x="69" y="256"/>
                  <a:pt x="80" y="263"/>
                </a:cubicBezTo>
                <a:cubicBezTo>
                  <a:pt x="120" y="287"/>
                  <a:pt x="154" y="316"/>
                  <a:pt x="176" y="358"/>
                </a:cubicBezTo>
                <a:cubicBezTo>
                  <a:pt x="199" y="401"/>
                  <a:pt x="207" y="450"/>
                  <a:pt x="200" y="498"/>
                </a:cubicBezTo>
                <a:cubicBezTo>
                  <a:pt x="199" y="503"/>
                  <a:pt x="206" y="505"/>
                  <a:pt x="207" y="500"/>
                </a:cubicBezTo>
                <a:cubicBezTo>
                  <a:pt x="219" y="427"/>
                  <a:pt x="195" y="351"/>
                  <a:pt x="143" y="298"/>
                </a:cubicBezTo>
                <a:cubicBezTo>
                  <a:pt x="130" y="284"/>
                  <a:pt x="115" y="273"/>
                  <a:pt x="99" y="263"/>
                </a:cubicBezTo>
                <a:cubicBezTo>
                  <a:pt x="90" y="257"/>
                  <a:pt x="80" y="251"/>
                  <a:pt x="71" y="245"/>
                </a:cubicBezTo>
                <a:cubicBezTo>
                  <a:pt x="66" y="242"/>
                  <a:pt x="61" y="239"/>
                  <a:pt x="57" y="236"/>
                </a:cubicBezTo>
                <a:cubicBezTo>
                  <a:pt x="48" y="230"/>
                  <a:pt x="41" y="228"/>
                  <a:pt x="44" y="217"/>
                </a:cubicBezTo>
                <a:cubicBezTo>
                  <a:pt x="47" y="205"/>
                  <a:pt x="51" y="210"/>
                  <a:pt x="60" y="214"/>
                </a:cubicBezTo>
                <a:cubicBezTo>
                  <a:pt x="64" y="216"/>
                  <a:pt x="68" y="219"/>
                  <a:pt x="72" y="221"/>
                </a:cubicBezTo>
                <a:cubicBezTo>
                  <a:pt x="80" y="226"/>
                  <a:pt x="87" y="232"/>
                  <a:pt x="96" y="236"/>
                </a:cubicBezTo>
                <a:cubicBezTo>
                  <a:pt x="108" y="243"/>
                  <a:pt x="121" y="247"/>
                  <a:pt x="136" y="244"/>
                </a:cubicBezTo>
                <a:cubicBezTo>
                  <a:pt x="139" y="243"/>
                  <a:pt x="140" y="239"/>
                  <a:pt x="138" y="237"/>
                </a:cubicBezTo>
                <a:cubicBezTo>
                  <a:pt x="119" y="216"/>
                  <a:pt x="99" y="196"/>
                  <a:pt x="80" y="176"/>
                </a:cubicBezTo>
                <a:cubicBezTo>
                  <a:pt x="72" y="167"/>
                  <a:pt x="63" y="159"/>
                  <a:pt x="56" y="149"/>
                </a:cubicBezTo>
                <a:cubicBezTo>
                  <a:pt x="52" y="146"/>
                  <a:pt x="40" y="133"/>
                  <a:pt x="42" y="128"/>
                </a:cubicBezTo>
                <a:cubicBezTo>
                  <a:pt x="48" y="124"/>
                  <a:pt x="54" y="121"/>
                  <a:pt x="60" y="117"/>
                </a:cubicBezTo>
                <a:cubicBezTo>
                  <a:pt x="62" y="119"/>
                  <a:pt x="64" y="121"/>
                  <a:pt x="66" y="123"/>
                </a:cubicBezTo>
                <a:cubicBezTo>
                  <a:pt x="93" y="150"/>
                  <a:pt x="113" y="183"/>
                  <a:pt x="149" y="198"/>
                </a:cubicBezTo>
                <a:cubicBezTo>
                  <a:pt x="153" y="200"/>
                  <a:pt x="155" y="195"/>
                  <a:pt x="154" y="192"/>
                </a:cubicBezTo>
                <a:cubicBezTo>
                  <a:pt x="144" y="171"/>
                  <a:pt x="134" y="151"/>
                  <a:pt x="125" y="130"/>
                </a:cubicBezTo>
                <a:cubicBezTo>
                  <a:pt x="120" y="119"/>
                  <a:pt x="115" y="109"/>
                  <a:pt x="110" y="98"/>
                </a:cubicBezTo>
                <a:cubicBezTo>
                  <a:pt x="108" y="93"/>
                  <a:pt x="106" y="89"/>
                  <a:pt x="103" y="84"/>
                </a:cubicBezTo>
                <a:cubicBezTo>
                  <a:pt x="102" y="81"/>
                  <a:pt x="100" y="77"/>
                  <a:pt x="99" y="74"/>
                </a:cubicBezTo>
                <a:cubicBezTo>
                  <a:pt x="91" y="65"/>
                  <a:pt x="93" y="61"/>
                  <a:pt x="104" y="60"/>
                </a:cubicBezTo>
                <a:cubicBezTo>
                  <a:pt x="117" y="54"/>
                  <a:pt x="114" y="55"/>
                  <a:pt x="120" y="65"/>
                </a:cubicBezTo>
                <a:cubicBezTo>
                  <a:pt x="122" y="68"/>
                  <a:pt x="124" y="71"/>
                  <a:pt x="126" y="75"/>
                </a:cubicBezTo>
                <a:cubicBezTo>
                  <a:pt x="130" y="82"/>
                  <a:pt x="134" y="89"/>
                  <a:pt x="137" y="95"/>
                </a:cubicBezTo>
                <a:cubicBezTo>
                  <a:pt x="146" y="112"/>
                  <a:pt x="155" y="130"/>
                  <a:pt x="166" y="145"/>
                </a:cubicBezTo>
                <a:cubicBezTo>
                  <a:pt x="173" y="155"/>
                  <a:pt x="199" y="189"/>
                  <a:pt x="214" y="174"/>
                </a:cubicBezTo>
                <a:cubicBezTo>
                  <a:pt x="224" y="163"/>
                  <a:pt x="217" y="141"/>
                  <a:pt x="216" y="129"/>
                </a:cubicBezTo>
                <a:cubicBezTo>
                  <a:pt x="214" y="105"/>
                  <a:pt x="209" y="82"/>
                  <a:pt x="209" y="58"/>
                </a:cubicBezTo>
                <a:cubicBezTo>
                  <a:pt x="209" y="53"/>
                  <a:pt x="209" y="47"/>
                  <a:pt x="210" y="42"/>
                </a:cubicBezTo>
                <a:cubicBezTo>
                  <a:pt x="211" y="40"/>
                  <a:pt x="211" y="38"/>
                  <a:pt x="211" y="36"/>
                </a:cubicBezTo>
                <a:cubicBezTo>
                  <a:pt x="224" y="41"/>
                  <a:pt x="230" y="48"/>
                  <a:pt x="229" y="59"/>
                </a:cubicBezTo>
                <a:cubicBezTo>
                  <a:pt x="231" y="66"/>
                  <a:pt x="230" y="74"/>
                  <a:pt x="232" y="81"/>
                </a:cubicBezTo>
                <a:cubicBezTo>
                  <a:pt x="235" y="105"/>
                  <a:pt x="242" y="127"/>
                  <a:pt x="251" y="149"/>
                </a:cubicBezTo>
                <a:cubicBezTo>
                  <a:pt x="260" y="170"/>
                  <a:pt x="273" y="207"/>
                  <a:pt x="302" y="202"/>
                </a:cubicBezTo>
                <a:cubicBezTo>
                  <a:pt x="338" y="196"/>
                  <a:pt x="355" y="148"/>
                  <a:pt x="380" y="127"/>
                </a:cubicBezTo>
                <a:cubicBezTo>
                  <a:pt x="395" y="114"/>
                  <a:pt x="400" y="123"/>
                  <a:pt x="398" y="138"/>
                </a:cubicBezTo>
                <a:cubicBezTo>
                  <a:pt x="396" y="144"/>
                  <a:pt x="391" y="151"/>
                  <a:pt x="389" y="157"/>
                </a:cubicBezTo>
                <a:cubicBezTo>
                  <a:pt x="384" y="166"/>
                  <a:pt x="380" y="174"/>
                  <a:pt x="375" y="183"/>
                </a:cubicBezTo>
                <a:cubicBezTo>
                  <a:pt x="364" y="204"/>
                  <a:pt x="353" y="224"/>
                  <a:pt x="343" y="245"/>
                </a:cubicBezTo>
                <a:cubicBezTo>
                  <a:pt x="306" y="328"/>
                  <a:pt x="298" y="417"/>
                  <a:pt x="314" y="506"/>
                </a:cubicBezTo>
                <a:cubicBezTo>
                  <a:pt x="276" y="501"/>
                  <a:pt x="238" y="500"/>
                  <a:pt x="200" y="503"/>
                </a:cubicBezTo>
                <a:cubicBezTo>
                  <a:pt x="193" y="504"/>
                  <a:pt x="193" y="514"/>
                  <a:pt x="200" y="514"/>
                </a:cubicBezTo>
                <a:cubicBezTo>
                  <a:pt x="240" y="514"/>
                  <a:pt x="280" y="513"/>
                  <a:pt x="320" y="516"/>
                </a:cubicBezTo>
                <a:cubicBezTo>
                  <a:pt x="324" y="516"/>
                  <a:pt x="326" y="513"/>
                  <a:pt x="325" y="510"/>
                </a:cubicBezTo>
                <a:cubicBezTo>
                  <a:pt x="300" y="408"/>
                  <a:pt x="322" y="305"/>
                  <a:pt x="370" y="214"/>
                </a:cubicBezTo>
                <a:cubicBezTo>
                  <a:pt x="380" y="193"/>
                  <a:pt x="392" y="173"/>
                  <a:pt x="402" y="152"/>
                </a:cubicBezTo>
                <a:cubicBezTo>
                  <a:pt x="407" y="141"/>
                  <a:pt x="416" y="125"/>
                  <a:pt x="407" y="115"/>
                </a:cubicBezTo>
                <a:cubicBezTo>
                  <a:pt x="385" y="89"/>
                  <a:pt x="346" y="153"/>
                  <a:pt x="337" y="1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pic>
        <p:nvPicPr>
          <p:cNvPr id="47107" name="图片 1"/>
          <p:cNvPicPr>
            <a:picLocks noChangeAspect="1"/>
          </p:cNvPicPr>
          <p:nvPr/>
        </p:nvPicPr>
        <p:blipFill>
          <a:blip r:embed="rId1"/>
          <a:stretch>
            <a:fillRect/>
          </a:stretch>
        </p:blipFill>
        <p:spPr>
          <a:xfrm>
            <a:off x="683895" y="745808"/>
            <a:ext cx="960438" cy="960437"/>
          </a:xfrm>
          <a:prstGeom prst="rect">
            <a:avLst/>
          </a:prstGeom>
          <a:noFill/>
          <a:ln w="9525">
            <a:noFill/>
          </a:ln>
        </p:spPr>
      </p:pic>
      <p:sp>
        <p:nvSpPr>
          <p:cNvPr id="47108" name="文本框 2"/>
          <p:cNvSpPr txBox="1"/>
          <p:nvPr/>
        </p:nvSpPr>
        <p:spPr>
          <a:xfrm>
            <a:off x="728980" y="1877378"/>
            <a:ext cx="869950" cy="368300"/>
          </a:xfrm>
          <a:prstGeom prst="rect">
            <a:avLst/>
          </a:prstGeom>
          <a:noFill/>
          <a:ln w="9525">
            <a:noFill/>
          </a:ln>
        </p:spPr>
        <p:txBody>
          <a:bodyPr wrap="none" anchor="t" anchorCtr="0">
            <a:spAutoFit/>
          </a:bodyPr>
          <a:p>
            <a:r>
              <a:rPr lang="zh-CN" altLang="en-US" dirty="0">
                <a:latin typeface="微软雅黑" panose="020B0503020204020204" pitchFamily="34" charset="-122"/>
                <a:ea typeface="微软雅黑" panose="020B0503020204020204" pitchFamily="34" charset="-122"/>
              </a:rPr>
              <a:t>邢海粟</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小小组长</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协调小组成员矛盾，团结一致向前冲；</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）负责该阶段PPT审核以及后续更新；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）负责周常会议的召开，负责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CCB</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会议，负责组内评审的组织；</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）负责沟通助教、确认用户需求，负责需求管理工具；</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负责分配下一阶段的任务；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负责SRA2021-G05-CCB邀请函的编写与审核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SRA2021-G05-软件开发计划(SDP)</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文档的审核以及部分修改；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用例描述文档、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测试用例的初次创建和模板设计；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用户手册文档的编写与后续修订；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需求冲突文档的编写与后续修订；</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5147945" y="746125"/>
            <a:ext cx="3916680" cy="922020"/>
          </a:xfrm>
          <a:prstGeom prst="rect">
            <a:avLst/>
          </a:prstGeom>
          <a:noFill/>
        </p:spPr>
        <p:txBody>
          <a:bodyPr wrap="square" rtlCol="0" anchor="t">
            <a:spAutoFit/>
          </a:bodyPr>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低保真商家端的原型绘制；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高保真</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的补充原型绘制；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546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843915" y="1851978"/>
            <a:ext cx="6400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朱涵</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8175" y="483870"/>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负责该阶段PPT制作以及后续更新；</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负责该阶段团建活动的组织与开展；</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负责项目进度监控，与其他组员进行沟通</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）负责文档格式的修订与审核；</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用户群分类文档的编写以及后续修订；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需求跟踪矩阵初版的制作；</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用户优先级打分表的更新；</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SRA2021-G05-软件需求规格说明(SRS)</a:t>
            </a:r>
            <a:r>
              <a:rPr lang="zh-CN" sz="1200" dirty="0">
                <a:latin typeface="宋体" panose="02010600030101010101" pitchFamily="2" charset="-122"/>
                <a:ea typeface="宋体" panose="02010600030101010101" pitchFamily="2" charset="-122"/>
                <a:cs typeface="宋体" panose="02010600030101010101" pitchFamily="2" charset="-122"/>
                <a:sym typeface="+mn-ea"/>
              </a:rPr>
              <a:t>的更新</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可行性分析（</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FAR</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）的编写以及后续修订</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需求优先级任务：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项目下达人打分表、普通用户、团长用户、管理员用户的设计；</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需求优先级的计算与统计；</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8129" name="图片 5"/>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章拾瑜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建队基石</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为团建活动提供举办思路，凝聚人心；</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测试用例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愿景与范围</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SRA2021-G05-CCB章程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原型任务：</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纸模型团长端</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低保真团长端的原型修改绘制；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高保真团长模块的补充原型绘制；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高保真订单模块的补充原型绘制；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9153" name="图片 1"/>
          <p:cNvPicPr>
            <a:picLocks noChangeAspect="1"/>
          </p:cNvPicPr>
          <p:nvPr/>
        </p:nvPicPr>
        <p:blipFill>
          <a:blip r:embed="rId1"/>
          <a:stretch>
            <a:fillRect/>
          </a:stretch>
        </p:blipFill>
        <p:spPr>
          <a:xfrm>
            <a:off x="683260" y="77184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陈正祎</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55625"/>
            <a:ext cx="7060565" cy="452310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团队灵魂</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作为项目进度管理员，负责项目进度管理；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）作为会议记录员，负责会议记录（周常会议、组内评审会议、</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JAD</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会议）；</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数据字典</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用例图、时序图、数据流图、流程图的绘制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会议记录的编写</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4</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高保真客户端模块的原型绘制；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5</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低保真客户端的原型修改绘制；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低保真管理员端的原型修改绘制；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0177" name="图片 5"/>
          <p:cNvPicPr>
            <a:picLocks noChangeAspect="1"/>
          </p:cNvPicPr>
          <p:nvPr/>
        </p:nvPicPr>
        <p:blipFill>
          <a:blip r:embed="rId1"/>
          <a:stretch>
            <a:fillRect/>
          </a:stretch>
        </p:blipFill>
        <p:spPr>
          <a:xfrm>
            <a:off x="682625" y="745808"/>
            <a:ext cx="960438" cy="960437"/>
          </a:xfrm>
          <a:prstGeom prst="rect">
            <a:avLst/>
          </a:prstGeom>
          <a:noFill/>
          <a:ln w="9525">
            <a:noFill/>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小组分工</a:t>
            </a:r>
            <a:endParaRPr lang="zh-CN" altLang="en-US" dirty="0" smtClean="0">
              <a:solidFill>
                <a:schemeClr val="accent1"/>
              </a:solidFill>
              <a:sym typeface="+mn-ea"/>
            </a:endParaRPr>
          </a:p>
        </p:txBody>
      </p:sp>
      <p:sp>
        <p:nvSpPr>
          <p:cNvPr id="47108" name="文本框 2"/>
          <p:cNvSpPr txBox="1"/>
          <p:nvPr/>
        </p:nvSpPr>
        <p:spPr>
          <a:xfrm>
            <a:off x="728980" y="1877378"/>
            <a:ext cx="868680" cy="368300"/>
          </a:xfrm>
          <a:prstGeom prst="rect">
            <a:avLst/>
          </a:prstGeom>
          <a:noFill/>
          <a:ln w="9525">
            <a:noFill/>
          </a:ln>
        </p:spPr>
        <p:txBody>
          <a:bodyPr wrap="none" anchor="t" anchorCtr="0">
            <a:spAutoFit/>
          </a:bodyPr>
          <a:p>
            <a:pPr algn="l"/>
            <a:r>
              <a:rPr lang="zh-CN" altLang="en-US" dirty="0">
                <a:latin typeface="微软雅黑" panose="020B0503020204020204" pitchFamily="34" charset="-122"/>
                <a:ea typeface="微软雅黑" panose="020B0503020204020204" pitchFamily="34" charset="-122"/>
                <a:sym typeface="+mn-ea"/>
              </a:rPr>
              <a:t>黄德煜</a:t>
            </a:r>
            <a:endParaRPr lang="zh-CN" altLang="en-US" dirty="0">
              <a:latin typeface="微软雅黑" panose="020B0503020204020204" pitchFamily="34" charset="-122"/>
              <a:ea typeface="微软雅黑" panose="020B0503020204020204" pitchFamily="34" charset="-122"/>
            </a:endParaRPr>
          </a:p>
        </p:txBody>
      </p:sp>
      <p:sp>
        <p:nvSpPr>
          <p:cNvPr id="47109" name="文本框 3"/>
          <p:cNvSpPr txBox="1"/>
          <p:nvPr/>
        </p:nvSpPr>
        <p:spPr>
          <a:xfrm>
            <a:off x="1907540" y="574675"/>
            <a:ext cx="7060565" cy="4246245"/>
          </a:xfrm>
          <a:prstGeom prst="rect">
            <a:avLst/>
          </a:prstGeom>
          <a:noFill/>
          <a:ln w="9525">
            <a:noFill/>
          </a:ln>
        </p:spPr>
        <p:txBody>
          <a:bodyPr wrap="square" anchor="t" anchorCtr="0">
            <a:spAutoFit/>
          </a:bodyPr>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团队核心</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总体任务：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作为项目配置管理员，负责项目配置管理；</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）建立配置管理仓库，并解决小组成员的配置管理问题；</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文档任务：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用例描述</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文档的编写以及部分修改；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需求规格说明中用例图、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用例描述文档中用例图、</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DM</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（对话框图）的绘制</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endPar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用户手册文档的后续修订；</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需求冲突文档的后续修订；</a:t>
            </a:r>
            <a:endPar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sz="1200" dirty="0">
                <a:latin typeface="宋体" panose="02010600030101010101" pitchFamily="2" charset="-122"/>
                <a:ea typeface="宋体" panose="02010600030101010101" pitchFamily="2" charset="-122"/>
                <a:cs typeface="宋体" panose="02010600030101010101" pitchFamily="2" charset="-122"/>
                <a:sym typeface="+mn-ea"/>
              </a:rPr>
              <a:t>SRA2021-G05-需求变更影响报告</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的补充以及部分修改；</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7</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项目章程</a:t>
            </a:r>
            <a:r>
              <a:rPr lang="zh-CN" altLang="zh-CN" sz="1200" dirty="0">
                <a:latin typeface="宋体" panose="02010600030101010101" pitchFamily="2" charset="-122"/>
                <a:ea typeface="宋体" panose="02010600030101010101" pitchFamily="2" charset="-122"/>
                <a:cs typeface="宋体" panose="02010600030101010101" pitchFamily="2" charset="-122"/>
                <a:sym typeface="+mn-ea"/>
              </a:rPr>
              <a:t>的编写以及部分修改；</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原型任务：</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1</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纸模型客户端的原型绘制；</a:t>
            </a:r>
            <a:endPar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pP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2</a:t>
            </a:r>
            <a:r>
              <a:rPr lang="zh-CN"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）负责</a:t>
            </a:r>
            <a:r>
              <a:rPr lang="en-US" altLang="zh-CN"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SRA2021-G05-</a:t>
            </a:r>
            <a:r>
              <a:rPr lang="zh-CN" altLang="en-US" sz="12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低保真客户端的原型绘制；</a:t>
            </a:r>
            <a:endParaRPr lang="zh-CN" altLang="zh-CN" sz="12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51201" name="图片 1"/>
          <p:cNvPicPr>
            <a:picLocks noChangeAspect="1"/>
          </p:cNvPicPr>
          <p:nvPr/>
        </p:nvPicPr>
        <p:blipFill>
          <a:blip r:embed="rId1"/>
          <a:stretch>
            <a:fillRect/>
          </a:stretch>
        </p:blipFill>
        <p:spPr>
          <a:xfrm>
            <a:off x="683895" y="727393"/>
            <a:ext cx="960438" cy="958850"/>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可行性分析报告</a:t>
            </a:r>
            <a:r>
              <a:rPr lang="en-US" altLang="zh-CN" baseline="30000" dirty="0" smtClean="0">
                <a:solidFill>
                  <a:schemeClr val="accent1"/>
                </a:solidFill>
                <a:sym typeface="+mn-ea"/>
              </a:rPr>
              <a:t>[17]</a:t>
            </a:r>
            <a:endParaRPr lang="en-US" altLang="zh-CN" sz="1200" baseline="30000" dirty="0" smtClean="0">
              <a:solidFill>
                <a:schemeClr val="accent1"/>
              </a:solidFill>
              <a:sym typeface="+mn-ea"/>
            </a:endParaRPr>
          </a:p>
        </p:txBody>
      </p:sp>
      <p:grpSp>
        <p:nvGrpSpPr>
          <p:cNvPr id="2079" name="组合 2078"/>
          <p:cNvGrpSpPr/>
          <p:nvPr/>
        </p:nvGrpSpPr>
        <p:grpSpPr>
          <a:xfrm>
            <a:off x="6515310" y="1707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1" action="ppaction://hlinkfile"/>
          </p:cNvPr>
          <p:cNvSpPr txBox="1"/>
          <p:nvPr/>
        </p:nvSpPr>
        <p:spPr>
          <a:xfrm>
            <a:off x="5076190" y="1101090"/>
            <a:ext cx="347091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可行性分析</a:t>
            </a:r>
            <a:r>
              <a:rPr lang="zh-CN" altLang="en-US"/>
              <a:t>报告</a:t>
            </a:r>
            <a:endParaRPr lang="zh-CN" altLang="en-US"/>
          </a:p>
        </p:txBody>
      </p:sp>
      <p:pic>
        <p:nvPicPr>
          <p:cNvPr id="2" name="图片 1"/>
          <p:cNvPicPr>
            <a:picLocks noChangeAspect="1"/>
          </p:cNvPicPr>
          <p:nvPr/>
        </p:nvPicPr>
        <p:blipFill>
          <a:blip r:embed="rId2"/>
          <a:stretch>
            <a:fillRect/>
          </a:stretch>
        </p:blipFill>
        <p:spPr>
          <a:xfrm>
            <a:off x="546100" y="699135"/>
            <a:ext cx="3143250" cy="4364355"/>
          </a:xfrm>
          <a:prstGeom prst="rect">
            <a:avLst/>
          </a:prstGeom>
        </p:spPr>
      </p:pic>
      <p:pic>
        <p:nvPicPr>
          <p:cNvPr id="3" name="图片 2"/>
          <p:cNvPicPr>
            <a:picLocks noChangeAspect="1"/>
          </p:cNvPicPr>
          <p:nvPr/>
        </p:nvPicPr>
        <p:blipFill>
          <a:blip r:embed="rId3"/>
          <a:stretch>
            <a:fillRect/>
          </a:stretch>
        </p:blipFill>
        <p:spPr>
          <a:xfrm>
            <a:off x="3779520" y="1621155"/>
            <a:ext cx="5257800" cy="3444240"/>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绩效评定</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488378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绩效评定</a:t>
            </a:r>
            <a:endParaRPr lang="zh-CN"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2699385" y="123190"/>
            <a:ext cx="4634865" cy="4834890"/>
          </a:xfrm>
          <a:prstGeom prst="rect">
            <a:avLst/>
          </a:prstGeom>
        </p:spPr>
      </p:pic>
      <p:grpSp>
        <p:nvGrpSpPr>
          <p:cNvPr id="1039" name="组合 1038"/>
          <p:cNvGrpSpPr/>
          <p:nvPr/>
        </p:nvGrpSpPr>
        <p:grpSpPr>
          <a:xfrm>
            <a:off x="972185" y="163607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502285" y="2572385"/>
            <a:ext cx="1825625" cy="368300"/>
          </a:xfrm>
          <a:prstGeom prst="rect">
            <a:avLst/>
          </a:prstGeom>
          <a:noFill/>
        </p:spPr>
        <p:txBody>
          <a:bodyPr wrap="square" rtlCol="0">
            <a:spAutoFit/>
          </a:bodyPr>
          <a:p>
            <a:pPr algn="ctr"/>
            <a:r>
              <a:rPr lang="zh-CN" altLang="en-US">
                <a:latin typeface="宋体" panose="02010600030101010101" pitchFamily="2" charset="-122"/>
                <a:ea typeface="宋体" panose="02010600030101010101" pitchFamily="2" charset="-122"/>
              </a:rPr>
              <a:t>小组绩效评定表</a:t>
            </a:r>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绩效评定</a:t>
            </a:r>
            <a:endParaRPr lang="zh-CN" altLang="en-US" dirty="0"/>
          </a:p>
        </p:txBody>
      </p:sp>
      <p:graphicFrame>
        <p:nvGraphicFramePr>
          <p:cNvPr id="4" name="表格 3"/>
          <p:cNvGraphicFramePr/>
          <p:nvPr>
            <p:custDataLst>
              <p:tags r:id="rId1"/>
            </p:custDataLst>
          </p:nvPr>
        </p:nvGraphicFramePr>
        <p:xfrm>
          <a:off x="182880" y="1109980"/>
          <a:ext cx="8774430" cy="3255645"/>
        </p:xfrm>
        <a:graphic>
          <a:graphicData uri="http://schemas.openxmlformats.org/drawingml/2006/table">
            <a:tbl>
              <a:tblPr firstRow="1" bandRow="1">
                <a:tableStyleId>{5C22544A-7EE6-4342-B048-85BDC9FD1C3A}</a:tableStyleId>
              </a:tblPr>
              <a:tblGrid>
                <a:gridCol w="672465"/>
                <a:gridCol w="393065"/>
                <a:gridCol w="483235"/>
                <a:gridCol w="417830"/>
                <a:gridCol w="528955"/>
                <a:gridCol w="497840"/>
                <a:gridCol w="575945"/>
                <a:gridCol w="646430"/>
                <a:gridCol w="208280"/>
                <a:gridCol w="377190"/>
                <a:gridCol w="473710"/>
                <a:gridCol w="480695"/>
                <a:gridCol w="467360"/>
                <a:gridCol w="497840"/>
                <a:gridCol w="671830"/>
                <a:gridCol w="690245"/>
                <a:gridCol w="208280"/>
                <a:gridCol w="483235"/>
              </a:tblGrid>
              <a:tr h="888365">
                <a:tc>
                  <a:txBody>
                    <a:bodyPr/>
                    <a:p>
                      <a:pPr indent="0">
                        <a:buNone/>
                      </a:pPr>
                      <a:r>
                        <a:rPr lang="zh-CN" sz="1200" b="1">
                          <a:solidFill>
                            <a:srgbClr val="000000"/>
                          </a:solidFill>
                          <a:latin typeface="Arial" panose="020B0604020202020204" pitchFamily="34" charset="0"/>
                          <a:ea typeface="等线" panose="02010600030101010101" charset="-122"/>
                        </a:rPr>
                        <a:t>小组成员</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工作任务</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工作质量</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工作技能</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工作态度与责任感</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协调性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纪律性</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工作总分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自评</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他评1</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他评2</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他评3</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他评4</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组长评价</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评价总分</a:t>
                      </a:r>
                      <a:endParaRPr lang="en-US" altLang="en-US" sz="1200" b="1">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zh-CN" sz="1200" b="1">
                          <a:solidFill>
                            <a:srgbClr val="000000"/>
                          </a:solidFill>
                          <a:latin typeface="Arial" panose="020B0604020202020204" pitchFamily="34" charset="0"/>
                          <a:ea typeface="等线" panose="02010600030101010101" charset="-122"/>
                        </a:rPr>
                        <a:t>总分</a:t>
                      </a:r>
                      <a:endParaRPr lang="en-US" altLang="en-US" sz="1200" b="1">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16255">
                <a:tc>
                  <a:txBody>
                    <a:bodyPr/>
                    <a:p>
                      <a:pPr indent="0">
                        <a:buNone/>
                      </a:pPr>
                      <a:r>
                        <a:rPr lang="zh-CN" sz="1200" b="0">
                          <a:solidFill>
                            <a:srgbClr val="000000"/>
                          </a:solidFill>
                          <a:latin typeface="Arial" panose="020B0604020202020204" pitchFamily="34" charset="0"/>
                          <a:ea typeface="等线" panose="02010600030101010101" charset="-122"/>
                        </a:rPr>
                        <a:t>邢海粟</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525145">
                <a:tc>
                  <a:txBody>
                    <a:bodyPr/>
                    <a:p>
                      <a:pPr indent="0">
                        <a:buNone/>
                      </a:pPr>
                      <a:r>
                        <a:rPr lang="zh-CN" sz="1200" b="0">
                          <a:solidFill>
                            <a:srgbClr val="000000"/>
                          </a:solidFill>
                          <a:latin typeface="Arial" panose="020B0604020202020204" pitchFamily="34" charset="0"/>
                          <a:ea typeface="等线" panose="02010600030101010101" charset="-122"/>
                        </a:rPr>
                        <a:t>章拾瑜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90.2</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76885">
                <a:tc>
                  <a:txBody>
                    <a:bodyPr/>
                    <a:p>
                      <a:pPr indent="0">
                        <a:buNone/>
                      </a:pPr>
                      <a:r>
                        <a:rPr lang="zh-CN" sz="1200" b="0">
                          <a:solidFill>
                            <a:srgbClr val="000000"/>
                          </a:solidFill>
                          <a:latin typeface="Arial" panose="020B0604020202020204" pitchFamily="34" charset="0"/>
                          <a:ea typeface="等线" panose="02010600030101010101" charset="-122"/>
                        </a:rPr>
                        <a:t>黄德煜</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84.5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zh-CN" altLang="en-US"/>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86.25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06400">
                <a:tc>
                  <a:txBody>
                    <a:bodyPr/>
                    <a:p>
                      <a:pPr indent="0">
                        <a:buNone/>
                      </a:pPr>
                      <a:r>
                        <a:rPr lang="zh-CN" sz="1100" b="0">
                          <a:solidFill>
                            <a:srgbClr val="000000"/>
                          </a:solidFill>
                          <a:latin typeface="Arial" panose="020B0604020202020204" pitchFamily="34" charset="0"/>
                          <a:ea typeface="等线" panose="02010600030101010101" charset="-122"/>
                        </a:rPr>
                        <a:t>朱涵</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85</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88.5</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r h="442595">
                <a:tc>
                  <a:txBody>
                    <a:bodyPr/>
                    <a:p>
                      <a:pPr indent="0">
                        <a:buNone/>
                      </a:pPr>
                      <a:r>
                        <a:rPr lang="zh-CN" sz="1100" b="0">
                          <a:solidFill>
                            <a:srgbClr val="000000"/>
                          </a:solidFill>
                          <a:latin typeface="Arial" panose="020B0604020202020204" pitchFamily="34" charset="0"/>
                          <a:ea typeface="等线" panose="02010600030101010101" charset="-122"/>
                        </a:rPr>
                        <a:t>陈正祎</a:t>
                      </a:r>
                      <a:endParaRPr lang="en-US" altLang="en-US" sz="11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37</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8</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10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91</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93</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90</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92.6</a:t>
                      </a: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endParaRPr lang="en-US" altLang="en-US" sz="1200" b="0">
                        <a:solidFill>
                          <a:srgbClr val="000000"/>
                        </a:solidFill>
                        <a:latin typeface="等线" panose="02010600030101010101" charset="-122"/>
                      </a:endParaRPr>
                    </a:p>
                  </a:txBody>
                  <a:tcPr marL="12700" marR="12700" marT="12700" vert="horz" anchor="b" anchorCtr="0">
                    <a:lnL>
                      <a:noFill/>
                    </a:lnL>
                    <a:lnR>
                      <a:noFill/>
                    </a:lnR>
                    <a:lnT cap="flat">
                      <a:noFill/>
                    </a:lnT>
                    <a:lnB cap="flat">
                      <a:noFill/>
                    </a:lnB>
                    <a:lnTlToBr>
                      <a:noFill/>
                    </a:lnTlToBr>
                    <a:lnBlToTr>
                      <a:noFill/>
                    </a:lnBlToTr>
                    <a:solidFill>
                      <a:schemeClr val="bg2"/>
                    </a:solidFill>
                  </a:tcPr>
                </a:tc>
                <a:tc>
                  <a:txBody>
                    <a:bodyPr/>
                    <a:p>
                      <a:pPr indent="0">
                        <a:buNone/>
                      </a:pPr>
                      <a:r>
                        <a:rPr lang="en-US" sz="1200" b="0">
                          <a:solidFill>
                            <a:srgbClr val="000000"/>
                          </a:solidFill>
                          <a:latin typeface="等线" panose="02010600030101010101" charset="-122"/>
                        </a:rPr>
                        <a:t>92.3</a:t>
                      </a:r>
                      <a:endParaRPr lang="en-US" altLang="en-US" sz="1200" b="0">
                        <a:solidFill>
                          <a:srgbClr val="000000"/>
                        </a:solidFill>
                        <a:latin typeface="等线" panose="02010600030101010101" charset="-122"/>
                      </a:endParaRPr>
                    </a:p>
                  </a:txBody>
                  <a:tcPr marL="12700" marR="12700" marT="12700" vert="horz" anchor="b" anchorCtr="0">
                    <a:lnL>
                      <a:noFill/>
                    </a:lnL>
                    <a:lnR cap="flat">
                      <a:noFill/>
                    </a:lnR>
                    <a:lnT cap="flat">
                      <a:noFill/>
                    </a:lnT>
                    <a:lnB cap="flat">
                      <a:noFill/>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15795"/>
            <a:ext cx="3628390" cy="521970"/>
          </a:xfrm>
          <a:prstGeom prst="rect">
            <a:avLst/>
          </a:prstGeom>
        </p:spPr>
        <p:txBody>
          <a:bodyPr wrap="square">
            <a:spAutoFit/>
          </a:bodyPr>
          <a:lstStyle/>
          <a:p>
            <a:pPr algn="l">
              <a:buClrTx/>
              <a:buSzTx/>
              <a:buFontTx/>
            </a:pPr>
            <a:r>
              <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rPr>
              <a:t>移动课堂助理</a:t>
            </a:r>
            <a:endParaRPr lang="zh-CN" altLang="en-US" sz="2800" b="1" dirty="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2694940" y="214280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378" y="267493"/>
            <a:ext cx="223651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409" y="627856"/>
            <a:ext cx="5607844" cy="4413830"/>
          </a:xfrm>
          <a:prstGeom prst="rect">
            <a:avLst/>
          </a:prstGeom>
          <a:solidFill>
            <a:schemeClr val="bg2"/>
          </a:solidFill>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3029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启动阶段</a:t>
            </a:r>
            <a:endParaRPr lang="zh-CN" altLang="en-US" dirty="0"/>
          </a:p>
        </p:txBody>
      </p:sp>
      <p:pic>
        <p:nvPicPr>
          <p:cNvPr id="15" name="图片 14"/>
          <p:cNvPicPr>
            <a:picLocks noChangeAspect="1"/>
          </p:cNvPicPr>
          <p:nvPr/>
        </p:nvPicPr>
        <p:blipFill>
          <a:blip r:embed="rId1"/>
          <a:stretch>
            <a:fillRect/>
          </a:stretch>
        </p:blipFill>
        <p:spPr>
          <a:xfrm>
            <a:off x="251460" y="2283460"/>
            <a:ext cx="3369945" cy="2334895"/>
          </a:xfrm>
          <a:prstGeom prst="rect">
            <a:avLst/>
          </a:prstGeom>
        </p:spPr>
      </p:pic>
      <p:sp>
        <p:nvSpPr>
          <p:cNvPr id="16" name="文本框 15"/>
          <p:cNvSpPr txBox="1"/>
          <p:nvPr/>
        </p:nvSpPr>
        <p:spPr>
          <a:xfrm>
            <a:off x="323666" y="699000"/>
            <a:ext cx="2775119"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移动课程助理可行性分析</a:t>
            </a:r>
            <a:endParaRPr lang="zh-CN" altLang="en-US" dirty="0">
              <a:latin typeface="宋体" panose="02010600030101010101" pitchFamily="2" charset="-122"/>
              <a:ea typeface="宋体" panose="02010600030101010101" pitchFamily="2" charset="-122"/>
            </a:endParaRPr>
          </a:p>
        </p:txBody>
      </p:sp>
      <p:graphicFrame>
        <p:nvGraphicFramePr>
          <p:cNvPr id="17" name="表格 7"/>
          <p:cNvGraphicFramePr>
            <a:graphicFrameLocks noGrp="1"/>
          </p:cNvGraphicFramePr>
          <p:nvPr>
            <p:custDataLst>
              <p:tags r:id="rId2"/>
            </p:custDataLst>
          </p:nvPr>
        </p:nvGraphicFramePr>
        <p:xfrm>
          <a:off x="323850" y="1130935"/>
          <a:ext cx="5171440" cy="605790"/>
        </p:xfrm>
        <a:graphic>
          <a:graphicData uri="http://schemas.openxmlformats.org/drawingml/2006/table">
            <a:tbl>
              <a:tblPr firstRow="1" bandRow="1">
                <a:tableStyleId>{5C22544A-7EE6-4342-B048-85BDC9FD1C3A}</a:tableStyleId>
              </a:tblPr>
              <a:tblGrid>
                <a:gridCol w="2585720"/>
                <a:gridCol w="2585720"/>
              </a:tblGrid>
              <a:tr h="302895">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1</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zh-CN" altLang="en-US" sz="1200" b="0" dirty="0">
                          <a:solidFill>
                            <a:schemeClr val="tx1"/>
                          </a:solidFill>
                          <a:latin typeface="宋体" panose="02010600030101010101" pitchFamily="2" charset="-122"/>
                          <a:ea typeface="宋体" panose="02010600030101010101" pitchFamily="2" charset="-122"/>
                        </a:rPr>
                        <a:t>方案</a:t>
                      </a:r>
                      <a:r>
                        <a:rPr lang="en-US" altLang="zh-CN" sz="1200" b="0" dirty="0">
                          <a:solidFill>
                            <a:schemeClr val="tx1"/>
                          </a:solidFill>
                          <a:latin typeface="宋体" panose="02010600030101010101" pitchFamily="2" charset="-122"/>
                          <a:ea typeface="宋体" panose="02010600030101010101" pitchFamily="2" charset="-122"/>
                        </a:rPr>
                        <a:t>2</a:t>
                      </a:r>
                      <a:endParaRPr lang="en-US" altLang="zh-CN" sz="1200" b="0" dirty="0">
                        <a:solidFill>
                          <a:schemeClr val="tx1"/>
                        </a:solidFill>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r h="302895">
                <a:tc>
                  <a:txBody>
                    <a:bodyPr/>
                    <a:p>
                      <a:r>
                        <a:rPr lang="zh-CN" altLang="en-US" sz="1200" dirty="0">
                          <a:latin typeface="宋体" panose="02010600030101010101" pitchFamily="2" charset="-122"/>
                          <a:ea typeface="宋体" panose="02010600030101010101" pitchFamily="2" charset="-122"/>
                        </a:rPr>
                        <a:t>微信小程序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c>
                  <a:txBody>
                    <a:bodyPr/>
                    <a:p>
                      <a:r>
                        <a:rPr lang="en-US" altLang="zh-CN" sz="1200" dirty="0">
                          <a:latin typeface="宋体" panose="02010600030101010101" pitchFamily="2" charset="-122"/>
                          <a:ea typeface="宋体" panose="02010600030101010101" pitchFamily="2" charset="-122"/>
                        </a:rPr>
                        <a:t>APP + </a:t>
                      </a:r>
                      <a:r>
                        <a:rPr lang="en-US" altLang="zh-CN" sz="1200" dirty="0" err="1">
                          <a:latin typeface="宋体" panose="02010600030101010101" pitchFamily="2" charset="-122"/>
                          <a:ea typeface="宋体" panose="02010600030101010101" pitchFamily="2" charset="-122"/>
                        </a:rPr>
                        <a:t>SpringBoot</a:t>
                      </a:r>
                      <a:endParaRPr lang="en-US" altLang="zh-CN" sz="1200" dirty="0" err="1">
                        <a:latin typeface="宋体" panose="02010600030101010101" pitchFamily="2" charset="-122"/>
                        <a:ea typeface="宋体" panose="02010600030101010101" pitchFamily="2" charset="-122"/>
                      </a:endParaRPr>
                    </a:p>
                  </a:txBody>
                  <a:tcPr marL="77522" marR="77522" marT="38761" marB="38761">
                    <a:solidFill>
                      <a:schemeClr val="accent1">
                        <a:lumMod val="40000"/>
                        <a:lumOff val="60000"/>
                      </a:schemeClr>
                    </a:solidFill>
                  </a:tcPr>
                </a:tc>
              </a:tr>
            </a:tbl>
          </a:graphicData>
        </a:graphic>
      </p:graphicFrame>
      <p:sp>
        <p:nvSpPr>
          <p:cNvPr id="18" name="文本框 17"/>
          <p:cNvSpPr txBox="1"/>
          <p:nvPr/>
        </p:nvSpPr>
        <p:spPr>
          <a:xfrm>
            <a:off x="3708216" y="1852158"/>
            <a:ext cx="3185487" cy="369332"/>
          </a:xfrm>
          <a:prstGeom prst="rect">
            <a:avLst/>
          </a:prstGeom>
          <a:noFill/>
        </p:spPr>
        <p:txBody>
          <a:bodyPr wrap="none" rtlCol="0">
            <a:spAutoFit/>
          </a:bodyPr>
          <a:p>
            <a:r>
              <a:rPr lang="zh-CN" altLang="en-US" dirty="0">
                <a:latin typeface="宋体" panose="02010600030101010101" pitchFamily="2" charset="-122"/>
                <a:ea typeface="宋体" panose="02010600030101010101" pitchFamily="2" charset="-122"/>
              </a:rPr>
              <a:t>确定项目团队，提交项目章程</a:t>
            </a:r>
            <a:endParaRPr lang="zh-CN" altLang="en-US" dirty="0">
              <a:latin typeface="宋体" panose="02010600030101010101" pitchFamily="2" charset="-122"/>
              <a:ea typeface="宋体" panose="02010600030101010101" pitchFamily="2" charset="-122"/>
            </a:endParaRPr>
          </a:p>
        </p:txBody>
      </p:sp>
      <p:graphicFrame>
        <p:nvGraphicFramePr>
          <p:cNvPr id="20" name="表格 19"/>
          <p:cNvGraphicFramePr>
            <a:graphicFrameLocks noGrp="1"/>
          </p:cNvGraphicFramePr>
          <p:nvPr>
            <p:custDataLst>
              <p:tags r:id="rId3"/>
            </p:custDataLst>
          </p:nvPr>
        </p:nvGraphicFramePr>
        <p:xfrm>
          <a:off x="3708400" y="2221230"/>
          <a:ext cx="5335905" cy="2824480"/>
        </p:xfrm>
        <a:graphic>
          <a:graphicData uri="http://schemas.openxmlformats.org/drawingml/2006/table">
            <a:tbl>
              <a:tblPr firstRow="1" firstCol="1" bandRow="1"/>
              <a:tblGrid>
                <a:gridCol w="575945"/>
                <a:gridCol w="734695"/>
                <a:gridCol w="1156970"/>
                <a:gridCol w="1950085"/>
                <a:gridCol w="918210"/>
              </a:tblGrid>
              <a:tr h="24384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项目组织人员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职位</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个人信息</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联系方式</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地址</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64516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邢海粟</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项目经理</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31801347</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xhs</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001022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31801347@stu.zucc.edu.cn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32258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章拾瑜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等线" panose="02010600030101010101" charset="-122"/>
                          <a:cs typeface="等线" panose="02010600030101010101" charset="-122"/>
                        </a:rPr>
                        <a:t>设计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主要程序员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31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801335</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zsy</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791437323</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effectLst/>
                          <a:latin typeface="等线" panose="02010600030101010101" charset="-122"/>
                          <a:ea typeface="宋体" panose="02010600030101010101" pitchFamily="2" charset="-122"/>
                          <a:cs typeface="Times New Roman" panose="02020603050405020304" pitchFamily="18" charset="0"/>
                        </a:rPr>
                        <a:t>31801335@stu.zucc.edu.cn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412</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黄德煜</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配置管理员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a:t>
                      </a:r>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801</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31801163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wxid</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_lxu76iqobv7v12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31801163@stu.zucc.edu.cn</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414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37845">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陈正祎</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主要程序员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分析设计员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会议记录员</a:t>
                      </a:r>
                      <a:r>
                        <a:rPr lang="en-US" sz="800" kern="100">
                          <a:solidFill>
                            <a:srgbClr val="000000"/>
                          </a:solidFill>
                          <a:effectLst/>
                          <a:latin typeface="Calibri" panose="020F0502020204030204" charset="0"/>
                          <a:ea typeface="宋体" panose="02010600030101010101" pitchFamily="2" charset="-122"/>
                          <a:cs typeface="宋体" panose="02010600030101010101" pitchFamily="2" charset="-122"/>
                        </a:rPr>
                        <a:t>/UI</a:t>
                      </a:r>
                      <a:r>
                        <a:rPr lang="zh-CN" sz="800" kern="100">
                          <a:solidFill>
                            <a:srgbClr val="000000"/>
                          </a:solidFill>
                          <a:effectLst/>
                          <a:latin typeface="Calibri" panose="020F0502020204030204" charset="0"/>
                          <a:ea typeface="宋体" panose="02010600030101010101" pitchFamily="2" charset="-122"/>
                          <a:cs typeface="宋体" panose="02010600030101010101" pitchFamily="2" charset="-122"/>
                        </a:rPr>
                        <a:t>设计</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31801342</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dirty="0" err="1">
                          <a:solidFill>
                            <a:srgbClr val="000000"/>
                          </a:solidFill>
                          <a:effectLst/>
                          <a:latin typeface="宋体" panose="02010600030101010101" pitchFamily="2" charset="-122"/>
                          <a:ea typeface="等线" panose="02010600030101010101" charset="-122"/>
                          <a:cs typeface="Times New Roman" panose="02020603050405020304" pitchFamily="18" charset="0"/>
                        </a:rPr>
                        <a:t>czy_qifei</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dirty="0">
                          <a:solidFill>
                            <a:srgbClr val="000000"/>
                          </a:solidFill>
                          <a:effectLst/>
                          <a:latin typeface="等线" panose="02010600030101010101" charset="-122"/>
                          <a:ea typeface="宋体" panose="02010600030101010101" pitchFamily="2" charset="-122"/>
                          <a:cs typeface="Times New Roman" panose="02020603050405020304" pitchFamily="18" charset="0"/>
                        </a:rPr>
                        <a:t>31801342@stu.zucc.edu.cn </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37210">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朱涵</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文档管理员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进度管理员</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sz="800" kern="100">
                          <a:solidFill>
                            <a:srgbClr val="000000"/>
                          </a:solidFill>
                          <a:effectLst/>
                          <a:latin typeface="Calibri" panose="020F0502020204030204" charset="0"/>
                          <a:ea typeface="等线" panose="02010600030101010101" charset="-122"/>
                          <a:cs typeface="等线" panose="02010600030101010101" charset="-122"/>
                        </a:rPr>
                        <a:t>任务审核员</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班级：软工</a:t>
                      </a:r>
                      <a:r>
                        <a:rPr lang="en-US" sz="8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802</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学号：</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31801344</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微信：</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cmzh_11280047</a:t>
                      </a:r>
                      <a:endParaRPr lang="zh-CN" sz="800" kern="100">
                        <a:effectLst/>
                        <a:latin typeface="Calibri" panose="020F0502020204030204" charset="0"/>
                        <a:ea typeface="宋体" panose="02010600030101010101" pitchFamily="2" charset="-122"/>
                        <a:cs typeface="Times New Roman" panose="02020603050405020304" pitchFamily="18" charset="0"/>
                      </a:endParaRPr>
                    </a:p>
                    <a:p>
                      <a:pPr algn="l"/>
                      <a:r>
                        <a:rPr lang="zh-CN"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邮箱：</a:t>
                      </a:r>
                      <a:r>
                        <a:rPr lang="en-US" sz="800" kern="100">
                          <a:solidFill>
                            <a:srgbClr val="000000"/>
                          </a:solidFill>
                          <a:effectLst/>
                          <a:latin typeface="等线" panose="02010600030101010101" charset="-122"/>
                          <a:ea typeface="宋体" panose="02010600030101010101" pitchFamily="2" charset="-122"/>
                          <a:cs typeface="Times New Roman" panose="02020603050405020304" pitchFamily="18" charset="0"/>
                        </a:rPr>
                        <a:t>31801344@stu.zucc.edu.cn</a:t>
                      </a:r>
                      <a:r>
                        <a:rPr lang="en-US" sz="800" kern="100">
                          <a:solidFill>
                            <a:srgbClr val="000000"/>
                          </a:solidFill>
                          <a:effectLst/>
                          <a:latin typeface="宋体" panose="02010600030101010101" pitchFamily="2" charset="-122"/>
                          <a:ea typeface="等线" panose="02010600030101010101" charset="-122"/>
                          <a:cs typeface="Times New Roman" panose="02020603050405020304" pitchFamily="18" charset="0"/>
                        </a:rPr>
                        <a:t> </a:t>
                      </a:r>
                      <a:endParaRPr lang="zh-CN" sz="800" kern="10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p>
                      <a:pPr algn="l"/>
                      <a:r>
                        <a:rPr lang="zh-CN"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明德</a:t>
                      </a:r>
                      <a:r>
                        <a:rPr lang="en-US" sz="8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a:t>
                      </a:r>
                      <a:r>
                        <a:rPr lang="en-US" sz="800" kern="100" dirty="0">
                          <a:solidFill>
                            <a:srgbClr val="000000"/>
                          </a:solidFill>
                          <a:effectLst/>
                          <a:latin typeface="宋体" panose="02010600030101010101" pitchFamily="2" charset="-122"/>
                          <a:ea typeface="等线" panose="02010600030101010101" charset="-122"/>
                          <a:cs typeface="Times New Roman" panose="02020603050405020304" pitchFamily="18" charset="0"/>
                        </a:rPr>
                        <a:t>413</a:t>
                      </a:r>
                      <a:endParaRPr lang="zh-CN" sz="800" kern="100" dirty="0">
                        <a:effectLst/>
                        <a:latin typeface="Calibri" panose="020F0502020204030204" charset="0"/>
                        <a:ea typeface="宋体" panose="02010600030101010101" pitchFamily="2" charset="-122"/>
                        <a:cs typeface="Times New Roman" panose="02020603050405020304" pitchFamily="18" charset="0"/>
                      </a:endParaRPr>
                    </a:p>
                  </a:txBody>
                  <a:tcPr marL="55828" marR="558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3677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计划阶段</a:t>
            </a:r>
            <a:endParaRPr lang="zh-CN" altLang="en-US" dirty="0"/>
          </a:p>
        </p:txBody>
      </p:sp>
      <p:pic>
        <p:nvPicPr>
          <p:cNvPr id="4" name="图片 3"/>
          <p:cNvPicPr>
            <a:picLocks noChangeAspect="1"/>
          </p:cNvPicPr>
          <p:nvPr/>
        </p:nvPicPr>
        <p:blipFill>
          <a:blip r:embed="rId1"/>
          <a:stretch>
            <a:fillRect/>
          </a:stretch>
        </p:blipFill>
        <p:spPr>
          <a:xfrm>
            <a:off x="467995" y="1059180"/>
            <a:ext cx="3349625" cy="3308350"/>
          </a:xfrm>
          <a:prstGeom prst="rect">
            <a:avLst/>
          </a:prstGeom>
        </p:spPr>
      </p:pic>
      <p:sp>
        <p:nvSpPr>
          <p:cNvPr id="9" name="文本框 8"/>
          <p:cNvSpPr txBox="1"/>
          <p:nvPr/>
        </p:nvSpPr>
        <p:spPr>
          <a:xfrm>
            <a:off x="3923665" y="1491615"/>
            <a:ext cx="5181600" cy="2061210"/>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在计划阶段主要编写</a:t>
            </a:r>
            <a:r>
              <a:rPr lang="zh-CN" altLang="en-US" sz="1600" b="1" dirty="0">
                <a:latin typeface="宋体" panose="02010600030101010101" pitchFamily="2" charset="-122"/>
                <a:ea typeface="宋体" panose="02010600030101010101" pitchFamily="2" charset="-122"/>
              </a:rPr>
              <a:t>需求工程计划</a:t>
            </a:r>
            <a:r>
              <a:rPr lang="zh-CN" altLang="en-US" sz="1600" dirty="0">
                <a:latin typeface="宋体" panose="02010600030101010101" pitchFamily="2" charset="-122"/>
                <a:ea typeface="宋体" panose="02010600030101010101" pitchFamily="2" charset="-122"/>
              </a:rPr>
              <a:t>，包括时间管理计划、范围管理计划、</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同时提交甘特图和</a:t>
            </a:r>
            <a:r>
              <a:rPr lang="en-US" altLang="zh-CN" sz="1600" dirty="0">
                <a:latin typeface="宋体" panose="02010600030101010101" pitchFamily="2" charset="-122"/>
                <a:ea typeface="宋体" panose="02010600030101010101" pitchFamily="2" charset="-122"/>
              </a:rPr>
              <a:t>WBS</a:t>
            </a:r>
            <a:r>
              <a:rPr lang="zh-CN" altLang="en-US" sz="1600" dirty="0">
                <a:latin typeface="宋体" panose="02010600030101010101" pitchFamily="2" charset="-122"/>
                <a:ea typeface="宋体" panose="02010600030101010101" pitchFamily="2" charset="-122"/>
              </a:rPr>
              <a:t>等</a:t>
            </a:r>
            <a:r>
              <a:rPr lang="zh-CN" altLang="en-US" sz="1600" b="1" dirty="0">
                <a:latin typeface="宋体" panose="02010600030101010101" pitchFamily="2" charset="-122"/>
                <a:ea typeface="宋体" panose="02010600030101010101" pitchFamily="2" charset="-122"/>
              </a:rPr>
              <a:t>进度表</a:t>
            </a:r>
            <a:r>
              <a:rPr lang="zh-CN" altLang="en-US" sz="1600" dirty="0">
                <a:latin typeface="宋体" panose="02010600030101010101" pitchFamily="2" charset="-122"/>
                <a:ea typeface="宋体" panose="02010600030101010101" pitchFamily="2" charset="-122"/>
              </a:rPr>
              <a:t>和</a:t>
            </a:r>
            <a:r>
              <a:rPr lang="zh-CN" altLang="en-US" sz="1600" b="1" dirty="0">
                <a:latin typeface="宋体" panose="02010600030101010101" pitchFamily="2" charset="-122"/>
                <a:ea typeface="宋体" panose="02010600030101010101" pitchFamily="2" charset="-122"/>
              </a:rPr>
              <a:t>活动网络图</a:t>
            </a:r>
            <a:r>
              <a:rPr lang="en-US" altLang="zh-CN" sz="1600" dirty="0">
                <a:latin typeface="宋体" panose="02010600030101010101" pitchFamily="2" charset="-122"/>
                <a:ea typeface="宋体" panose="02010600030101010101" pitchFamily="2" charset="-122"/>
              </a:rPr>
              <a:t>,OBS</a:t>
            </a:r>
            <a:r>
              <a:rPr lang="zh-CN" altLang="en-US" sz="1600" dirty="0">
                <a:latin typeface="宋体" panose="02010600030101010101" pitchFamily="2" charset="-122"/>
                <a:ea typeface="宋体" panose="02010600030101010101" pitchFamily="2" charset="-122"/>
              </a:rPr>
              <a:t>和干系人手册等</a:t>
            </a:r>
            <a:r>
              <a:rPr lang="zh-CN" altLang="en-US" sz="1600" b="1" dirty="0">
                <a:latin typeface="宋体" panose="02010600030101010101" pitchFamily="2" charset="-122"/>
                <a:ea typeface="宋体" panose="02010600030101010101" pitchFamily="2" charset="-122"/>
              </a:rPr>
              <a:t>项目组织和资源</a:t>
            </a:r>
            <a:endParaRPr lang="en-US" altLang="zh-CN" sz="1600" b="1" dirty="0">
              <a:latin typeface="宋体" panose="02010600030101010101" pitchFamily="2" charset="-122"/>
              <a:ea typeface="宋体" panose="02010600030101010101" pitchFamily="2" charset="-122"/>
            </a:endParaRPr>
          </a:p>
          <a:p>
            <a:endParaRPr lang="en-US" altLang="zh-CN" sz="16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6742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执行阶段</a:t>
            </a:r>
            <a:endParaRPr lang="zh-CN" altLang="en-US" dirty="0"/>
          </a:p>
        </p:txBody>
      </p:sp>
      <p:pic>
        <p:nvPicPr>
          <p:cNvPr id="10" name="图片 9"/>
          <p:cNvPicPr>
            <a:picLocks noChangeAspect="1"/>
          </p:cNvPicPr>
          <p:nvPr/>
        </p:nvPicPr>
        <p:blipFill>
          <a:blip r:embed="rId1"/>
          <a:stretch>
            <a:fillRect/>
          </a:stretch>
        </p:blipFill>
        <p:spPr>
          <a:xfrm>
            <a:off x="539750" y="1131570"/>
            <a:ext cx="3272790" cy="3465195"/>
          </a:xfrm>
          <a:prstGeom prst="rect">
            <a:avLst/>
          </a:prstGeom>
        </p:spPr>
      </p:pic>
      <p:sp>
        <p:nvSpPr>
          <p:cNvPr id="5" name="文本框 4"/>
          <p:cNvSpPr txBox="1"/>
          <p:nvPr/>
        </p:nvSpPr>
        <p:spPr>
          <a:xfrm>
            <a:off x="3860800" y="1203325"/>
            <a:ext cx="4954905" cy="304609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需求获取</a:t>
            </a:r>
            <a:r>
              <a:rPr lang="zh-CN" altLang="en-US" sz="1600"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sz="1600" dirty="0">
                <a:latin typeface="宋体" panose="02010600030101010101" pitchFamily="2" charset="-122"/>
                <a:ea typeface="宋体" panose="02010600030101010101" pitchFamily="2" charset="-122"/>
              </a:rPr>
              <a:t>JAD</a:t>
            </a:r>
            <a:r>
              <a:rPr lang="zh-CN" altLang="en-US" sz="1600" dirty="0">
                <a:latin typeface="宋体" panose="02010600030101010101" pitchFamily="2" charset="-122"/>
                <a:ea typeface="宋体" panose="02010600030101010101" pitchFamily="2" charset="-122"/>
              </a:rPr>
              <a:t>会议等工作。</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需求分析</a:t>
            </a:r>
            <a:r>
              <a:rPr lang="zh-CN" altLang="en-US" sz="1600"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再通过</a:t>
            </a:r>
            <a:r>
              <a:rPr lang="zh-CN" altLang="en-US" sz="1600" b="1" dirty="0">
                <a:latin typeface="宋体" panose="02010600030101010101" pitchFamily="2" charset="-122"/>
                <a:ea typeface="宋体" panose="02010600030101010101" pitchFamily="2" charset="-122"/>
              </a:rPr>
              <a:t>原型绘制</a:t>
            </a:r>
            <a:r>
              <a:rPr lang="zh-CN" altLang="en-US" sz="1600" dirty="0">
                <a:latin typeface="宋体" panose="02010600030101010101" pitchFamily="2" charset="-122"/>
                <a:ea typeface="宋体" panose="02010600030101010101" pitchFamily="2" charset="-122"/>
              </a:rPr>
              <a:t>与迭代，进一步细化需求</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最后编写</a:t>
            </a:r>
            <a:r>
              <a:rPr lang="zh-CN" altLang="en-US" sz="1600" b="1" dirty="0">
                <a:latin typeface="宋体" panose="02010600030101010101" pitchFamily="2" charset="-122"/>
                <a:ea typeface="宋体" panose="02010600030101010101" pitchFamily="2" charset="-122"/>
              </a:rPr>
              <a:t>需求规格说明</a:t>
            </a:r>
            <a:r>
              <a:rPr lang="zh-CN" altLang="en-US" sz="1600" dirty="0">
                <a:latin typeface="宋体" panose="02010600030101010101" pitchFamily="2" charset="-122"/>
                <a:ea typeface="宋体" panose="02010600030101010101" pitchFamily="2" charset="-122"/>
              </a:rPr>
              <a:t>，对功能性需求和非功能性需求进行说明。用</a:t>
            </a:r>
            <a:r>
              <a:rPr lang="en-US" altLang="zh-CN" sz="1600" dirty="0">
                <a:latin typeface="宋体" panose="02010600030101010101" pitchFamily="2" charset="-122"/>
                <a:ea typeface="宋体" panose="02010600030101010101" pitchFamily="2" charset="-122"/>
              </a:rPr>
              <a:t>UML</a:t>
            </a:r>
            <a:r>
              <a:rPr lang="zh-CN" altLang="en-US" sz="1600" dirty="0">
                <a:latin typeface="宋体" panose="02010600030101010101" pitchFamily="2" charset="-122"/>
                <a:ea typeface="宋体" panose="02010600030101010101" pitchFamily="2" charset="-122"/>
              </a:rPr>
              <a:t>方法对需求进行说明。同时生成初步的用户手册。</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0208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监控阶段</a:t>
            </a:r>
            <a:endParaRPr lang="zh-CN" altLang="en-US" dirty="0"/>
          </a:p>
        </p:txBody>
      </p:sp>
      <p:pic>
        <p:nvPicPr>
          <p:cNvPr id="4" name="图片 3"/>
          <p:cNvPicPr>
            <a:picLocks noChangeAspect="1"/>
          </p:cNvPicPr>
          <p:nvPr/>
        </p:nvPicPr>
        <p:blipFill>
          <a:blip r:embed="rId1"/>
          <a:stretch>
            <a:fillRect/>
          </a:stretch>
        </p:blipFill>
        <p:spPr>
          <a:xfrm>
            <a:off x="56515" y="1583055"/>
            <a:ext cx="4299585" cy="1977390"/>
          </a:xfrm>
          <a:prstGeom prst="rect">
            <a:avLst/>
          </a:prstGeom>
        </p:spPr>
      </p:pic>
      <p:sp>
        <p:nvSpPr>
          <p:cNvPr id="9" name="文本框 8"/>
          <p:cNvSpPr txBox="1"/>
          <p:nvPr/>
        </p:nvSpPr>
        <p:spPr>
          <a:xfrm>
            <a:off x="4356100" y="1203325"/>
            <a:ext cx="4714875" cy="2799715"/>
          </a:xfrm>
          <a:prstGeom prst="rect">
            <a:avLst/>
          </a:prstGeom>
          <a:noFill/>
        </p:spPr>
        <p:txBody>
          <a:bodyPr wrap="square" rtlCol="0">
            <a:spAutoFit/>
          </a:bodyPr>
          <a:p>
            <a:r>
              <a:rPr lang="zh-CN" altLang="en-US" sz="1600" dirty="0">
                <a:latin typeface="宋体" panose="02010600030101010101" pitchFamily="2" charset="-122"/>
                <a:ea typeface="宋体" panose="02010600030101010101" pitchFamily="2" charset="-122"/>
              </a:rPr>
              <a:t>在</a:t>
            </a:r>
            <a:r>
              <a:rPr lang="zh-CN" altLang="en-US" sz="1600" b="1" dirty="0">
                <a:latin typeface="宋体" panose="02010600030101010101" pitchFamily="2" charset="-122"/>
                <a:ea typeface="宋体" panose="02010600030101010101" pitchFamily="2" charset="-122"/>
              </a:rPr>
              <a:t>项目监控</a:t>
            </a:r>
            <a:r>
              <a:rPr lang="zh-CN" altLang="en-US" sz="1600" dirty="0">
                <a:latin typeface="宋体" panose="02010600030101010101" pitchFamily="2" charset="-122"/>
                <a:ea typeface="宋体" panose="02010600030101010101" pitchFamily="2" charset="-122"/>
              </a:rPr>
              <a:t>阶段主要追踪、审查和调整项目的进展，以便识别和纠正和之前制定的计划的</a:t>
            </a:r>
            <a:r>
              <a:rPr lang="zh-CN" altLang="en-US" sz="1600">
                <a:latin typeface="宋体" panose="02010600030101010101" pitchFamily="2" charset="-122"/>
                <a:ea typeface="宋体" panose="02010600030101010101" pitchFamily="2" charset="-122"/>
              </a:rPr>
              <a:t>偏差。</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同时进行</a:t>
            </a:r>
            <a:r>
              <a:rPr lang="zh-CN" altLang="en-US" sz="1600" b="1" dirty="0">
                <a:latin typeface="宋体" panose="02010600030101010101" pitchFamily="2" charset="-122"/>
                <a:ea typeface="宋体" panose="02010600030101010101" pitchFamily="2" charset="-122"/>
              </a:rPr>
              <a:t>需求管理</a:t>
            </a:r>
            <a:r>
              <a:rPr lang="zh-CN" altLang="en-US" sz="1600" dirty="0">
                <a:latin typeface="宋体" panose="02010600030101010101" pitchFamily="2" charset="-122"/>
                <a:ea typeface="宋体" panose="02010600030101010101" pitchFamily="2" charset="-122"/>
              </a:rPr>
              <a:t>，使用</a:t>
            </a:r>
            <a:r>
              <a:rPr lang="zh-CN" altLang="en-US" sz="1600" b="1" dirty="0">
                <a:latin typeface="宋体" panose="02010600030101010101" pitchFamily="2" charset="-122"/>
                <a:ea typeface="宋体" panose="02010600030101010101" pitchFamily="2" charset="-122"/>
              </a:rPr>
              <a:t>需求管理工具</a:t>
            </a:r>
            <a:r>
              <a:rPr lang="zh-CN" altLang="en-US" sz="1600" dirty="0">
                <a:latin typeface="宋体" panose="02010600030101010101" pitchFamily="2" charset="-122"/>
                <a:ea typeface="宋体" panose="02010600030101010101" pitchFamily="2" charset="-122"/>
              </a:rPr>
              <a:t>，将全部需求录入工具，建立跟踪链接</a:t>
            </a:r>
            <a:r>
              <a:rPr lang="zh-CN" altLang="en-US" sz="1600">
                <a:latin typeface="宋体" panose="02010600030101010101" pitchFamily="2" charset="-122"/>
                <a:ea typeface="宋体" panose="02010600030101010101" pitchFamily="2" charset="-122"/>
              </a:rPr>
              <a:t>矩阵。</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如果需要</a:t>
            </a:r>
            <a:r>
              <a:rPr lang="zh-CN" altLang="en-US" sz="1600" b="1" dirty="0">
                <a:latin typeface="宋体" panose="02010600030101010101" pitchFamily="2" charset="-122"/>
                <a:ea typeface="宋体" panose="02010600030101010101" pitchFamily="2" charset="-122"/>
              </a:rPr>
              <a:t>需求变更</a:t>
            </a:r>
            <a:r>
              <a:rPr lang="zh-CN" altLang="en-US" sz="1600" dirty="0">
                <a:latin typeface="宋体" panose="02010600030101010101" pitchFamily="2" charset="-122"/>
                <a:ea typeface="宋体" panose="02010600030101010101" pitchFamily="2" charset="-122"/>
              </a:rPr>
              <a:t>，在对变更的需求进行分析后，建立</a:t>
            </a:r>
            <a:r>
              <a:rPr lang="en-US" altLang="zh-CN" sz="1600" dirty="0">
                <a:latin typeface="宋体" panose="02010600030101010101" pitchFamily="2" charset="-122"/>
                <a:ea typeface="宋体" panose="02010600030101010101" pitchFamily="2" charset="-122"/>
              </a:rPr>
              <a:t>CCB</a:t>
            </a:r>
            <a:r>
              <a:rPr lang="zh-CN" altLang="en-US" sz="1600" dirty="0">
                <a:latin typeface="宋体" panose="02010600030101010101" pitchFamily="2" charset="-122"/>
                <a:ea typeface="宋体" panose="02010600030101010101" pitchFamily="2" charset="-122"/>
              </a:rPr>
              <a:t>组织，并提交需求变更申请报告，同时使用需求管理工具对变更影响进行</a:t>
            </a:r>
            <a:r>
              <a:rPr lang="zh-CN" altLang="en-US" sz="1600">
                <a:latin typeface="宋体" panose="02010600030101010101" pitchFamily="2" charset="-122"/>
                <a:ea typeface="宋体" panose="02010600030101010101" pitchFamily="2" charset="-122"/>
              </a:rPr>
              <a:t>分析。</a:t>
            </a:r>
            <a:endParaRPr lang="en-US" altLang="zh-CN" sz="160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最后对影响的文档、用例和原型等进行修改。</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6100" y="267335"/>
            <a:ext cx="42570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移动课堂助理</a:t>
            </a:r>
            <a:r>
              <a:rPr lang="zh-CN" altLang="en-US" dirty="0" smtClean="0">
                <a:sym typeface="+mn-ea"/>
              </a:rPr>
              <a:t>：</a:t>
            </a:r>
            <a:r>
              <a:rPr lang="zh-CN" altLang="en-US" dirty="0"/>
              <a:t>收尾阶段</a:t>
            </a:r>
            <a:endParaRPr lang="zh-CN" altLang="en-US" dirty="0"/>
          </a:p>
        </p:txBody>
      </p:sp>
      <p:pic>
        <p:nvPicPr>
          <p:cNvPr id="10" name="图片 9"/>
          <p:cNvPicPr>
            <a:picLocks noChangeAspect="1"/>
          </p:cNvPicPr>
          <p:nvPr/>
        </p:nvPicPr>
        <p:blipFill>
          <a:blip r:embed="rId1"/>
          <a:stretch>
            <a:fillRect/>
          </a:stretch>
        </p:blipFill>
        <p:spPr>
          <a:xfrm>
            <a:off x="107315" y="1491615"/>
            <a:ext cx="4916805" cy="1887855"/>
          </a:xfrm>
          <a:prstGeom prst="rect">
            <a:avLst/>
          </a:prstGeom>
        </p:spPr>
      </p:pic>
      <p:sp>
        <p:nvSpPr>
          <p:cNvPr id="8" name="文本框 7"/>
          <p:cNvSpPr txBox="1"/>
          <p:nvPr/>
        </p:nvSpPr>
        <p:spPr>
          <a:xfrm>
            <a:off x="5076190" y="1851660"/>
            <a:ext cx="3995420" cy="1076325"/>
          </a:xfrm>
          <a:prstGeom prst="rect">
            <a:avLst/>
          </a:prstGeom>
          <a:noFill/>
        </p:spPr>
        <p:txBody>
          <a:bodyPr wrap="square" rtlCol="0">
            <a:spAutoFit/>
          </a:bodyPr>
          <a:p>
            <a:r>
              <a:rPr lang="zh-CN" altLang="en-US" sz="1600" b="1" dirty="0">
                <a:latin typeface="宋体" panose="02010600030101010101" pitchFamily="2" charset="-122"/>
                <a:ea typeface="宋体" panose="02010600030101010101" pitchFamily="2" charset="-122"/>
              </a:rPr>
              <a:t>项目收尾</a:t>
            </a:r>
            <a:r>
              <a:rPr lang="zh-CN" altLang="en-US" sz="1600" dirty="0">
                <a:latin typeface="宋体" panose="02010600030101010101" pitchFamily="2" charset="-122"/>
                <a:ea typeface="宋体" panose="02010600030101010101" pitchFamily="2" charset="-122"/>
              </a:rPr>
              <a:t>阶段，主要提交</a:t>
            </a:r>
            <a:r>
              <a:rPr lang="zh-CN" altLang="en-US" sz="1600" b="1" dirty="0">
                <a:latin typeface="宋体" panose="02010600030101010101" pitchFamily="2" charset="-122"/>
                <a:ea typeface="宋体" panose="02010600030101010101" pitchFamily="2" charset="-122"/>
              </a:rPr>
              <a:t>项目总结报告</a:t>
            </a:r>
            <a:r>
              <a:rPr lang="zh-CN" altLang="en-US" sz="1600" dirty="0">
                <a:latin typeface="宋体" panose="02010600030101010101" pitchFamily="2" charset="-122"/>
                <a:ea typeface="宋体" panose="02010600030101010101" pitchFamily="2" charset="-122"/>
              </a:rPr>
              <a:t>，对项目中的问题、经验和教训进行</a:t>
            </a:r>
            <a:r>
              <a:rPr lang="zh-CN" altLang="en-US" sz="1600">
                <a:latin typeface="宋体" panose="02010600030101010101" pitchFamily="2" charset="-122"/>
                <a:ea typeface="宋体" panose="02010600030101010101" pitchFamily="2" charset="-122"/>
              </a:rPr>
              <a:t>总结。</a:t>
            </a:r>
            <a:endParaRPr lang="en-US" altLang="zh-CN" sz="1600">
              <a:latin typeface="宋体" panose="02010600030101010101" pitchFamily="2" charset="-122"/>
              <a:ea typeface="宋体" panose="02010600030101010101" pitchFamily="2" charset="-122"/>
            </a:endParaRPr>
          </a:p>
          <a:p>
            <a:endParaRPr lang="en-US" altLang="zh-CN"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同时</a:t>
            </a:r>
            <a:r>
              <a:rPr lang="zh-CN" altLang="en-US" sz="1600" dirty="0">
                <a:latin typeface="宋体" panose="02010600030101010101" pitchFamily="2" charset="-122"/>
                <a:ea typeface="宋体" panose="02010600030101010101" pitchFamily="2" charset="-122"/>
              </a:rPr>
              <a:t>对项目成员进行评价。</a:t>
            </a:r>
            <a:endParaRPr lang="zh-CN" altLang="en-US" sz="16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7" name="TextBox 6"/>
          <p:cNvSpPr txBox="1"/>
          <p:nvPr/>
        </p:nvSpPr>
        <p:spPr>
          <a:xfrm>
            <a:off x="612775"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rPr>
              <a:t>经济可行性</a:t>
            </a:r>
            <a:endParaRPr lang="zh-CN" altLang="zh-CN" sz="1200" b="1" dirty="0">
              <a:latin typeface="宋体" panose="02010600030101010101" pitchFamily="2" charset="-122"/>
              <a:ea typeface="宋体" panose="02010600030101010101" pitchFamily="2" charset="-122"/>
            </a:endParaRPr>
          </a:p>
        </p:txBody>
      </p:sp>
      <p:sp>
        <p:nvSpPr>
          <p:cNvPr id="3" name="TextBox 6"/>
          <p:cNvSpPr txBox="1"/>
          <p:nvPr/>
        </p:nvSpPr>
        <p:spPr>
          <a:xfrm>
            <a:off x="3327400" y="1225550"/>
            <a:ext cx="2411413"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操作可行性</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Box 6"/>
          <p:cNvSpPr txBox="1"/>
          <p:nvPr/>
        </p:nvSpPr>
        <p:spPr>
          <a:xfrm>
            <a:off x="5930900" y="1225550"/>
            <a:ext cx="240982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法律可行性</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sp>
        <p:nvSpPr>
          <p:cNvPr id="30726" name="文本框 1"/>
          <p:cNvSpPr txBox="1"/>
          <p:nvPr/>
        </p:nvSpPr>
        <p:spPr>
          <a:xfrm>
            <a:off x="549275" y="1593850"/>
            <a:ext cx="2540000" cy="33226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1.基本建设投资</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开发所需软件以及小组成员每人一台电脑和相应的网络环境。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需要软件环境：包括服务器、项目所用工具等。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2.时间成本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办公人力：根据IT行业平均月薪报告显示，截止2020年4月，中国大陆程序员平均月薪为14269元，换算成时薪约为52元。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因此，人力成本约为49920元。</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3.其它成本</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包括团建成本、图标外包成本等</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7" name="文本框 5"/>
          <p:cNvSpPr txBox="1"/>
          <p:nvPr/>
        </p:nvSpPr>
        <p:spPr>
          <a:xfrm>
            <a:off x="3327400" y="1711325"/>
            <a:ext cx="2540000" cy="1598613"/>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所有操作都基于APP，只要有一定的APP使用经历都可以使用，同时参考网易BUFF、淘宝、抖音带货等交易模式设计一款结合社区视频动态的团购APP。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旨在让社区内部的所有年龄段的客户都能顺利使用。</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
        <p:nvSpPr>
          <p:cNvPr id="30728" name="文本框 7"/>
          <p:cNvSpPr txBox="1"/>
          <p:nvPr/>
        </p:nvSpPr>
        <p:spPr>
          <a:xfrm>
            <a:off x="6045200" y="1711325"/>
            <a:ext cx="2540000" cy="2460625"/>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本软件为小组成员共同设计研发，未与市面上所有的类似APP有雷同之处，本组研发的此APP故不存在任何侵犯、妨碍和责任问题。本组研发人员所使用的开发软件均为正版授权软件，故不存在个人的侵权、妨碍和责任问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网站涉及的所有付费项目均是用户自愿的购买项目，没有任何强制以及捆绑消费。</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组合 1037"/>
          <p:cNvGrpSpPr/>
          <p:nvPr/>
        </p:nvGrpSpPr>
        <p:grpSpPr>
          <a:xfrm>
            <a:off x="4778693" y="1003300"/>
            <a:ext cx="1116012" cy="1206500"/>
            <a:chOff x="4843463" y="93663"/>
            <a:chExt cx="1116012" cy="1206500"/>
          </a:xfrm>
        </p:grpSpPr>
        <p:sp>
          <p:nvSpPr>
            <p:cNvPr id="7" name="Freeform 7"/>
            <p:cNvSpPr>
              <a:spLocks noEditPoints="1"/>
            </p:cNvSpPr>
            <p:nvPr/>
          </p:nvSpPr>
          <p:spPr bwMode="auto">
            <a:xfrm>
              <a:off x="5049838" y="331788"/>
              <a:ext cx="798513" cy="968375"/>
            </a:xfrm>
            <a:custGeom>
              <a:avLst/>
              <a:gdLst>
                <a:gd name="T0" fmla="*/ 63 w 251"/>
                <a:gd name="T1" fmla="*/ 30 h 304"/>
                <a:gd name="T2" fmla="*/ 121 w 251"/>
                <a:gd name="T3" fmla="*/ 222 h 304"/>
                <a:gd name="T4" fmla="*/ 128 w 251"/>
                <a:gd name="T5" fmla="*/ 246 h 304"/>
                <a:gd name="T6" fmla="*/ 130 w 251"/>
                <a:gd name="T7" fmla="*/ 263 h 304"/>
                <a:gd name="T8" fmla="*/ 145 w 251"/>
                <a:gd name="T9" fmla="*/ 273 h 304"/>
                <a:gd name="T10" fmla="*/ 156 w 251"/>
                <a:gd name="T11" fmla="*/ 292 h 304"/>
                <a:gd name="T12" fmla="*/ 166 w 251"/>
                <a:gd name="T13" fmla="*/ 296 h 304"/>
                <a:gd name="T14" fmla="*/ 241 w 251"/>
                <a:gd name="T15" fmla="*/ 256 h 304"/>
                <a:gd name="T16" fmla="*/ 231 w 251"/>
                <a:gd name="T17" fmla="*/ 224 h 304"/>
                <a:gd name="T18" fmla="*/ 220 w 251"/>
                <a:gd name="T19" fmla="*/ 203 h 304"/>
                <a:gd name="T20" fmla="*/ 220 w 251"/>
                <a:gd name="T21" fmla="*/ 201 h 304"/>
                <a:gd name="T22" fmla="*/ 203 w 251"/>
                <a:gd name="T23" fmla="*/ 97 h 304"/>
                <a:gd name="T24" fmla="*/ 236 w 251"/>
                <a:gd name="T25" fmla="*/ 259 h 304"/>
                <a:gd name="T26" fmla="*/ 173 w 251"/>
                <a:gd name="T27" fmla="*/ 294 h 304"/>
                <a:gd name="T28" fmla="*/ 236 w 251"/>
                <a:gd name="T29" fmla="*/ 258 h 304"/>
                <a:gd name="T30" fmla="*/ 231 w 251"/>
                <a:gd name="T31" fmla="*/ 257 h 304"/>
                <a:gd name="T32" fmla="*/ 160 w 251"/>
                <a:gd name="T33" fmla="*/ 288 h 304"/>
                <a:gd name="T34" fmla="*/ 152 w 251"/>
                <a:gd name="T35" fmla="*/ 282 h 304"/>
                <a:gd name="T36" fmla="*/ 150 w 251"/>
                <a:gd name="T37" fmla="*/ 275 h 304"/>
                <a:gd name="T38" fmla="*/ 152 w 251"/>
                <a:gd name="T39" fmla="*/ 273 h 304"/>
                <a:gd name="T40" fmla="*/ 208 w 251"/>
                <a:gd name="T41" fmla="*/ 249 h 304"/>
                <a:gd name="T42" fmla="*/ 231 w 251"/>
                <a:gd name="T43" fmla="*/ 257 h 304"/>
                <a:gd name="T44" fmla="*/ 145 w 251"/>
                <a:gd name="T45" fmla="*/ 266 h 304"/>
                <a:gd name="T46" fmla="*/ 140 w 251"/>
                <a:gd name="T47" fmla="*/ 264 h 304"/>
                <a:gd name="T48" fmla="*/ 131 w 251"/>
                <a:gd name="T49" fmla="*/ 247 h 304"/>
                <a:gd name="T50" fmla="*/ 166 w 251"/>
                <a:gd name="T51" fmla="*/ 240 h 304"/>
                <a:gd name="T52" fmla="*/ 219 w 251"/>
                <a:gd name="T53" fmla="*/ 207 h 304"/>
                <a:gd name="T54" fmla="*/ 216 w 251"/>
                <a:gd name="T55" fmla="*/ 199 h 304"/>
                <a:gd name="T56" fmla="*/ 178 w 251"/>
                <a:gd name="T57" fmla="*/ 228 h 304"/>
                <a:gd name="T58" fmla="*/ 123 w 251"/>
                <a:gd name="T59" fmla="*/ 234 h 304"/>
                <a:gd name="T60" fmla="*/ 124 w 251"/>
                <a:gd name="T61" fmla="*/ 223 h 304"/>
                <a:gd name="T62" fmla="*/ 198 w 251"/>
                <a:gd name="T63" fmla="*/ 186 h 304"/>
                <a:gd name="T64" fmla="*/ 199 w 251"/>
                <a:gd name="T65" fmla="*/ 184 h 304"/>
                <a:gd name="T66" fmla="*/ 93 w 251"/>
                <a:gd name="T67" fmla="*/ 138 h 304"/>
                <a:gd name="T68" fmla="*/ 134 w 251"/>
                <a:gd name="T69" fmla="*/ 111 h 304"/>
                <a:gd name="T70" fmla="*/ 171 w 251"/>
                <a:gd name="T71" fmla="*/ 199 h 304"/>
                <a:gd name="T72" fmla="*/ 93 w 251"/>
                <a:gd name="T73" fmla="*/ 138 h 304"/>
                <a:gd name="T74" fmla="*/ 193 w 251"/>
                <a:gd name="T75" fmla="*/ 182 h 304"/>
                <a:gd name="T76" fmla="*/ 150 w 251"/>
                <a:gd name="T77" fmla="*/ 144 h 304"/>
                <a:gd name="T78" fmla="*/ 146 w 251"/>
                <a:gd name="T79" fmla="*/ 109 h 304"/>
                <a:gd name="T80" fmla="*/ 156 w 251"/>
                <a:gd name="T81" fmla="*/ 88 h 304"/>
                <a:gd name="T82" fmla="*/ 137 w 251"/>
                <a:gd name="T83" fmla="*/ 78 h 304"/>
                <a:gd name="T84" fmla="*/ 133 w 251"/>
                <a:gd name="T85" fmla="*/ 103 h 304"/>
                <a:gd name="T86" fmla="*/ 95 w 251"/>
                <a:gd name="T87" fmla="*/ 123 h 304"/>
                <a:gd name="T88" fmla="*/ 75 w 251"/>
                <a:gd name="T89" fmla="*/ 127 h 304"/>
                <a:gd name="T90" fmla="*/ 86 w 251"/>
                <a:gd name="T91" fmla="*/ 141 h 304"/>
                <a:gd name="T92" fmla="*/ 91 w 251"/>
                <a:gd name="T93" fmla="*/ 166 h 304"/>
                <a:gd name="T94" fmla="*/ 143 w 251"/>
                <a:gd name="T95" fmla="*/ 213 h 304"/>
                <a:gd name="T96" fmla="*/ 125 w 251"/>
                <a:gd name="T97" fmla="*/ 218 h 304"/>
                <a:gd name="T98" fmla="*/ 58 w 251"/>
                <a:gd name="T99" fmla="*/ 43 h 304"/>
                <a:gd name="T100" fmla="*/ 192 w 251"/>
                <a:gd name="T10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304">
                  <a:moveTo>
                    <a:pt x="177" y="32"/>
                  </a:moveTo>
                  <a:cubicBezTo>
                    <a:pt x="144" y="0"/>
                    <a:pt x="99" y="8"/>
                    <a:pt x="63" y="30"/>
                  </a:cubicBezTo>
                  <a:cubicBezTo>
                    <a:pt x="27" y="52"/>
                    <a:pt x="0" y="93"/>
                    <a:pt x="15" y="136"/>
                  </a:cubicBezTo>
                  <a:cubicBezTo>
                    <a:pt x="32" y="188"/>
                    <a:pt x="89" y="186"/>
                    <a:pt x="121" y="222"/>
                  </a:cubicBezTo>
                  <a:cubicBezTo>
                    <a:pt x="118" y="226"/>
                    <a:pt x="117" y="230"/>
                    <a:pt x="118" y="235"/>
                  </a:cubicBezTo>
                  <a:cubicBezTo>
                    <a:pt x="120" y="240"/>
                    <a:pt x="123" y="246"/>
                    <a:pt x="128" y="246"/>
                  </a:cubicBezTo>
                  <a:cubicBezTo>
                    <a:pt x="128" y="247"/>
                    <a:pt x="128" y="247"/>
                    <a:pt x="128" y="247"/>
                  </a:cubicBezTo>
                  <a:cubicBezTo>
                    <a:pt x="126" y="252"/>
                    <a:pt x="127" y="258"/>
                    <a:pt x="130" y="263"/>
                  </a:cubicBezTo>
                  <a:cubicBezTo>
                    <a:pt x="132" y="265"/>
                    <a:pt x="136" y="269"/>
                    <a:pt x="140" y="270"/>
                  </a:cubicBezTo>
                  <a:cubicBezTo>
                    <a:pt x="141" y="271"/>
                    <a:pt x="143" y="272"/>
                    <a:pt x="145" y="273"/>
                  </a:cubicBezTo>
                  <a:cubicBezTo>
                    <a:pt x="144" y="275"/>
                    <a:pt x="145" y="278"/>
                    <a:pt x="145" y="281"/>
                  </a:cubicBezTo>
                  <a:cubicBezTo>
                    <a:pt x="147" y="285"/>
                    <a:pt x="151" y="293"/>
                    <a:pt x="156" y="292"/>
                  </a:cubicBezTo>
                  <a:cubicBezTo>
                    <a:pt x="159" y="294"/>
                    <a:pt x="162" y="295"/>
                    <a:pt x="165" y="295"/>
                  </a:cubicBezTo>
                  <a:cubicBezTo>
                    <a:pt x="165" y="295"/>
                    <a:pt x="166" y="296"/>
                    <a:pt x="166" y="296"/>
                  </a:cubicBezTo>
                  <a:cubicBezTo>
                    <a:pt x="184" y="304"/>
                    <a:pt x="204" y="303"/>
                    <a:pt x="220" y="293"/>
                  </a:cubicBezTo>
                  <a:cubicBezTo>
                    <a:pt x="230" y="287"/>
                    <a:pt x="251" y="268"/>
                    <a:pt x="241" y="256"/>
                  </a:cubicBezTo>
                  <a:cubicBezTo>
                    <a:pt x="241" y="255"/>
                    <a:pt x="240" y="255"/>
                    <a:pt x="239" y="255"/>
                  </a:cubicBezTo>
                  <a:cubicBezTo>
                    <a:pt x="245" y="246"/>
                    <a:pt x="244" y="236"/>
                    <a:pt x="231" y="224"/>
                  </a:cubicBezTo>
                  <a:cubicBezTo>
                    <a:pt x="233" y="217"/>
                    <a:pt x="232" y="209"/>
                    <a:pt x="223" y="203"/>
                  </a:cubicBezTo>
                  <a:cubicBezTo>
                    <a:pt x="222" y="202"/>
                    <a:pt x="221" y="202"/>
                    <a:pt x="220" y="203"/>
                  </a:cubicBezTo>
                  <a:cubicBezTo>
                    <a:pt x="220" y="202"/>
                    <a:pt x="220" y="202"/>
                    <a:pt x="220" y="202"/>
                  </a:cubicBezTo>
                  <a:cubicBezTo>
                    <a:pt x="220" y="202"/>
                    <a:pt x="220" y="201"/>
                    <a:pt x="220" y="201"/>
                  </a:cubicBezTo>
                  <a:cubicBezTo>
                    <a:pt x="225" y="188"/>
                    <a:pt x="213" y="176"/>
                    <a:pt x="200" y="178"/>
                  </a:cubicBezTo>
                  <a:cubicBezTo>
                    <a:pt x="195" y="151"/>
                    <a:pt x="203" y="124"/>
                    <a:pt x="203" y="97"/>
                  </a:cubicBezTo>
                  <a:cubicBezTo>
                    <a:pt x="202" y="73"/>
                    <a:pt x="194" y="49"/>
                    <a:pt x="177" y="32"/>
                  </a:cubicBezTo>
                  <a:close/>
                  <a:moveTo>
                    <a:pt x="236" y="259"/>
                  </a:moveTo>
                  <a:cubicBezTo>
                    <a:pt x="242" y="271"/>
                    <a:pt x="217" y="288"/>
                    <a:pt x="208" y="292"/>
                  </a:cubicBezTo>
                  <a:cubicBezTo>
                    <a:pt x="197" y="297"/>
                    <a:pt x="185" y="297"/>
                    <a:pt x="173" y="294"/>
                  </a:cubicBezTo>
                  <a:cubicBezTo>
                    <a:pt x="191" y="291"/>
                    <a:pt x="212" y="276"/>
                    <a:pt x="221" y="270"/>
                  </a:cubicBezTo>
                  <a:cubicBezTo>
                    <a:pt x="227" y="266"/>
                    <a:pt x="232" y="262"/>
                    <a:pt x="236" y="258"/>
                  </a:cubicBezTo>
                  <a:cubicBezTo>
                    <a:pt x="236" y="258"/>
                    <a:pt x="236" y="259"/>
                    <a:pt x="236" y="259"/>
                  </a:cubicBezTo>
                  <a:close/>
                  <a:moveTo>
                    <a:pt x="231" y="257"/>
                  </a:moveTo>
                  <a:cubicBezTo>
                    <a:pt x="227" y="262"/>
                    <a:pt x="213" y="268"/>
                    <a:pt x="207" y="272"/>
                  </a:cubicBezTo>
                  <a:cubicBezTo>
                    <a:pt x="197" y="278"/>
                    <a:pt x="174" y="293"/>
                    <a:pt x="160" y="288"/>
                  </a:cubicBezTo>
                  <a:cubicBezTo>
                    <a:pt x="160" y="288"/>
                    <a:pt x="159" y="288"/>
                    <a:pt x="159" y="287"/>
                  </a:cubicBezTo>
                  <a:cubicBezTo>
                    <a:pt x="156" y="286"/>
                    <a:pt x="154" y="285"/>
                    <a:pt x="152" y="282"/>
                  </a:cubicBezTo>
                  <a:cubicBezTo>
                    <a:pt x="152" y="280"/>
                    <a:pt x="151" y="279"/>
                    <a:pt x="151" y="278"/>
                  </a:cubicBezTo>
                  <a:cubicBezTo>
                    <a:pt x="150" y="277"/>
                    <a:pt x="150" y="276"/>
                    <a:pt x="150" y="275"/>
                  </a:cubicBezTo>
                  <a:cubicBezTo>
                    <a:pt x="150" y="274"/>
                    <a:pt x="150" y="274"/>
                    <a:pt x="150" y="274"/>
                  </a:cubicBezTo>
                  <a:cubicBezTo>
                    <a:pt x="151" y="275"/>
                    <a:pt x="152" y="274"/>
                    <a:pt x="152" y="273"/>
                  </a:cubicBezTo>
                  <a:cubicBezTo>
                    <a:pt x="153" y="273"/>
                    <a:pt x="154" y="273"/>
                    <a:pt x="155" y="272"/>
                  </a:cubicBezTo>
                  <a:cubicBezTo>
                    <a:pt x="172" y="268"/>
                    <a:pt x="192" y="257"/>
                    <a:pt x="208" y="249"/>
                  </a:cubicBezTo>
                  <a:cubicBezTo>
                    <a:pt x="216" y="245"/>
                    <a:pt x="224" y="238"/>
                    <a:pt x="229" y="230"/>
                  </a:cubicBezTo>
                  <a:cubicBezTo>
                    <a:pt x="236" y="237"/>
                    <a:pt x="238" y="247"/>
                    <a:pt x="231" y="257"/>
                  </a:cubicBezTo>
                  <a:close/>
                  <a:moveTo>
                    <a:pt x="190" y="250"/>
                  </a:moveTo>
                  <a:cubicBezTo>
                    <a:pt x="181" y="254"/>
                    <a:pt x="158" y="268"/>
                    <a:pt x="145" y="266"/>
                  </a:cubicBezTo>
                  <a:cubicBezTo>
                    <a:pt x="145" y="266"/>
                    <a:pt x="145" y="266"/>
                    <a:pt x="144" y="266"/>
                  </a:cubicBezTo>
                  <a:cubicBezTo>
                    <a:pt x="143" y="265"/>
                    <a:pt x="142" y="265"/>
                    <a:pt x="140" y="264"/>
                  </a:cubicBezTo>
                  <a:cubicBezTo>
                    <a:pt x="138" y="263"/>
                    <a:pt x="136" y="261"/>
                    <a:pt x="135" y="260"/>
                  </a:cubicBezTo>
                  <a:cubicBezTo>
                    <a:pt x="132" y="256"/>
                    <a:pt x="130" y="252"/>
                    <a:pt x="131" y="247"/>
                  </a:cubicBezTo>
                  <a:cubicBezTo>
                    <a:pt x="131" y="247"/>
                    <a:pt x="131" y="247"/>
                    <a:pt x="131" y="247"/>
                  </a:cubicBezTo>
                  <a:cubicBezTo>
                    <a:pt x="141" y="252"/>
                    <a:pt x="157" y="243"/>
                    <a:pt x="166" y="240"/>
                  </a:cubicBezTo>
                  <a:cubicBezTo>
                    <a:pt x="182" y="233"/>
                    <a:pt x="210" y="224"/>
                    <a:pt x="219" y="206"/>
                  </a:cubicBezTo>
                  <a:cubicBezTo>
                    <a:pt x="219" y="207"/>
                    <a:pt x="219" y="207"/>
                    <a:pt x="219" y="207"/>
                  </a:cubicBezTo>
                  <a:cubicBezTo>
                    <a:pt x="243" y="226"/>
                    <a:pt x="203" y="244"/>
                    <a:pt x="190" y="250"/>
                  </a:cubicBezTo>
                  <a:close/>
                  <a:moveTo>
                    <a:pt x="216" y="199"/>
                  </a:moveTo>
                  <a:cubicBezTo>
                    <a:pt x="216" y="199"/>
                    <a:pt x="216" y="199"/>
                    <a:pt x="216" y="200"/>
                  </a:cubicBezTo>
                  <a:cubicBezTo>
                    <a:pt x="208" y="214"/>
                    <a:pt x="192" y="221"/>
                    <a:pt x="178" y="228"/>
                  </a:cubicBezTo>
                  <a:cubicBezTo>
                    <a:pt x="167" y="233"/>
                    <a:pt x="141" y="247"/>
                    <a:pt x="129" y="242"/>
                  </a:cubicBezTo>
                  <a:cubicBezTo>
                    <a:pt x="127" y="239"/>
                    <a:pt x="124" y="237"/>
                    <a:pt x="123" y="234"/>
                  </a:cubicBezTo>
                  <a:cubicBezTo>
                    <a:pt x="123" y="231"/>
                    <a:pt x="122" y="226"/>
                    <a:pt x="123" y="223"/>
                  </a:cubicBezTo>
                  <a:cubicBezTo>
                    <a:pt x="124" y="223"/>
                    <a:pt x="124" y="223"/>
                    <a:pt x="124" y="223"/>
                  </a:cubicBezTo>
                  <a:cubicBezTo>
                    <a:pt x="125" y="223"/>
                    <a:pt x="125" y="223"/>
                    <a:pt x="126" y="223"/>
                  </a:cubicBezTo>
                  <a:cubicBezTo>
                    <a:pt x="153" y="220"/>
                    <a:pt x="180" y="207"/>
                    <a:pt x="198" y="186"/>
                  </a:cubicBezTo>
                  <a:cubicBezTo>
                    <a:pt x="198" y="185"/>
                    <a:pt x="199" y="185"/>
                    <a:pt x="199" y="184"/>
                  </a:cubicBezTo>
                  <a:cubicBezTo>
                    <a:pt x="199" y="184"/>
                    <a:pt x="199" y="184"/>
                    <a:pt x="199" y="184"/>
                  </a:cubicBezTo>
                  <a:cubicBezTo>
                    <a:pt x="209" y="182"/>
                    <a:pt x="217" y="189"/>
                    <a:pt x="216" y="199"/>
                  </a:cubicBezTo>
                  <a:close/>
                  <a:moveTo>
                    <a:pt x="93" y="138"/>
                  </a:moveTo>
                  <a:cubicBezTo>
                    <a:pt x="97" y="129"/>
                    <a:pt x="103" y="122"/>
                    <a:pt x="110" y="117"/>
                  </a:cubicBezTo>
                  <a:cubicBezTo>
                    <a:pt x="118" y="111"/>
                    <a:pt x="126" y="111"/>
                    <a:pt x="134" y="111"/>
                  </a:cubicBezTo>
                  <a:cubicBezTo>
                    <a:pt x="135" y="120"/>
                    <a:pt x="138" y="129"/>
                    <a:pt x="141" y="137"/>
                  </a:cubicBezTo>
                  <a:cubicBezTo>
                    <a:pt x="148" y="159"/>
                    <a:pt x="162" y="178"/>
                    <a:pt x="171" y="199"/>
                  </a:cubicBezTo>
                  <a:cubicBezTo>
                    <a:pt x="163" y="204"/>
                    <a:pt x="156" y="208"/>
                    <a:pt x="147" y="211"/>
                  </a:cubicBezTo>
                  <a:cubicBezTo>
                    <a:pt x="144" y="183"/>
                    <a:pt x="118" y="155"/>
                    <a:pt x="93" y="138"/>
                  </a:cubicBezTo>
                  <a:close/>
                  <a:moveTo>
                    <a:pt x="192" y="180"/>
                  </a:moveTo>
                  <a:cubicBezTo>
                    <a:pt x="193" y="181"/>
                    <a:pt x="193" y="182"/>
                    <a:pt x="193" y="182"/>
                  </a:cubicBezTo>
                  <a:cubicBezTo>
                    <a:pt x="187" y="187"/>
                    <a:pt x="181" y="192"/>
                    <a:pt x="175" y="196"/>
                  </a:cubicBezTo>
                  <a:cubicBezTo>
                    <a:pt x="169" y="178"/>
                    <a:pt x="157" y="162"/>
                    <a:pt x="150" y="144"/>
                  </a:cubicBezTo>
                  <a:cubicBezTo>
                    <a:pt x="146" y="133"/>
                    <a:pt x="143" y="121"/>
                    <a:pt x="142" y="110"/>
                  </a:cubicBezTo>
                  <a:cubicBezTo>
                    <a:pt x="143" y="109"/>
                    <a:pt x="144" y="109"/>
                    <a:pt x="146" y="109"/>
                  </a:cubicBezTo>
                  <a:cubicBezTo>
                    <a:pt x="155" y="106"/>
                    <a:pt x="164" y="99"/>
                    <a:pt x="162" y="88"/>
                  </a:cubicBezTo>
                  <a:cubicBezTo>
                    <a:pt x="161" y="85"/>
                    <a:pt x="156" y="85"/>
                    <a:pt x="156" y="88"/>
                  </a:cubicBezTo>
                  <a:cubicBezTo>
                    <a:pt x="154" y="98"/>
                    <a:pt x="148" y="101"/>
                    <a:pt x="140" y="102"/>
                  </a:cubicBezTo>
                  <a:cubicBezTo>
                    <a:pt x="139" y="94"/>
                    <a:pt x="138" y="86"/>
                    <a:pt x="137" y="78"/>
                  </a:cubicBezTo>
                  <a:cubicBezTo>
                    <a:pt x="137" y="75"/>
                    <a:pt x="132" y="75"/>
                    <a:pt x="132" y="78"/>
                  </a:cubicBezTo>
                  <a:cubicBezTo>
                    <a:pt x="131" y="86"/>
                    <a:pt x="131" y="95"/>
                    <a:pt x="133" y="103"/>
                  </a:cubicBezTo>
                  <a:cubicBezTo>
                    <a:pt x="127" y="104"/>
                    <a:pt x="122" y="104"/>
                    <a:pt x="118" y="105"/>
                  </a:cubicBezTo>
                  <a:cubicBezTo>
                    <a:pt x="108" y="108"/>
                    <a:pt x="101" y="115"/>
                    <a:pt x="95" y="123"/>
                  </a:cubicBezTo>
                  <a:cubicBezTo>
                    <a:pt x="92" y="127"/>
                    <a:pt x="90" y="131"/>
                    <a:pt x="88" y="134"/>
                  </a:cubicBezTo>
                  <a:cubicBezTo>
                    <a:pt x="84" y="132"/>
                    <a:pt x="79" y="129"/>
                    <a:pt x="75" y="127"/>
                  </a:cubicBezTo>
                  <a:cubicBezTo>
                    <a:pt x="73" y="125"/>
                    <a:pt x="71" y="130"/>
                    <a:pt x="73" y="131"/>
                  </a:cubicBezTo>
                  <a:cubicBezTo>
                    <a:pt x="77" y="134"/>
                    <a:pt x="81" y="137"/>
                    <a:pt x="86" y="141"/>
                  </a:cubicBezTo>
                  <a:cubicBezTo>
                    <a:pt x="83" y="150"/>
                    <a:pt x="83" y="159"/>
                    <a:pt x="88" y="167"/>
                  </a:cubicBezTo>
                  <a:cubicBezTo>
                    <a:pt x="89" y="169"/>
                    <a:pt x="92" y="168"/>
                    <a:pt x="91" y="166"/>
                  </a:cubicBezTo>
                  <a:cubicBezTo>
                    <a:pt x="88" y="159"/>
                    <a:pt x="88" y="151"/>
                    <a:pt x="90" y="144"/>
                  </a:cubicBezTo>
                  <a:cubicBezTo>
                    <a:pt x="114" y="163"/>
                    <a:pt x="139" y="186"/>
                    <a:pt x="143" y="213"/>
                  </a:cubicBezTo>
                  <a:cubicBezTo>
                    <a:pt x="138" y="215"/>
                    <a:pt x="132" y="217"/>
                    <a:pt x="125" y="219"/>
                  </a:cubicBezTo>
                  <a:cubicBezTo>
                    <a:pt x="125" y="219"/>
                    <a:pt x="125" y="219"/>
                    <a:pt x="125" y="218"/>
                  </a:cubicBezTo>
                  <a:cubicBezTo>
                    <a:pt x="103" y="190"/>
                    <a:pt x="65" y="187"/>
                    <a:pt x="40" y="163"/>
                  </a:cubicBezTo>
                  <a:cubicBezTo>
                    <a:pt x="2" y="125"/>
                    <a:pt x="20" y="71"/>
                    <a:pt x="58" y="43"/>
                  </a:cubicBezTo>
                  <a:cubicBezTo>
                    <a:pt x="98" y="14"/>
                    <a:pt x="155" y="5"/>
                    <a:pt x="183" y="54"/>
                  </a:cubicBezTo>
                  <a:cubicBezTo>
                    <a:pt x="206" y="95"/>
                    <a:pt x="182" y="138"/>
                    <a:pt x="192" y="18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5246688" y="1035050"/>
              <a:ext cx="104775" cy="161925"/>
            </a:xfrm>
            <a:custGeom>
              <a:avLst/>
              <a:gdLst>
                <a:gd name="T0" fmla="*/ 27 w 33"/>
                <a:gd name="T1" fmla="*/ 2 h 51"/>
                <a:gd name="T2" fmla="*/ 13 w 33"/>
                <a:gd name="T3" fmla="*/ 25 h 51"/>
                <a:gd name="T4" fmla="*/ 1 w 33"/>
                <a:gd name="T5" fmla="*/ 46 h 51"/>
                <a:gd name="T6" fmla="*/ 6 w 33"/>
                <a:gd name="T7" fmla="*/ 49 h 51"/>
                <a:gd name="T8" fmla="*/ 20 w 33"/>
                <a:gd name="T9" fmla="*/ 26 h 51"/>
                <a:gd name="T10" fmla="*/ 32 w 33"/>
                <a:gd name="T11" fmla="*/ 5 h 51"/>
                <a:gd name="T12" fmla="*/ 27 w 33"/>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27" y="2"/>
                  </a:moveTo>
                  <a:cubicBezTo>
                    <a:pt x="22" y="9"/>
                    <a:pt x="17" y="17"/>
                    <a:pt x="13" y="25"/>
                  </a:cubicBezTo>
                  <a:cubicBezTo>
                    <a:pt x="8" y="31"/>
                    <a:pt x="3" y="38"/>
                    <a:pt x="1" y="46"/>
                  </a:cubicBezTo>
                  <a:cubicBezTo>
                    <a:pt x="0" y="49"/>
                    <a:pt x="4" y="51"/>
                    <a:pt x="6" y="49"/>
                  </a:cubicBezTo>
                  <a:cubicBezTo>
                    <a:pt x="12" y="42"/>
                    <a:pt x="16" y="33"/>
                    <a:pt x="20" y="26"/>
                  </a:cubicBezTo>
                  <a:cubicBezTo>
                    <a:pt x="24" y="19"/>
                    <a:pt x="28" y="12"/>
                    <a:pt x="32" y="5"/>
                  </a:cubicBezTo>
                  <a:cubicBezTo>
                    <a:pt x="33" y="2"/>
                    <a:pt x="29" y="0"/>
                    <a:pt x="27"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024438" y="923925"/>
              <a:ext cx="165100" cy="161925"/>
            </a:xfrm>
            <a:custGeom>
              <a:avLst/>
              <a:gdLst>
                <a:gd name="T0" fmla="*/ 46 w 52"/>
                <a:gd name="T1" fmla="*/ 2 h 51"/>
                <a:gd name="T2" fmla="*/ 22 w 52"/>
                <a:gd name="T3" fmla="*/ 25 h 51"/>
                <a:gd name="T4" fmla="*/ 2 w 52"/>
                <a:gd name="T5" fmla="*/ 46 h 51"/>
                <a:gd name="T6" fmla="*/ 5 w 52"/>
                <a:gd name="T7" fmla="*/ 50 h 51"/>
                <a:gd name="T8" fmla="*/ 29 w 52"/>
                <a:gd name="T9" fmla="*/ 27 h 51"/>
                <a:gd name="T10" fmla="*/ 50 w 52"/>
                <a:gd name="T11" fmla="*/ 6 h 51"/>
                <a:gd name="T12" fmla="*/ 46 w 52"/>
                <a:gd name="T13" fmla="*/ 2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6" y="2"/>
                  </a:moveTo>
                  <a:cubicBezTo>
                    <a:pt x="38" y="10"/>
                    <a:pt x="30" y="17"/>
                    <a:pt x="22" y="25"/>
                  </a:cubicBezTo>
                  <a:cubicBezTo>
                    <a:pt x="15" y="32"/>
                    <a:pt x="7" y="38"/>
                    <a:pt x="2" y="46"/>
                  </a:cubicBezTo>
                  <a:cubicBezTo>
                    <a:pt x="0" y="49"/>
                    <a:pt x="3" y="51"/>
                    <a:pt x="5" y="50"/>
                  </a:cubicBezTo>
                  <a:cubicBezTo>
                    <a:pt x="14" y="44"/>
                    <a:pt x="22" y="35"/>
                    <a:pt x="29" y="27"/>
                  </a:cubicBezTo>
                  <a:cubicBezTo>
                    <a:pt x="36" y="20"/>
                    <a:pt x="43" y="13"/>
                    <a:pt x="50" y="6"/>
                  </a:cubicBezTo>
                  <a:cubicBezTo>
                    <a:pt x="52" y="4"/>
                    <a:pt x="48" y="0"/>
                    <a:pt x="46"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4843463" y="708025"/>
              <a:ext cx="196850" cy="60325"/>
            </a:xfrm>
            <a:custGeom>
              <a:avLst/>
              <a:gdLst>
                <a:gd name="T0" fmla="*/ 60 w 62"/>
                <a:gd name="T1" fmla="*/ 1 h 19"/>
                <a:gd name="T2" fmla="*/ 31 w 62"/>
                <a:gd name="T3" fmla="*/ 6 h 19"/>
                <a:gd name="T4" fmla="*/ 4 w 62"/>
                <a:gd name="T5" fmla="*/ 10 h 19"/>
                <a:gd name="T6" fmla="*/ 0 w 62"/>
                <a:gd name="T7" fmla="*/ 11 h 19"/>
                <a:gd name="T8" fmla="*/ 0 w 62"/>
                <a:gd name="T9" fmla="*/ 13 h 19"/>
                <a:gd name="T10" fmla="*/ 2 w 62"/>
                <a:gd name="T11" fmla="*/ 16 h 19"/>
                <a:gd name="T12" fmla="*/ 28 w 62"/>
                <a:gd name="T13" fmla="*/ 12 h 19"/>
                <a:gd name="T14" fmla="*/ 61 w 62"/>
                <a:gd name="T15" fmla="*/ 3 h 19"/>
                <a:gd name="T16" fmla="*/ 60 w 62"/>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
                  <a:moveTo>
                    <a:pt x="60" y="1"/>
                  </a:moveTo>
                  <a:cubicBezTo>
                    <a:pt x="50" y="2"/>
                    <a:pt x="41" y="4"/>
                    <a:pt x="31" y="6"/>
                  </a:cubicBezTo>
                  <a:cubicBezTo>
                    <a:pt x="28" y="7"/>
                    <a:pt x="6" y="13"/>
                    <a:pt x="4" y="10"/>
                  </a:cubicBezTo>
                  <a:cubicBezTo>
                    <a:pt x="3" y="9"/>
                    <a:pt x="0" y="9"/>
                    <a:pt x="0" y="11"/>
                  </a:cubicBezTo>
                  <a:cubicBezTo>
                    <a:pt x="0" y="12"/>
                    <a:pt x="0" y="12"/>
                    <a:pt x="0" y="13"/>
                  </a:cubicBezTo>
                  <a:cubicBezTo>
                    <a:pt x="0" y="14"/>
                    <a:pt x="1" y="15"/>
                    <a:pt x="2" y="16"/>
                  </a:cubicBezTo>
                  <a:cubicBezTo>
                    <a:pt x="9" y="19"/>
                    <a:pt x="20" y="14"/>
                    <a:pt x="28" y="12"/>
                  </a:cubicBezTo>
                  <a:cubicBezTo>
                    <a:pt x="39" y="10"/>
                    <a:pt x="50" y="7"/>
                    <a:pt x="61" y="3"/>
                  </a:cubicBezTo>
                  <a:cubicBezTo>
                    <a:pt x="62" y="3"/>
                    <a:pt x="61" y="0"/>
                    <a:pt x="6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932363" y="373063"/>
              <a:ext cx="149225" cy="74613"/>
            </a:xfrm>
            <a:custGeom>
              <a:avLst/>
              <a:gdLst>
                <a:gd name="T0" fmla="*/ 29 w 47"/>
                <a:gd name="T1" fmla="*/ 9 h 23"/>
                <a:gd name="T2" fmla="*/ 4 w 47"/>
                <a:gd name="T3" fmla="*/ 0 h 23"/>
                <a:gd name="T4" fmla="*/ 2 w 47"/>
                <a:gd name="T5" fmla="*/ 5 h 23"/>
                <a:gd name="T6" fmla="*/ 22 w 47"/>
                <a:gd name="T7" fmla="*/ 13 h 23"/>
                <a:gd name="T8" fmla="*/ 42 w 47"/>
                <a:gd name="T9" fmla="*/ 21 h 23"/>
                <a:gd name="T10" fmla="*/ 46 w 47"/>
                <a:gd name="T11" fmla="*/ 19 h 23"/>
                <a:gd name="T12" fmla="*/ 29 w 47"/>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7" h="23">
                  <a:moveTo>
                    <a:pt x="29" y="9"/>
                  </a:moveTo>
                  <a:cubicBezTo>
                    <a:pt x="21" y="6"/>
                    <a:pt x="13" y="2"/>
                    <a:pt x="4" y="0"/>
                  </a:cubicBezTo>
                  <a:cubicBezTo>
                    <a:pt x="1" y="0"/>
                    <a:pt x="0" y="4"/>
                    <a:pt x="2" y="5"/>
                  </a:cubicBezTo>
                  <a:cubicBezTo>
                    <a:pt x="8" y="9"/>
                    <a:pt x="15" y="11"/>
                    <a:pt x="22" y="13"/>
                  </a:cubicBezTo>
                  <a:cubicBezTo>
                    <a:pt x="28" y="15"/>
                    <a:pt x="38" y="16"/>
                    <a:pt x="42" y="21"/>
                  </a:cubicBezTo>
                  <a:cubicBezTo>
                    <a:pt x="44" y="23"/>
                    <a:pt x="47" y="21"/>
                    <a:pt x="46" y="19"/>
                  </a:cubicBezTo>
                  <a:cubicBezTo>
                    <a:pt x="43" y="13"/>
                    <a:pt x="36" y="11"/>
                    <a:pt x="29" y="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5224463" y="176213"/>
              <a:ext cx="79375" cy="161925"/>
            </a:xfrm>
            <a:custGeom>
              <a:avLst/>
              <a:gdLst>
                <a:gd name="T0" fmla="*/ 6 w 25"/>
                <a:gd name="T1" fmla="*/ 3 h 51"/>
                <a:gd name="T2" fmla="*/ 2 w 25"/>
                <a:gd name="T3" fmla="*/ 5 h 51"/>
                <a:gd name="T4" fmla="*/ 20 w 25"/>
                <a:gd name="T5" fmla="*/ 48 h 51"/>
                <a:gd name="T6" fmla="*/ 24 w 25"/>
                <a:gd name="T7" fmla="*/ 46 h 51"/>
                <a:gd name="T8" fmla="*/ 6 w 25"/>
                <a:gd name="T9" fmla="*/ 3 h 51"/>
              </a:gdLst>
              <a:ahLst/>
              <a:cxnLst>
                <a:cxn ang="0">
                  <a:pos x="T0" y="T1"/>
                </a:cxn>
                <a:cxn ang="0">
                  <a:pos x="T2" y="T3"/>
                </a:cxn>
                <a:cxn ang="0">
                  <a:pos x="T4" y="T5"/>
                </a:cxn>
                <a:cxn ang="0">
                  <a:pos x="T6" y="T7"/>
                </a:cxn>
                <a:cxn ang="0">
                  <a:pos x="T8" y="T9"/>
                </a:cxn>
              </a:cxnLst>
              <a:rect l="0" t="0" r="r" b="b"/>
              <a:pathLst>
                <a:path w="25" h="51">
                  <a:moveTo>
                    <a:pt x="6" y="3"/>
                  </a:moveTo>
                  <a:cubicBezTo>
                    <a:pt x="5" y="0"/>
                    <a:pt x="0" y="2"/>
                    <a:pt x="2" y="5"/>
                  </a:cubicBezTo>
                  <a:cubicBezTo>
                    <a:pt x="7" y="20"/>
                    <a:pt x="14" y="34"/>
                    <a:pt x="20" y="48"/>
                  </a:cubicBezTo>
                  <a:cubicBezTo>
                    <a:pt x="21" y="51"/>
                    <a:pt x="25" y="49"/>
                    <a:pt x="24" y="46"/>
                  </a:cubicBezTo>
                  <a:cubicBezTo>
                    <a:pt x="20" y="31"/>
                    <a:pt x="14" y="16"/>
                    <a:pt x="6"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3"/>
            <p:cNvSpPr/>
            <p:nvPr/>
          </p:nvSpPr>
          <p:spPr bwMode="auto">
            <a:xfrm>
              <a:off x="5484813" y="93663"/>
              <a:ext cx="77788" cy="193675"/>
            </a:xfrm>
            <a:custGeom>
              <a:avLst/>
              <a:gdLst>
                <a:gd name="T0" fmla="*/ 18 w 24"/>
                <a:gd name="T1" fmla="*/ 3 h 61"/>
                <a:gd name="T2" fmla="*/ 12 w 24"/>
                <a:gd name="T3" fmla="*/ 29 h 61"/>
                <a:gd name="T4" fmla="*/ 2 w 24"/>
                <a:gd name="T5" fmla="*/ 56 h 61"/>
                <a:gd name="T6" fmla="*/ 2 w 24"/>
                <a:gd name="T7" fmla="*/ 60 h 61"/>
                <a:gd name="T8" fmla="*/ 14 w 24"/>
                <a:gd name="T9" fmla="*/ 42 h 61"/>
                <a:gd name="T10" fmla="*/ 24 w 24"/>
                <a:gd name="T11" fmla="*/ 4 h 61"/>
                <a:gd name="T12" fmla="*/ 18 w 24"/>
                <a:gd name="T13" fmla="*/ 3 h 61"/>
              </a:gdLst>
              <a:ahLst/>
              <a:cxnLst>
                <a:cxn ang="0">
                  <a:pos x="T0" y="T1"/>
                </a:cxn>
                <a:cxn ang="0">
                  <a:pos x="T2" y="T3"/>
                </a:cxn>
                <a:cxn ang="0">
                  <a:pos x="T4" y="T5"/>
                </a:cxn>
                <a:cxn ang="0">
                  <a:pos x="T6" y="T7"/>
                </a:cxn>
                <a:cxn ang="0">
                  <a:pos x="T8" y="T9"/>
                </a:cxn>
                <a:cxn ang="0">
                  <a:pos x="T10" y="T11"/>
                </a:cxn>
                <a:cxn ang="0">
                  <a:pos x="T12" y="T13"/>
                </a:cxn>
              </a:cxnLst>
              <a:rect l="0" t="0" r="r" b="b"/>
              <a:pathLst>
                <a:path w="24" h="61">
                  <a:moveTo>
                    <a:pt x="18" y="3"/>
                  </a:moveTo>
                  <a:cubicBezTo>
                    <a:pt x="15" y="12"/>
                    <a:pt x="14" y="21"/>
                    <a:pt x="12" y="29"/>
                  </a:cubicBezTo>
                  <a:cubicBezTo>
                    <a:pt x="10" y="34"/>
                    <a:pt x="7" y="56"/>
                    <a:pt x="2" y="56"/>
                  </a:cubicBezTo>
                  <a:cubicBezTo>
                    <a:pt x="0" y="56"/>
                    <a:pt x="0" y="60"/>
                    <a:pt x="2" y="60"/>
                  </a:cubicBezTo>
                  <a:cubicBezTo>
                    <a:pt x="10" y="61"/>
                    <a:pt x="12" y="47"/>
                    <a:pt x="14" y="42"/>
                  </a:cubicBezTo>
                  <a:cubicBezTo>
                    <a:pt x="18" y="29"/>
                    <a:pt x="22" y="17"/>
                    <a:pt x="24" y="4"/>
                  </a:cubicBezTo>
                  <a:cubicBezTo>
                    <a:pt x="24" y="1"/>
                    <a:pt x="19" y="0"/>
                    <a:pt x="18"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4"/>
            <p:cNvSpPr/>
            <p:nvPr/>
          </p:nvSpPr>
          <p:spPr bwMode="auto">
            <a:xfrm>
              <a:off x="5753100" y="290513"/>
              <a:ext cx="161925" cy="147638"/>
            </a:xfrm>
            <a:custGeom>
              <a:avLst/>
              <a:gdLst>
                <a:gd name="T0" fmla="*/ 45 w 51"/>
                <a:gd name="T1" fmla="*/ 2 h 46"/>
                <a:gd name="T2" fmla="*/ 14 w 51"/>
                <a:gd name="T3" fmla="*/ 28 h 46"/>
                <a:gd name="T4" fmla="*/ 0 w 51"/>
                <a:gd name="T5" fmla="*/ 44 h 46"/>
                <a:gd name="T6" fmla="*/ 2 w 51"/>
                <a:gd name="T7" fmla="*/ 46 h 46"/>
                <a:gd name="T8" fmla="*/ 3 w 51"/>
                <a:gd name="T9" fmla="*/ 46 h 46"/>
                <a:gd name="T10" fmla="*/ 5 w 51"/>
                <a:gd name="T11" fmla="*/ 44 h 46"/>
                <a:gd name="T12" fmla="*/ 5 w 51"/>
                <a:gd name="T13" fmla="*/ 44 h 46"/>
                <a:gd name="T14" fmla="*/ 8 w 51"/>
                <a:gd name="T15" fmla="*/ 41 h 46"/>
                <a:gd name="T16" fmla="*/ 15 w 51"/>
                <a:gd name="T17" fmla="*/ 36 h 46"/>
                <a:gd name="T18" fmla="*/ 25 w 51"/>
                <a:gd name="T19" fmla="*/ 27 h 46"/>
                <a:gd name="T20" fmla="*/ 49 w 51"/>
                <a:gd name="T21" fmla="*/ 7 h 46"/>
                <a:gd name="T22" fmla="*/ 45 w 51"/>
                <a:gd name="T2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6">
                  <a:moveTo>
                    <a:pt x="45" y="2"/>
                  </a:moveTo>
                  <a:cubicBezTo>
                    <a:pt x="34" y="10"/>
                    <a:pt x="24" y="19"/>
                    <a:pt x="14" y="28"/>
                  </a:cubicBezTo>
                  <a:cubicBezTo>
                    <a:pt x="11" y="32"/>
                    <a:pt x="0" y="38"/>
                    <a:pt x="0" y="44"/>
                  </a:cubicBezTo>
                  <a:cubicBezTo>
                    <a:pt x="0" y="45"/>
                    <a:pt x="0" y="46"/>
                    <a:pt x="2" y="46"/>
                  </a:cubicBezTo>
                  <a:cubicBezTo>
                    <a:pt x="2" y="46"/>
                    <a:pt x="2" y="46"/>
                    <a:pt x="3" y="46"/>
                  </a:cubicBezTo>
                  <a:cubicBezTo>
                    <a:pt x="4" y="46"/>
                    <a:pt x="5" y="46"/>
                    <a:pt x="5" y="44"/>
                  </a:cubicBezTo>
                  <a:cubicBezTo>
                    <a:pt x="5" y="44"/>
                    <a:pt x="5" y="44"/>
                    <a:pt x="5" y="44"/>
                  </a:cubicBezTo>
                  <a:cubicBezTo>
                    <a:pt x="6" y="44"/>
                    <a:pt x="7" y="43"/>
                    <a:pt x="8" y="41"/>
                  </a:cubicBezTo>
                  <a:cubicBezTo>
                    <a:pt x="10" y="40"/>
                    <a:pt x="13" y="38"/>
                    <a:pt x="15" y="36"/>
                  </a:cubicBezTo>
                  <a:cubicBezTo>
                    <a:pt x="18" y="33"/>
                    <a:pt x="22" y="30"/>
                    <a:pt x="25" y="27"/>
                  </a:cubicBezTo>
                  <a:cubicBezTo>
                    <a:pt x="33" y="21"/>
                    <a:pt x="41" y="14"/>
                    <a:pt x="49" y="7"/>
                  </a:cubicBezTo>
                  <a:cubicBezTo>
                    <a:pt x="51" y="4"/>
                    <a:pt x="48" y="0"/>
                    <a:pt x="45"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5765800" y="692150"/>
              <a:ext cx="193675" cy="28575"/>
            </a:xfrm>
            <a:custGeom>
              <a:avLst/>
              <a:gdLst>
                <a:gd name="T0" fmla="*/ 58 w 61"/>
                <a:gd name="T1" fmla="*/ 1 h 9"/>
                <a:gd name="T2" fmla="*/ 2 w 61"/>
                <a:gd name="T3" fmla="*/ 4 h 9"/>
                <a:gd name="T4" fmla="*/ 2 w 61"/>
                <a:gd name="T5" fmla="*/ 9 h 9"/>
                <a:gd name="T6" fmla="*/ 58 w 61"/>
                <a:gd name="T7" fmla="*/ 6 h 9"/>
                <a:gd name="T8" fmla="*/ 58 w 61"/>
                <a:gd name="T9" fmla="*/ 1 h 9"/>
              </a:gdLst>
              <a:ahLst/>
              <a:cxnLst>
                <a:cxn ang="0">
                  <a:pos x="T0" y="T1"/>
                </a:cxn>
                <a:cxn ang="0">
                  <a:pos x="T2" y="T3"/>
                </a:cxn>
                <a:cxn ang="0">
                  <a:pos x="T4" y="T5"/>
                </a:cxn>
                <a:cxn ang="0">
                  <a:pos x="T6" y="T7"/>
                </a:cxn>
                <a:cxn ang="0">
                  <a:pos x="T8" y="T9"/>
                </a:cxn>
              </a:cxnLst>
              <a:rect l="0" t="0" r="r" b="b"/>
              <a:pathLst>
                <a:path w="61" h="9">
                  <a:moveTo>
                    <a:pt x="58" y="1"/>
                  </a:moveTo>
                  <a:cubicBezTo>
                    <a:pt x="40" y="0"/>
                    <a:pt x="21" y="3"/>
                    <a:pt x="2" y="4"/>
                  </a:cubicBezTo>
                  <a:cubicBezTo>
                    <a:pt x="0" y="4"/>
                    <a:pt x="0" y="9"/>
                    <a:pt x="2" y="9"/>
                  </a:cubicBezTo>
                  <a:cubicBezTo>
                    <a:pt x="21" y="9"/>
                    <a:pt x="40" y="9"/>
                    <a:pt x="58" y="6"/>
                  </a:cubicBezTo>
                  <a:cubicBezTo>
                    <a:pt x="61" y="5"/>
                    <a:pt x="61" y="1"/>
                    <a:pt x="58"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2" name="组合 1041"/>
          <p:cNvGrpSpPr/>
          <p:nvPr/>
        </p:nvGrpSpPr>
        <p:grpSpPr>
          <a:xfrm>
            <a:off x="6577330" y="2555875"/>
            <a:ext cx="361950" cy="1262063"/>
            <a:chOff x="6642100" y="1646238"/>
            <a:chExt cx="361950" cy="1262063"/>
          </a:xfrm>
        </p:grpSpPr>
        <p:sp>
          <p:nvSpPr>
            <p:cNvPr id="16" name="Freeform 16"/>
            <p:cNvSpPr>
              <a:spLocks noEditPoints="1"/>
            </p:cNvSpPr>
            <p:nvPr/>
          </p:nvSpPr>
          <p:spPr bwMode="auto">
            <a:xfrm>
              <a:off x="6642100" y="1646238"/>
              <a:ext cx="361950" cy="1262063"/>
            </a:xfrm>
            <a:custGeom>
              <a:avLst/>
              <a:gdLst>
                <a:gd name="T0" fmla="*/ 13 w 114"/>
                <a:gd name="T1" fmla="*/ 17 h 397"/>
                <a:gd name="T2" fmla="*/ 12 w 114"/>
                <a:gd name="T3" fmla="*/ 17 h 397"/>
                <a:gd name="T4" fmla="*/ 3 w 114"/>
                <a:gd name="T5" fmla="*/ 37 h 397"/>
                <a:gd name="T6" fmla="*/ 18 w 114"/>
                <a:gd name="T7" fmla="*/ 46 h 397"/>
                <a:gd name="T8" fmla="*/ 8 w 114"/>
                <a:gd name="T9" fmla="*/ 266 h 397"/>
                <a:gd name="T10" fmla="*/ 8 w 114"/>
                <a:gd name="T11" fmla="*/ 364 h 397"/>
                <a:gd name="T12" fmla="*/ 43 w 114"/>
                <a:gd name="T13" fmla="*/ 397 h 397"/>
                <a:gd name="T14" fmla="*/ 81 w 114"/>
                <a:gd name="T15" fmla="*/ 368 h 397"/>
                <a:gd name="T16" fmla="*/ 86 w 114"/>
                <a:gd name="T17" fmla="*/ 267 h 397"/>
                <a:gd name="T18" fmla="*/ 95 w 114"/>
                <a:gd name="T19" fmla="*/ 45 h 397"/>
                <a:gd name="T20" fmla="*/ 95 w 114"/>
                <a:gd name="T21" fmla="*/ 45 h 397"/>
                <a:gd name="T22" fmla="*/ 103 w 114"/>
                <a:gd name="T23" fmla="*/ 40 h 397"/>
                <a:gd name="T24" fmla="*/ 107 w 114"/>
                <a:gd name="T25" fmla="*/ 30 h 397"/>
                <a:gd name="T26" fmla="*/ 13 w 114"/>
                <a:gd name="T27" fmla="*/ 17 h 397"/>
                <a:gd name="T28" fmla="*/ 99 w 114"/>
                <a:gd name="T29" fmla="*/ 37 h 397"/>
                <a:gd name="T30" fmla="*/ 88 w 114"/>
                <a:gd name="T31" fmla="*/ 39 h 397"/>
                <a:gd name="T32" fmla="*/ 87 w 114"/>
                <a:gd name="T33" fmla="*/ 43 h 397"/>
                <a:gd name="T34" fmla="*/ 90 w 114"/>
                <a:gd name="T35" fmla="*/ 45 h 397"/>
                <a:gd name="T36" fmla="*/ 82 w 114"/>
                <a:gd name="T37" fmla="*/ 220 h 397"/>
                <a:gd name="T38" fmla="*/ 78 w 114"/>
                <a:gd name="T39" fmla="*/ 303 h 397"/>
                <a:gd name="T40" fmla="*/ 43 w 114"/>
                <a:gd name="T41" fmla="*/ 391 h 397"/>
                <a:gd name="T42" fmla="*/ 12 w 114"/>
                <a:gd name="T43" fmla="*/ 306 h 397"/>
                <a:gd name="T44" fmla="*/ 15 w 114"/>
                <a:gd name="T45" fmla="*/ 219 h 397"/>
                <a:gd name="T46" fmla="*/ 21 w 114"/>
                <a:gd name="T47" fmla="*/ 46 h 397"/>
                <a:gd name="T48" fmla="*/ 28 w 114"/>
                <a:gd name="T49" fmla="*/ 44 h 397"/>
                <a:gd name="T50" fmla="*/ 27 w 114"/>
                <a:gd name="T51" fmla="*/ 41 h 397"/>
                <a:gd name="T52" fmla="*/ 8 w 114"/>
                <a:gd name="T53" fmla="*/ 36 h 397"/>
                <a:gd name="T54" fmla="*/ 10 w 114"/>
                <a:gd name="T55" fmla="*/ 22 h 397"/>
                <a:gd name="T56" fmla="*/ 104 w 114"/>
                <a:gd name="T57" fmla="*/ 29 h 397"/>
                <a:gd name="T58" fmla="*/ 99 w 114"/>
                <a:gd name="T59"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397">
                  <a:moveTo>
                    <a:pt x="13" y="17"/>
                  </a:moveTo>
                  <a:cubicBezTo>
                    <a:pt x="13" y="17"/>
                    <a:pt x="12" y="17"/>
                    <a:pt x="12" y="17"/>
                  </a:cubicBezTo>
                  <a:cubicBezTo>
                    <a:pt x="3" y="17"/>
                    <a:pt x="0" y="30"/>
                    <a:pt x="3" y="37"/>
                  </a:cubicBezTo>
                  <a:cubicBezTo>
                    <a:pt x="5" y="43"/>
                    <a:pt x="11" y="46"/>
                    <a:pt x="18" y="46"/>
                  </a:cubicBezTo>
                  <a:cubicBezTo>
                    <a:pt x="9" y="119"/>
                    <a:pt x="11" y="193"/>
                    <a:pt x="8" y="266"/>
                  </a:cubicBezTo>
                  <a:cubicBezTo>
                    <a:pt x="6" y="298"/>
                    <a:pt x="1" y="333"/>
                    <a:pt x="8" y="364"/>
                  </a:cubicBezTo>
                  <a:cubicBezTo>
                    <a:pt x="12" y="384"/>
                    <a:pt x="22" y="397"/>
                    <a:pt x="43" y="397"/>
                  </a:cubicBezTo>
                  <a:cubicBezTo>
                    <a:pt x="63" y="396"/>
                    <a:pt x="77" y="387"/>
                    <a:pt x="81" y="368"/>
                  </a:cubicBezTo>
                  <a:cubicBezTo>
                    <a:pt x="87" y="336"/>
                    <a:pt x="84" y="300"/>
                    <a:pt x="86" y="267"/>
                  </a:cubicBezTo>
                  <a:cubicBezTo>
                    <a:pt x="89" y="193"/>
                    <a:pt x="93" y="119"/>
                    <a:pt x="95" y="45"/>
                  </a:cubicBezTo>
                  <a:cubicBezTo>
                    <a:pt x="95" y="45"/>
                    <a:pt x="95" y="45"/>
                    <a:pt x="95" y="45"/>
                  </a:cubicBezTo>
                  <a:cubicBezTo>
                    <a:pt x="98" y="44"/>
                    <a:pt x="101" y="42"/>
                    <a:pt x="103" y="40"/>
                  </a:cubicBezTo>
                  <a:cubicBezTo>
                    <a:pt x="106" y="37"/>
                    <a:pt x="107" y="34"/>
                    <a:pt x="107" y="30"/>
                  </a:cubicBezTo>
                  <a:cubicBezTo>
                    <a:pt x="114" y="0"/>
                    <a:pt x="40" y="6"/>
                    <a:pt x="13" y="17"/>
                  </a:cubicBezTo>
                  <a:close/>
                  <a:moveTo>
                    <a:pt x="99" y="37"/>
                  </a:moveTo>
                  <a:cubicBezTo>
                    <a:pt x="96" y="39"/>
                    <a:pt x="92" y="39"/>
                    <a:pt x="88" y="39"/>
                  </a:cubicBezTo>
                  <a:cubicBezTo>
                    <a:pt x="86" y="39"/>
                    <a:pt x="85" y="42"/>
                    <a:pt x="87" y="43"/>
                  </a:cubicBezTo>
                  <a:cubicBezTo>
                    <a:pt x="88" y="44"/>
                    <a:pt x="89" y="44"/>
                    <a:pt x="90" y="45"/>
                  </a:cubicBezTo>
                  <a:cubicBezTo>
                    <a:pt x="86" y="103"/>
                    <a:pt x="85" y="161"/>
                    <a:pt x="82" y="220"/>
                  </a:cubicBezTo>
                  <a:cubicBezTo>
                    <a:pt x="81" y="247"/>
                    <a:pt x="80" y="275"/>
                    <a:pt x="78" y="303"/>
                  </a:cubicBezTo>
                  <a:cubicBezTo>
                    <a:pt x="77" y="330"/>
                    <a:pt x="85" y="393"/>
                    <a:pt x="43" y="391"/>
                  </a:cubicBezTo>
                  <a:cubicBezTo>
                    <a:pt x="3" y="389"/>
                    <a:pt x="11" y="333"/>
                    <a:pt x="12" y="306"/>
                  </a:cubicBezTo>
                  <a:cubicBezTo>
                    <a:pt x="13" y="277"/>
                    <a:pt x="14" y="248"/>
                    <a:pt x="15" y="219"/>
                  </a:cubicBezTo>
                  <a:cubicBezTo>
                    <a:pt x="18" y="161"/>
                    <a:pt x="23" y="103"/>
                    <a:pt x="21" y="46"/>
                  </a:cubicBezTo>
                  <a:cubicBezTo>
                    <a:pt x="24" y="46"/>
                    <a:pt x="26" y="45"/>
                    <a:pt x="28" y="44"/>
                  </a:cubicBezTo>
                  <a:cubicBezTo>
                    <a:pt x="30" y="43"/>
                    <a:pt x="28" y="41"/>
                    <a:pt x="27" y="41"/>
                  </a:cubicBezTo>
                  <a:cubicBezTo>
                    <a:pt x="20" y="43"/>
                    <a:pt x="12" y="41"/>
                    <a:pt x="8" y="36"/>
                  </a:cubicBezTo>
                  <a:cubicBezTo>
                    <a:pt x="5" y="31"/>
                    <a:pt x="7" y="26"/>
                    <a:pt x="10" y="22"/>
                  </a:cubicBezTo>
                  <a:cubicBezTo>
                    <a:pt x="29" y="15"/>
                    <a:pt x="101" y="6"/>
                    <a:pt x="104" y="29"/>
                  </a:cubicBezTo>
                  <a:cubicBezTo>
                    <a:pt x="103" y="32"/>
                    <a:pt x="101" y="35"/>
                    <a:pt x="99"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6686550" y="1722438"/>
              <a:ext cx="269875" cy="38100"/>
            </a:xfrm>
            <a:custGeom>
              <a:avLst/>
              <a:gdLst>
                <a:gd name="T0" fmla="*/ 81 w 85"/>
                <a:gd name="T1" fmla="*/ 1 h 12"/>
                <a:gd name="T2" fmla="*/ 44 w 85"/>
                <a:gd name="T3" fmla="*/ 6 h 12"/>
                <a:gd name="T4" fmla="*/ 3 w 85"/>
                <a:gd name="T5" fmla="*/ 1 h 12"/>
                <a:gd name="T6" fmla="*/ 2 w 85"/>
                <a:gd name="T7" fmla="*/ 3 h 12"/>
                <a:gd name="T8" fmla="*/ 41 w 85"/>
                <a:gd name="T9" fmla="*/ 10 h 12"/>
                <a:gd name="T10" fmla="*/ 82 w 85"/>
                <a:gd name="T11" fmla="*/ 5 h 12"/>
                <a:gd name="T12" fmla="*/ 81 w 85"/>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85" h="12">
                  <a:moveTo>
                    <a:pt x="81" y="1"/>
                  </a:moveTo>
                  <a:cubicBezTo>
                    <a:pt x="69" y="5"/>
                    <a:pt x="57" y="5"/>
                    <a:pt x="44" y="6"/>
                  </a:cubicBezTo>
                  <a:cubicBezTo>
                    <a:pt x="31" y="6"/>
                    <a:pt x="15" y="8"/>
                    <a:pt x="3" y="1"/>
                  </a:cubicBezTo>
                  <a:cubicBezTo>
                    <a:pt x="2" y="0"/>
                    <a:pt x="0" y="2"/>
                    <a:pt x="2" y="3"/>
                  </a:cubicBezTo>
                  <a:cubicBezTo>
                    <a:pt x="13" y="12"/>
                    <a:pt x="28" y="10"/>
                    <a:pt x="41" y="10"/>
                  </a:cubicBezTo>
                  <a:cubicBezTo>
                    <a:pt x="55" y="10"/>
                    <a:pt x="70" y="12"/>
                    <a:pt x="82" y="5"/>
                  </a:cubicBezTo>
                  <a:cubicBezTo>
                    <a:pt x="85" y="4"/>
                    <a:pt x="83" y="0"/>
                    <a:pt x="81"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8"/>
            <p:cNvSpPr>
              <a:spLocks noEditPoints="1"/>
            </p:cNvSpPr>
            <p:nvPr/>
          </p:nvSpPr>
          <p:spPr bwMode="auto">
            <a:xfrm>
              <a:off x="6680200" y="2279650"/>
              <a:ext cx="209550" cy="590550"/>
            </a:xfrm>
            <a:custGeom>
              <a:avLst/>
              <a:gdLst>
                <a:gd name="T0" fmla="*/ 64 w 66"/>
                <a:gd name="T1" fmla="*/ 19 h 186"/>
                <a:gd name="T2" fmla="*/ 62 w 66"/>
                <a:gd name="T3" fmla="*/ 17 h 186"/>
                <a:gd name="T4" fmla="*/ 60 w 66"/>
                <a:gd name="T5" fmla="*/ 14 h 186"/>
                <a:gd name="T6" fmla="*/ 11 w 66"/>
                <a:gd name="T7" fmla="*/ 10 h 186"/>
                <a:gd name="T8" fmla="*/ 10 w 66"/>
                <a:gd name="T9" fmla="*/ 10 h 186"/>
                <a:gd name="T10" fmla="*/ 4 w 66"/>
                <a:gd name="T11" fmla="*/ 124 h 186"/>
                <a:gd name="T12" fmla="*/ 31 w 66"/>
                <a:gd name="T13" fmla="*/ 185 h 186"/>
                <a:gd name="T14" fmla="*/ 62 w 66"/>
                <a:gd name="T15" fmla="*/ 143 h 186"/>
                <a:gd name="T16" fmla="*/ 64 w 66"/>
                <a:gd name="T17" fmla="*/ 19 h 186"/>
                <a:gd name="T18" fmla="*/ 57 w 66"/>
                <a:gd name="T19" fmla="*/ 18 h 186"/>
                <a:gd name="T20" fmla="*/ 36 w 66"/>
                <a:gd name="T21" fmla="*/ 23 h 186"/>
                <a:gd name="T22" fmla="*/ 14 w 66"/>
                <a:gd name="T23" fmla="*/ 13 h 186"/>
                <a:gd name="T24" fmla="*/ 57 w 66"/>
                <a:gd name="T25" fmla="*/ 18 h 186"/>
                <a:gd name="T26" fmla="*/ 60 w 66"/>
                <a:gd name="T27" fmla="*/ 95 h 186"/>
                <a:gd name="T28" fmla="*/ 59 w 66"/>
                <a:gd name="T29" fmla="*/ 133 h 186"/>
                <a:gd name="T30" fmla="*/ 57 w 66"/>
                <a:gd name="T31" fmla="*/ 152 h 186"/>
                <a:gd name="T32" fmla="*/ 54 w 66"/>
                <a:gd name="T33" fmla="*/ 162 h 186"/>
                <a:gd name="T34" fmla="*/ 18 w 66"/>
                <a:gd name="T35" fmla="*/ 175 h 186"/>
                <a:gd name="T36" fmla="*/ 7 w 66"/>
                <a:gd name="T37" fmla="*/ 90 h 186"/>
                <a:gd name="T38" fmla="*/ 12 w 66"/>
                <a:gd name="T39" fmla="*/ 19 h 186"/>
                <a:gd name="T40" fmla="*/ 32 w 66"/>
                <a:gd name="T41" fmla="*/ 28 h 186"/>
                <a:gd name="T42" fmla="*/ 60 w 66"/>
                <a:gd name="T43" fmla="*/ 22 h 186"/>
                <a:gd name="T44" fmla="*/ 60 w 66"/>
                <a:gd name="T45" fmla="*/ 9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86">
                  <a:moveTo>
                    <a:pt x="64" y="19"/>
                  </a:moveTo>
                  <a:cubicBezTo>
                    <a:pt x="64" y="17"/>
                    <a:pt x="63" y="17"/>
                    <a:pt x="62" y="17"/>
                  </a:cubicBezTo>
                  <a:cubicBezTo>
                    <a:pt x="62" y="15"/>
                    <a:pt x="61" y="14"/>
                    <a:pt x="60" y="14"/>
                  </a:cubicBezTo>
                  <a:cubicBezTo>
                    <a:pt x="55" y="11"/>
                    <a:pt x="16" y="0"/>
                    <a:pt x="11" y="10"/>
                  </a:cubicBezTo>
                  <a:cubicBezTo>
                    <a:pt x="11" y="10"/>
                    <a:pt x="11" y="10"/>
                    <a:pt x="10" y="10"/>
                  </a:cubicBezTo>
                  <a:cubicBezTo>
                    <a:pt x="3" y="47"/>
                    <a:pt x="4" y="86"/>
                    <a:pt x="4" y="124"/>
                  </a:cubicBezTo>
                  <a:cubicBezTo>
                    <a:pt x="4" y="143"/>
                    <a:pt x="2" y="184"/>
                    <a:pt x="31" y="185"/>
                  </a:cubicBezTo>
                  <a:cubicBezTo>
                    <a:pt x="53" y="186"/>
                    <a:pt x="60" y="161"/>
                    <a:pt x="62" y="143"/>
                  </a:cubicBezTo>
                  <a:cubicBezTo>
                    <a:pt x="66" y="102"/>
                    <a:pt x="65" y="60"/>
                    <a:pt x="64" y="19"/>
                  </a:cubicBezTo>
                  <a:close/>
                  <a:moveTo>
                    <a:pt x="57" y="18"/>
                  </a:moveTo>
                  <a:cubicBezTo>
                    <a:pt x="51" y="23"/>
                    <a:pt x="44" y="24"/>
                    <a:pt x="36" y="23"/>
                  </a:cubicBezTo>
                  <a:cubicBezTo>
                    <a:pt x="30" y="22"/>
                    <a:pt x="15" y="21"/>
                    <a:pt x="14" y="13"/>
                  </a:cubicBezTo>
                  <a:cubicBezTo>
                    <a:pt x="18" y="6"/>
                    <a:pt x="50" y="16"/>
                    <a:pt x="57" y="18"/>
                  </a:cubicBezTo>
                  <a:close/>
                  <a:moveTo>
                    <a:pt x="60" y="95"/>
                  </a:moveTo>
                  <a:cubicBezTo>
                    <a:pt x="60" y="107"/>
                    <a:pt x="59" y="120"/>
                    <a:pt x="59" y="133"/>
                  </a:cubicBezTo>
                  <a:cubicBezTo>
                    <a:pt x="58" y="139"/>
                    <a:pt x="58" y="145"/>
                    <a:pt x="57" y="152"/>
                  </a:cubicBezTo>
                  <a:cubicBezTo>
                    <a:pt x="57" y="155"/>
                    <a:pt x="56" y="159"/>
                    <a:pt x="54" y="162"/>
                  </a:cubicBezTo>
                  <a:cubicBezTo>
                    <a:pt x="51" y="176"/>
                    <a:pt x="39" y="180"/>
                    <a:pt x="18" y="175"/>
                  </a:cubicBezTo>
                  <a:cubicBezTo>
                    <a:pt x="0" y="155"/>
                    <a:pt x="7" y="115"/>
                    <a:pt x="7" y="90"/>
                  </a:cubicBezTo>
                  <a:cubicBezTo>
                    <a:pt x="8" y="66"/>
                    <a:pt x="11" y="43"/>
                    <a:pt x="12" y="19"/>
                  </a:cubicBezTo>
                  <a:cubicBezTo>
                    <a:pt x="16" y="25"/>
                    <a:pt x="25" y="26"/>
                    <a:pt x="32" y="28"/>
                  </a:cubicBezTo>
                  <a:cubicBezTo>
                    <a:pt x="42" y="29"/>
                    <a:pt x="53" y="29"/>
                    <a:pt x="60" y="22"/>
                  </a:cubicBezTo>
                  <a:cubicBezTo>
                    <a:pt x="60" y="46"/>
                    <a:pt x="61" y="70"/>
                    <a:pt x="60" y="9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9"/>
            <p:cNvSpPr>
              <a:spLocks noEditPoints="1"/>
            </p:cNvSpPr>
            <p:nvPr/>
          </p:nvSpPr>
          <p:spPr bwMode="auto">
            <a:xfrm>
              <a:off x="6794500" y="2174875"/>
              <a:ext cx="66675" cy="66675"/>
            </a:xfrm>
            <a:custGeom>
              <a:avLst/>
              <a:gdLst>
                <a:gd name="T0" fmla="*/ 18 w 21"/>
                <a:gd name="T1" fmla="*/ 7 h 21"/>
                <a:gd name="T2" fmla="*/ 5 w 21"/>
                <a:gd name="T3" fmla="*/ 3 h 21"/>
                <a:gd name="T4" fmla="*/ 5 w 21"/>
                <a:gd name="T5" fmla="*/ 3 h 21"/>
                <a:gd name="T6" fmla="*/ 1 w 21"/>
                <a:gd name="T7" fmla="*/ 14 h 21"/>
                <a:gd name="T8" fmla="*/ 13 w 21"/>
                <a:gd name="T9" fmla="*/ 19 h 21"/>
                <a:gd name="T10" fmla="*/ 18 w 21"/>
                <a:gd name="T11" fmla="*/ 7 h 21"/>
                <a:gd name="T12" fmla="*/ 11 w 21"/>
                <a:gd name="T13" fmla="*/ 15 h 21"/>
                <a:gd name="T14" fmla="*/ 4 w 21"/>
                <a:gd name="T15" fmla="*/ 12 h 21"/>
                <a:gd name="T16" fmla="*/ 6 w 21"/>
                <a:gd name="T17" fmla="*/ 6 h 21"/>
                <a:gd name="T18" fmla="*/ 6 w 21"/>
                <a:gd name="T19" fmla="*/ 6 h 21"/>
                <a:gd name="T20" fmla="*/ 14 w 21"/>
                <a:gd name="T21" fmla="*/ 9 h 21"/>
                <a:gd name="T22" fmla="*/ 11 w 21"/>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1">
                  <a:moveTo>
                    <a:pt x="18" y="7"/>
                  </a:moveTo>
                  <a:cubicBezTo>
                    <a:pt x="16" y="2"/>
                    <a:pt x="10" y="0"/>
                    <a:pt x="5" y="3"/>
                  </a:cubicBezTo>
                  <a:cubicBezTo>
                    <a:pt x="5" y="3"/>
                    <a:pt x="5" y="3"/>
                    <a:pt x="5" y="3"/>
                  </a:cubicBezTo>
                  <a:cubicBezTo>
                    <a:pt x="1" y="5"/>
                    <a:pt x="0" y="10"/>
                    <a:pt x="1" y="14"/>
                  </a:cubicBezTo>
                  <a:cubicBezTo>
                    <a:pt x="3" y="19"/>
                    <a:pt x="8" y="21"/>
                    <a:pt x="13" y="19"/>
                  </a:cubicBezTo>
                  <a:cubicBezTo>
                    <a:pt x="18" y="17"/>
                    <a:pt x="21" y="12"/>
                    <a:pt x="18" y="7"/>
                  </a:cubicBezTo>
                  <a:close/>
                  <a:moveTo>
                    <a:pt x="11" y="15"/>
                  </a:moveTo>
                  <a:cubicBezTo>
                    <a:pt x="8" y="16"/>
                    <a:pt x="5" y="15"/>
                    <a:pt x="4" y="12"/>
                  </a:cubicBezTo>
                  <a:cubicBezTo>
                    <a:pt x="4" y="10"/>
                    <a:pt x="4" y="7"/>
                    <a:pt x="6" y="6"/>
                  </a:cubicBezTo>
                  <a:cubicBezTo>
                    <a:pt x="6" y="6"/>
                    <a:pt x="6" y="6"/>
                    <a:pt x="6" y="6"/>
                  </a:cubicBezTo>
                  <a:cubicBezTo>
                    <a:pt x="9" y="5"/>
                    <a:pt x="12" y="6"/>
                    <a:pt x="14" y="9"/>
                  </a:cubicBezTo>
                  <a:cubicBezTo>
                    <a:pt x="15" y="11"/>
                    <a:pt x="13" y="14"/>
                    <a:pt x="11" y="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20"/>
            <p:cNvSpPr>
              <a:spLocks noEditPoints="1"/>
            </p:cNvSpPr>
            <p:nvPr/>
          </p:nvSpPr>
          <p:spPr bwMode="auto">
            <a:xfrm>
              <a:off x="6746875" y="2125663"/>
              <a:ext cx="41275" cy="42863"/>
            </a:xfrm>
            <a:custGeom>
              <a:avLst/>
              <a:gdLst>
                <a:gd name="T0" fmla="*/ 10 w 13"/>
                <a:gd name="T1" fmla="*/ 2 h 13"/>
                <a:gd name="T2" fmla="*/ 4 w 13"/>
                <a:gd name="T3" fmla="*/ 1 h 13"/>
                <a:gd name="T4" fmla="*/ 4 w 13"/>
                <a:gd name="T5" fmla="*/ 1 h 13"/>
                <a:gd name="T6" fmla="*/ 1 w 13"/>
                <a:gd name="T7" fmla="*/ 8 h 13"/>
                <a:gd name="T8" fmla="*/ 10 w 13"/>
                <a:gd name="T9" fmla="*/ 10 h 13"/>
                <a:gd name="T10" fmla="*/ 10 w 13"/>
                <a:gd name="T11" fmla="*/ 2 h 13"/>
                <a:gd name="T12" fmla="*/ 7 w 13"/>
                <a:gd name="T13" fmla="*/ 8 h 13"/>
                <a:gd name="T14" fmla="*/ 4 w 13"/>
                <a:gd name="T15" fmla="*/ 4 h 13"/>
                <a:gd name="T16" fmla="*/ 7 w 1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0" y="2"/>
                  </a:moveTo>
                  <a:cubicBezTo>
                    <a:pt x="8" y="1"/>
                    <a:pt x="6" y="0"/>
                    <a:pt x="4" y="1"/>
                  </a:cubicBezTo>
                  <a:cubicBezTo>
                    <a:pt x="4" y="1"/>
                    <a:pt x="4" y="1"/>
                    <a:pt x="4" y="1"/>
                  </a:cubicBezTo>
                  <a:cubicBezTo>
                    <a:pt x="1" y="2"/>
                    <a:pt x="0" y="5"/>
                    <a:pt x="1" y="8"/>
                  </a:cubicBezTo>
                  <a:cubicBezTo>
                    <a:pt x="2" y="12"/>
                    <a:pt x="7" y="13"/>
                    <a:pt x="10" y="10"/>
                  </a:cubicBezTo>
                  <a:cubicBezTo>
                    <a:pt x="12" y="8"/>
                    <a:pt x="13" y="4"/>
                    <a:pt x="10" y="2"/>
                  </a:cubicBezTo>
                  <a:close/>
                  <a:moveTo>
                    <a:pt x="7" y="8"/>
                  </a:moveTo>
                  <a:cubicBezTo>
                    <a:pt x="5" y="9"/>
                    <a:pt x="3" y="6"/>
                    <a:pt x="4" y="4"/>
                  </a:cubicBezTo>
                  <a:cubicBezTo>
                    <a:pt x="6" y="2"/>
                    <a:pt x="11" y="5"/>
                    <a:pt x="7"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21"/>
            <p:cNvSpPr>
              <a:spLocks noEditPoints="1"/>
            </p:cNvSpPr>
            <p:nvPr/>
          </p:nvSpPr>
          <p:spPr bwMode="auto">
            <a:xfrm>
              <a:off x="6794500" y="1963738"/>
              <a:ext cx="88900" cy="95250"/>
            </a:xfrm>
            <a:custGeom>
              <a:avLst/>
              <a:gdLst>
                <a:gd name="T0" fmla="*/ 21 w 28"/>
                <a:gd name="T1" fmla="*/ 4 h 30"/>
                <a:gd name="T2" fmla="*/ 4 w 28"/>
                <a:gd name="T3" fmla="*/ 6 h 30"/>
                <a:gd name="T4" fmla="*/ 4 w 28"/>
                <a:gd name="T5" fmla="*/ 7 h 30"/>
                <a:gd name="T6" fmla="*/ 6 w 28"/>
                <a:gd name="T7" fmla="*/ 26 h 30"/>
                <a:gd name="T8" fmla="*/ 24 w 28"/>
                <a:gd name="T9" fmla="*/ 23 h 30"/>
                <a:gd name="T10" fmla="*/ 21 w 28"/>
                <a:gd name="T11" fmla="*/ 4 h 30"/>
                <a:gd name="T12" fmla="*/ 21 w 28"/>
                <a:gd name="T13" fmla="*/ 20 h 30"/>
                <a:gd name="T14" fmla="*/ 8 w 28"/>
                <a:gd name="T15" fmla="*/ 22 h 30"/>
                <a:gd name="T16" fmla="*/ 7 w 28"/>
                <a:gd name="T17" fmla="*/ 6 h 30"/>
                <a:gd name="T18" fmla="*/ 19 w 28"/>
                <a:gd name="T19" fmla="*/ 7 h 30"/>
                <a:gd name="T20" fmla="*/ 21 w 28"/>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21" y="4"/>
                  </a:moveTo>
                  <a:cubicBezTo>
                    <a:pt x="17" y="0"/>
                    <a:pt x="7" y="0"/>
                    <a:pt x="4" y="6"/>
                  </a:cubicBezTo>
                  <a:cubicBezTo>
                    <a:pt x="4" y="6"/>
                    <a:pt x="4" y="6"/>
                    <a:pt x="4" y="7"/>
                  </a:cubicBezTo>
                  <a:cubicBezTo>
                    <a:pt x="1" y="13"/>
                    <a:pt x="0" y="21"/>
                    <a:pt x="6" y="26"/>
                  </a:cubicBezTo>
                  <a:cubicBezTo>
                    <a:pt x="12" y="30"/>
                    <a:pt x="21" y="28"/>
                    <a:pt x="24" y="23"/>
                  </a:cubicBezTo>
                  <a:cubicBezTo>
                    <a:pt x="28" y="17"/>
                    <a:pt x="27" y="8"/>
                    <a:pt x="21" y="4"/>
                  </a:cubicBezTo>
                  <a:close/>
                  <a:moveTo>
                    <a:pt x="21" y="20"/>
                  </a:moveTo>
                  <a:cubicBezTo>
                    <a:pt x="18" y="24"/>
                    <a:pt x="12" y="25"/>
                    <a:pt x="8" y="22"/>
                  </a:cubicBezTo>
                  <a:cubicBezTo>
                    <a:pt x="3" y="18"/>
                    <a:pt x="5" y="11"/>
                    <a:pt x="7" y="6"/>
                  </a:cubicBezTo>
                  <a:cubicBezTo>
                    <a:pt x="11" y="4"/>
                    <a:pt x="15" y="3"/>
                    <a:pt x="19" y="7"/>
                  </a:cubicBezTo>
                  <a:cubicBezTo>
                    <a:pt x="23" y="10"/>
                    <a:pt x="24" y="16"/>
                    <a:pt x="21" y="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1" name="组合 1040"/>
          <p:cNvGrpSpPr/>
          <p:nvPr/>
        </p:nvGrpSpPr>
        <p:grpSpPr>
          <a:xfrm>
            <a:off x="5197793" y="3567112"/>
            <a:ext cx="1138238" cy="741363"/>
            <a:chOff x="5262563" y="2657475"/>
            <a:chExt cx="1138238" cy="741363"/>
          </a:xfrm>
        </p:grpSpPr>
        <p:sp>
          <p:nvSpPr>
            <p:cNvPr id="22" name="Freeform 22"/>
            <p:cNvSpPr>
              <a:spLocks noEditPoints="1"/>
            </p:cNvSpPr>
            <p:nvPr/>
          </p:nvSpPr>
          <p:spPr bwMode="auto">
            <a:xfrm>
              <a:off x="5262563" y="2657475"/>
              <a:ext cx="1138238" cy="741363"/>
            </a:xfrm>
            <a:custGeom>
              <a:avLst/>
              <a:gdLst>
                <a:gd name="T0" fmla="*/ 332 w 358"/>
                <a:gd name="T1" fmla="*/ 40 h 233"/>
                <a:gd name="T2" fmla="*/ 283 w 358"/>
                <a:gd name="T3" fmla="*/ 37 h 233"/>
                <a:gd name="T4" fmla="*/ 233 w 358"/>
                <a:gd name="T5" fmla="*/ 38 h 233"/>
                <a:gd name="T6" fmla="*/ 128 w 358"/>
                <a:gd name="T7" fmla="*/ 48 h 233"/>
                <a:gd name="T8" fmla="*/ 52 w 358"/>
                <a:gd name="T9" fmla="*/ 27 h 233"/>
                <a:gd name="T10" fmla="*/ 43 w 358"/>
                <a:gd name="T11" fmla="*/ 3 h 233"/>
                <a:gd name="T12" fmla="*/ 19 w 358"/>
                <a:gd name="T13" fmla="*/ 22 h 233"/>
                <a:gd name="T14" fmla="*/ 19 w 358"/>
                <a:gd name="T15" fmla="*/ 22 h 233"/>
                <a:gd name="T16" fmla="*/ 4 w 358"/>
                <a:gd name="T17" fmla="*/ 64 h 233"/>
                <a:gd name="T18" fmla="*/ 4 w 358"/>
                <a:gd name="T19" fmla="*/ 87 h 233"/>
                <a:gd name="T20" fmla="*/ 29 w 358"/>
                <a:gd name="T21" fmla="*/ 82 h 233"/>
                <a:gd name="T22" fmla="*/ 81 w 358"/>
                <a:gd name="T23" fmla="*/ 102 h 233"/>
                <a:gd name="T24" fmla="*/ 132 w 358"/>
                <a:gd name="T25" fmla="*/ 134 h 233"/>
                <a:gd name="T26" fmla="*/ 216 w 358"/>
                <a:gd name="T27" fmla="*/ 203 h 233"/>
                <a:gd name="T28" fmla="*/ 283 w 358"/>
                <a:gd name="T29" fmla="*/ 233 h 233"/>
                <a:gd name="T30" fmla="*/ 322 w 358"/>
                <a:gd name="T31" fmla="*/ 184 h 233"/>
                <a:gd name="T32" fmla="*/ 354 w 358"/>
                <a:gd name="T33" fmla="*/ 90 h 233"/>
                <a:gd name="T34" fmla="*/ 332 w 358"/>
                <a:gd name="T35" fmla="*/ 40 h 233"/>
                <a:gd name="T36" fmla="*/ 350 w 358"/>
                <a:gd name="T37" fmla="*/ 73 h 233"/>
                <a:gd name="T38" fmla="*/ 344 w 358"/>
                <a:gd name="T39" fmla="*/ 115 h 233"/>
                <a:gd name="T40" fmla="*/ 313 w 358"/>
                <a:gd name="T41" fmla="*/ 195 h 233"/>
                <a:gd name="T42" fmla="*/ 268 w 358"/>
                <a:gd name="T43" fmla="*/ 225 h 233"/>
                <a:gd name="T44" fmla="*/ 234 w 358"/>
                <a:gd name="T45" fmla="*/ 208 h 233"/>
                <a:gd name="T46" fmla="*/ 167 w 358"/>
                <a:gd name="T47" fmla="*/ 158 h 233"/>
                <a:gd name="T48" fmla="*/ 106 w 358"/>
                <a:gd name="T49" fmla="*/ 106 h 233"/>
                <a:gd name="T50" fmla="*/ 29 w 358"/>
                <a:gd name="T51" fmla="*/ 79 h 233"/>
                <a:gd name="T52" fmla="*/ 25 w 358"/>
                <a:gd name="T53" fmla="*/ 79 h 233"/>
                <a:gd name="T54" fmla="*/ 7 w 358"/>
                <a:gd name="T55" fmla="*/ 72 h 233"/>
                <a:gd name="T56" fmla="*/ 12 w 358"/>
                <a:gd name="T57" fmla="*/ 54 h 233"/>
                <a:gd name="T58" fmla="*/ 23 w 358"/>
                <a:gd name="T59" fmla="*/ 25 h 233"/>
                <a:gd name="T60" fmla="*/ 24 w 358"/>
                <a:gd name="T61" fmla="*/ 23 h 233"/>
                <a:gd name="T62" fmla="*/ 40 w 358"/>
                <a:gd name="T63" fmla="*/ 9 h 233"/>
                <a:gd name="T64" fmla="*/ 48 w 358"/>
                <a:gd name="T65" fmla="*/ 27 h 233"/>
                <a:gd name="T66" fmla="*/ 49 w 358"/>
                <a:gd name="T67" fmla="*/ 30 h 233"/>
                <a:gd name="T68" fmla="*/ 50 w 358"/>
                <a:gd name="T69" fmla="*/ 30 h 233"/>
                <a:gd name="T70" fmla="*/ 122 w 358"/>
                <a:gd name="T71" fmla="*/ 51 h 233"/>
                <a:gd name="T72" fmla="*/ 124 w 358"/>
                <a:gd name="T73" fmla="*/ 52 h 233"/>
                <a:gd name="T74" fmla="*/ 130 w 358"/>
                <a:gd name="T75" fmla="*/ 52 h 233"/>
                <a:gd name="T76" fmla="*/ 130 w 358"/>
                <a:gd name="T77" fmla="*/ 52 h 233"/>
                <a:gd name="T78" fmla="*/ 131 w 358"/>
                <a:gd name="T79" fmla="*/ 51 h 233"/>
                <a:gd name="T80" fmla="*/ 301 w 358"/>
                <a:gd name="T81" fmla="*/ 43 h 233"/>
                <a:gd name="T82" fmla="*/ 350 w 358"/>
                <a:gd name="T83" fmla="*/ 7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33">
                  <a:moveTo>
                    <a:pt x="332" y="40"/>
                  </a:moveTo>
                  <a:cubicBezTo>
                    <a:pt x="317" y="35"/>
                    <a:pt x="299" y="37"/>
                    <a:pt x="283" y="37"/>
                  </a:cubicBezTo>
                  <a:cubicBezTo>
                    <a:pt x="267" y="37"/>
                    <a:pt x="250" y="37"/>
                    <a:pt x="233" y="38"/>
                  </a:cubicBezTo>
                  <a:cubicBezTo>
                    <a:pt x="198" y="40"/>
                    <a:pt x="163" y="43"/>
                    <a:pt x="128" y="48"/>
                  </a:cubicBezTo>
                  <a:cubicBezTo>
                    <a:pt x="103" y="41"/>
                    <a:pt x="77" y="37"/>
                    <a:pt x="52" y="27"/>
                  </a:cubicBezTo>
                  <a:cubicBezTo>
                    <a:pt x="58" y="18"/>
                    <a:pt x="53" y="6"/>
                    <a:pt x="43" y="3"/>
                  </a:cubicBezTo>
                  <a:cubicBezTo>
                    <a:pt x="31" y="0"/>
                    <a:pt x="20" y="10"/>
                    <a:pt x="19" y="22"/>
                  </a:cubicBezTo>
                  <a:cubicBezTo>
                    <a:pt x="19" y="22"/>
                    <a:pt x="19" y="22"/>
                    <a:pt x="19" y="22"/>
                  </a:cubicBezTo>
                  <a:cubicBezTo>
                    <a:pt x="13" y="36"/>
                    <a:pt x="8" y="50"/>
                    <a:pt x="4" y="64"/>
                  </a:cubicBezTo>
                  <a:cubicBezTo>
                    <a:pt x="2" y="71"/>
                    <a:pt x="0" y="80"/>
                    <a:pt x="4" y="87"/>
                  </a:cubicBezTo>
                  <a:cubicBezTo>
                    <a:pt x="11" y="98"/>
                    <a:pt x="27" y="94"/>
                    <a:pt x="29" y="82"/>
                  </a:cubicBezTo>
                  <a:cubicBezTo>
                    <a:pt x="46" y="90"/>
                    <a:pt x="63" y="95"/>
                    <a:pt x="81" y="102"/>
                  </a:cubicBezTo>
                  <a:cubicBezTo>
                    <a:pt x="101" y="109"/>
                    <a:pt x="116" y="119"/>
                    <a:pt x="132" y="134"/>
                  </a:cubicBezTo>
                  <a:cubicBezTo>
                    <a:pt x="159" y="158"/>
                    <a:pt x="186" y="182"/>
                    <a:pt x="216" y="203"/>
                  </a:cubicBezTo>
                  <a:cubicBezTo>
                    <a:pt x="235" y="215"/>
                    <a:pt x="259" y="233"/>
                    <a:pt x="283" y="233"/>
                  </a:cubicBezTo>
                  <a:cubicBezTo>
                    <a:pt x="310" y="232"/>
                    <a:pt x="314" y="205"/>
                    <a:pt x="322" y="184"/>
                  </a:cubicBezTo>
                  <a:cubicBezTo>
                    <a:pt x="334" y="152"/>
                    <a:pt x="349" y="124"/>
                    <a:pt x="354" y="90"/>
                  </a:cubicBezTo>
                  <a:cubicBezTo>
                    <a:pt x="358" y="68"/>
                    <a:pt x="357" y="47"/>
                    <a:pt x="332" y="40"/>
                  </a:cubicBezTo>
                  <a:close/>
                  <a:moveTo>
                    <a:pt x="350" y="73"/>
                  </a:moveTo>
                  <a:cubicBezTo>
                    <a:pt x="351" y="86"/>
                    <a:pt x="347" y="102"/>
                    <a:pt x="344" y="115"/>
                  </a:cubicBezTo>
                  <a:cubicBezTo>
                    <a:pt x="337" y="143"/>
                    <a:pt x="322" y="168"/>
                    <a:pt x="313" y="195"/>
                  </a:cubicBezTo>
                  <a:cubicBezTo>
                    <a:pt x="306" y="218"/>
                    <a:pt x="293" y="232"/>
                    <a:pt x="268" y="225"/>
                  </a:cubicBezTo>
                  <a:cubicBezTo>
                    <a:pt x="256" y="222"/>
                    <a:pt x="245" y="215"/>
                    <a:pt x="234" y="208"/>
                  </a:cubicBezTo>
                  <a:cubicBezTo>
                    <a:pt x="210" y="194"/>
                    <a:pt x="189" y="176"/>
                    <a:pt x="167" y="158"/>
                  </a:cubicBezTo>
                  <a:cubicBezTo>
                    <a:pt x="148" y="142"/>
                    <a:pt x="129" y="119"/>
                    <a:pt x="106" y="106"/>
                  </a:cubicBezTo>
                  <a:cubicBezTo>
                    <a:pt x="83" y="94"/>
                    <a:pt x="54" y="85"/>
                    <a:pt x="29" y="79"/>
                  </a:cubicBezTo>
                  <a:cubicBezTo>
                    <a:pt x="28" y="77"/>
                    <a:pt x="26" y="77"/>
                    <a:pt x="25" y="79"/>
                  </a:cubicBezTo>
                  <a:cubicBezTo>
                    <a:pt x="22" y="91"/>
                    <a:pt x="7" y="82"/>
                    <a:pt x="7" y="72"/>
                  </a:cubicBezTo>
                  <a:cubicBezTo>
                    <a:pt x="8" y="66"/>
                    <a:pt x="10" y="60"/>
                    <a:pt x="12" y="54"/>
                  </a:cubicBezTo>
                  <a:cubicBezTo>
                    <a:pt x="15" y="44"/>
                    <a:pt x="19" y="35"/>
                    <a:pt x="23" y="25"/>
                  </a:cubicBezTo>
                  <a:cubicBezTo>
                    <a:pt x="23" y="25"/>
                    <a:pt x="24" y="24"/>
                    <a:pt x="24" y="23"/>
                  </a:cubicBezTo>
                  <a:cubicBezTo>
                    <a:pt x="25" y="15"/>
                    <a:pt x="31" y="7"/>
                    <a:pt x="40" y="9"/>
                  </a:cubicBezTo>
                  <a:cubicBezTo>
                    <a:pt x="49" y="10"/>
                    <a:pt x="52" y="20"/>
                    <a:pt x="48" y="27"/>
                  </a:cubicBezTo>
                  <a:cubicBezTo>
                    <a:pt x="47" y="28"/>
                    <a:pt x="48" y="30"/>
                    <a:pt x="49" y="30"/>
                  </a:cubicBezTo>
                  <a:cubicBezTo>
                    <a:pt x="50" y="30"/>
                    <a:pt x="50" y="30"/>
                    <a:pt x="50" y="30"/>
                  </a:cubicBezTo>
                  <a:cubicBezTo>
                    <a:pt x="73" y="40"/>
                    <a:pt x="97" y="50"/>
                    <a:pt x="122" y="51"/>
                  </a:cubicBezTo>
                  <a:cubicBezTo>
                    <a:pt x="123" y="52"/>
                    <a:pt x="123" y="52"/>
                    <a:pt x="124" y="52"/>
                  </a:cubicBezTo>
                  <a:cubicBezTo>
                    <a:pt x="126" y="52"/>
                    <a:pt x="128" y="52"/>
                    <a:pt x="130" y="52"/>
                  </a:cubicBezTo>
                  <a:cubicBezTo>
                    <a:pt x="130" y="52"/>
                    <a:pt x="130" y="52"/>
                    <a:pt x="130" y="52"/>
                  </a:cubicBezTo>
                  <a:cubicBezTo>
                    <a:pt x="131" y="52"/>
                    <a:pt x="131" y="52"/>
                    <a:pt x="131" y="51"/>
                  </a:cubicBezTo>
                  <a:cubicBezTo>
                    <a:pt x="187" y="44"/>
                    <a:pt x="244" y="41"/>
                    <a:pt x="301" y="43"/>
                  </a:cubicBezTo>
                  <a:cubicBezTo>
                    <a:pt x="323" y="43"/>
                    <a:pt x="349" y="43"/>
                    <a:pt x="350"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297488" y="2692400"/>
              <a:ext cx="114300" cy="212725"/>
            </a:xfrm>
            <a:custGeom>
              <a:avLst/>
              <a:gdLst>
                <a:gd name="T0" fmla="*/ 24 w 36"/>
                <a:gd name="T1" fmla="*/ 4 h 67"/>
                <a:gd name="T2" fmla="*/ 20 w 36"/>
                <a:gd name="T3" fmla="*/ 36 h 67"/>
                <a:gd name="T4" fmla="*/ 2 w 36"/>
                <a:gd name="T5" fmla="*/ 64 h 67"/>
                <a:gd name="T6" fmla="*/ 3 w 36"/>
                <a:gd name="T7" fmla="*/ 67 h 67"/>
                <a:gd name="T8" fmla="*/ 24 w 36"/>
                <a:gd name="T9" fmla="*/ 37 h 67"/>
                <a:gd name="T10" fmla="*/ 28 w 36"/>
                <a:gd name="T11" fmla="*/ 2 h 67"/>
                <a:gd name="T12" fmla="*/ 24 w 36"/>
                <a:gd name="T13" fmla="*/ 4 h 67"/>
              </a:gdLst>
              <a:ahLst/>
              <a:cxnLst>
                <a:cxn ang="0">
                  <a:pos x="T0" y="T1"/>
                </a:cxn>
                <a:cxn ang="0">
                  <a:pos x="T2" y="T3"/>
                </a:cxn>
                <a:cxn ang="0">
                  <a:pos x="T4" y="T5"/>
                </a:cxn>
                <a:cxn ang="0">
                  <a:pos x="T6" y="T7"/>
                </a:cxn>
                <a:cxn ang="0">
                  <a:pos x="T8" y="T9"/>
                </a:cxn>
                <a:cxn ang="0">
                  <a:pos x="T10" y="T11"/>
                </a:cxn>
                <a:cxn ang="0">
                  <a:pos x="T12" y="T13"/>
                </a:cxn>
              </a:cxnLst>
              <a:rect l="0" t="0" r="r" b="b"/>
              <a:pathLst>
                <a:path w="36" h="67">
                  <a:moveTo>
                    <a:pt x="24" y="4"/>
                  </a:moveTo>
                  <a:cubicBezTo>
                    <a:pt x="30" y="13"/>
                    <a:pt x="23" y="27"/>
                    <a:pt x="20" y="36"/>
                  </a:cubicBezTo>
                  <a:cubicBezTo>
                    <a:pt x="16" y="44"/>
                    <a:pt x="11" y="60"/>
                    <a:pt x="2" y="64"/>
                  </a:cubicBezTo>
                  <a:cubicBezTo>
                    <a:pt x="0" y="64"/>
                    <a:pt x="1" y="67"/>
                    <a:pt x="3" y="67"/>
                  </a:cubicBezTo>
                  <a:cubicBezTo>
                    <a:pt x="14" y="64"/>
                    <a:pt x="20" y="47"/>
                    <a:pt x="24" y="37"/>
                  </a:cubicBezTo>
                  <a:cubicBezTo>
                    <a:pt x="28" y="27"/>
                    <a:pt x="36" y="12"/>
                    <a:pt x="28" y="2"/>
                  </a:cubicBezTo>
                  <a:cubicBezTo>
                    <a:pt x="26" y="0"/>
                    <a:pt x="23" y="2"/>
                    <a:pt x="24" y="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5797550" y="2809875"/>
              <a:ext cx="571500" cy="573088"/>
            </a:xfrm>
            <a:custGeom>
              <a:avLst/>
              <a:gdLst>
                <a:gd name="T0" fmla="*/ 126 w 180"/>
                <a:gd name="T1" fmla="*/ 1 h 180"/>
                <a:gd name="T2" fmla="*/ 40 w 180"/>
                <a:gd name="T3" fmla="*/ 5 h 180"/>
                <a:gd name="T4" fmla="*/ 39 w 180"/>
                <a:gd name="T5" fmla="*/ 5 h 180"/>
                <a:gd name="T6" fmla="*/ 36 w 180"/>
                <a:gd name="T7" fmla="*/ 6 h 180"/>
                <a:gd name="T8" fmla="*/ 6 w 180"/>
                <a:gd name="T9" fmla="*/ 69 h 180"/>
                <a:gd name="T10" fmla="*/ 9 w 180"/>
                <a:gd name="T11" fmla="*/ 108 h 180"/>
                <a:gd name="T12" fmla="*/ 10 w 180"/>
                <a:gd name="T13" fmla="*/ 108 h 180"/>
                <a:gd name="T14" fmla="*/ 73 w 180"/>
                <a:gd name="T15" fmla="*/ 157 h 180"/>
                <a:gd name="T16" fmla="*/ 125 w 180"/>
                <a:gd name="T17" fmla="*/ 165 h 180"/>
                <a:gd name="T18" fmla="*/ 141 w 180"/>
                <a:gd name="T19" fmla="*/ 137 h 180"/>
                <a:gd name="T20" fmla="*/ 161 w 180"/>
                <a:gd name="T21" fmla="*/ 89 h 180"/>
                <a:gd name="T22" fmla="*/ 171 w 180"/>
                <a:gd name="T23" fmla="*/ 20 h 180"/>
                <a:gd name="T24" fmla="*/ 169 w 180"/>
                <a:gd name="T25" fmla="*/ 19 h 180"/>
                <a:gd name="T26" fmla="*/ 126 w 180"/>
                <a:gd name="T27" fmla="*/ 1 h 180"/>
                <a:gd name="T28" fmla="*/ 16 w 180"/>
                <a:gd name="T29" fmla="*/ 56 h 180"/>
                <a:gd name="T30" fmla="*/ 40 w 180"/>
                <a:gd name="T31" fmla="*/ 10 h 180"/>
                <a:gd name="T32" fmla="*/ 36 w 180"/>
                <a:gd name="T33" fmla="*/ 60 h 180"/>
                <a:gd name="T34" fmla="*/ 10 w 180"/>
                <a:gd name="T35" fmla="*/ 103 h 180"/>
                <a:gd name="T36" fmla="*/ 16 w 180"/>
                <a:gd name="T37" fmla="*/ 56 h 180"/>
                <a:gd name="T38" fmla="*/ 167 w 180"/>
                <a:gd name="T39" fmla="*/ 25 h 180"/>
                <a:gd name="T40" fmla="*/ 155 w 180"/>
                <a:gd name="T41" fmla="*/ 90 h 180"/>
                <a:gd name="T42" fmla="*/ 127 w 180"/>
                <a:gd name="T43" fmla="*/ 154 h 180"/>
                <a:gd name="T44" fmla="*/ 82 w 180"/>
                <a:gd name="T45" fmla="*/ 157 h 180"/>
                <a:gd name="T46" fmla="*/ 56 w 180"/>
                <a:gd name="T47" fmla="*/ 140 h 180"/>
                <a:gd name="T48" fmla="*/ 12 w 180"/>
                <a:gd name="T49" fmla="*/ 107 h 180"/>
                <a:gd name="T50" fmla="*/ 36 w 180"/>
                <a:gd name="T51" fmla="*/ 72 h 180"/>
                <a:gd name="T52" fmla="*/ 44 w 180"/>
                <a:gd name="T53" fmla="*/ 8 h 180"/>
                <a:gd name="T54" fmla="*/ 107 w 180"/>
                <a:gd name="T55" fmla="*/ 6 h 180"/>
                <a:gd name="T56" fmla="*/ 167 w 180"/>
                <a:gd name="T57"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0" h="180">
                  <a:moveTo>
                    <a:pt x="126" y="1"/>
                  </a:moveTo>
                  <a:cubicBezTo>
                    <a:pt x="97" y="0"/>
                    <a:pt x="69" y="1"/>
                    <a:pt x="40" y="5"/>
                  </a:cubicBezTo>
                  <a:cubicBezTo>
                    <a:pt x="40" y="5"/>
                    <a:pt x="39" y="5"/>
                    <a:pt x="39" y="5"/>
                  </a:cubicBezTo>
                  <a:cubicBezTo>
                    <a:pt x="38" y="5"/>
                    <a:pt x="37" y="5"/>
                    <a:pt x="36" y="6"/>
                  </a:cubicBezTo>
                  <a:cubicBezTo>
                    <a:pt x="24" y="26"/>
                    <a:pt x="11" y="46"/>
                    <a:pt x="6" y="69"/>
                  </a:cubicBezTo>
                  <a:cubicBezTo>
                    <a:pt x="4" y="80"/>
                    <a:pt x="0" y="99"/>
                    <a:pt x="9" y="108"/>
                  </a:cubicBezTo>
                  <a:cubicBezTo>
                    <a:pt x="10" y="108"/>
                    <a:pt x="10" y="108"/>
                    <a:pt x="10" y="108"/>
                  </a:cubicBezTo>
                  <a:cubicBezTo>
                    <a:pt x="24" y="129"/>
                    <a:pt x="53" y="145"/>
                    <a:pt x="73" y="157"/>
                  </a:cubicBezTo>
                  <a:cubicBezTo>
                    <a:pt x="89" y="166"/>
                    <a:pt x="108" y="180"/>
                    <a:pt x="125" y="165"/>
                  </a:cubicBezTo>
                  <a:cubicBezTo>
                    <a:pt x="132" y="158"/>
                    <a:pt x="137" y="146"/>
                    <a:pt x="141" y="137"/>
                  </a:cubicBezTo>
                  <a:cubicBezTo>
                    <a:pt x="148" y="121"/>
                    <a:pt x="155" y="105"/>
                    <a:pt x="161" y="89"/>
                  </a:cubicBezTo>
                  <a:cubicBezTo>
                    <a:pt x="169" y="67"/>
                    <a:pt x="180" y="43"/>
                    <a:pt x="171" y="20"/>
                  </a:cubicBezTo>
                  <a:cubicBezTo>
                    <a:pt x="170" y="20"/>
                    <a:pt x="170" y="19"/>
                    <a:pt x="169" y="19"/>
                  </a:cubicBezTo>
                  <a:cubicBezTo>
                    <a:pt x="161" y="4"/>
                    <a:pt x="143" y="2"/>
                    <a:pt x="126" y="1"/>
                  </a:cubicBezTo>
                  <a:close/>
                  <a:moveTo>
                    <a:pt x="16" y="56"/>
                  </a:moveTo>
                  <a:cubicBezTo>
                    <a:pt x="22" y="40"/>
                    <a:pt x="31" y="25"/>
                    <a:pt x="40" y="10"/>
                  </a:cubicBezTo>
                  <a:cubicBezTo>
                    <a:pt x="47" y="27"/>
                    <a:pt x="41" y="43"/>
                    <a:pt x="36" y="60"/>
                  </a:cubicBezTo>
                  <a:cubicBezTo>
                    <a:pt x="32" y="71"/>
                    <a:pt x="24" y="99"/>
                    <a:pt x="10" y="103"/>
                  </a:cubicBezTo>
                  <a:cubicBezTo>
                    <a:pt x="5" y="89"/>
                    <a:pt x="12" y="67"/>
                    <a:pt x="16" y="56"/>
                  </a:cubicBezTo>
                  <a:close/>
                  <a:moveTo>
                    <a:pt x="167" y="25"/>
                  </a:moveTo>
                  <a:cubicBezTo>
                    <a:pt x="175" y="46"/>
                    <a:pt x="162" y="71"/>
                    <a:pt x="155" y="90"/>
                  </a:cubicBezTo>
                  <a:cubicBezTo>
                    <a:pt x="148" y="110"/>
                    <a:pt x="141" y="138"/>
                    <a:pt x="127" y="154"/>
                  </a:cubicBezTo>
                  <a:cubicBezTo>
                    <a:pt x="115" y="169"/>
                    <a:pt x="96" y="165"/>
                    <a:pt x="82" y="157"/>
                  </a:cubicBezTo>
                  <a:cubicBezTo>
                    <a:pt x="73" y="151"/>
                    <a:pt x="64" y="146"/>
                    <a:pt x="56" y="140"/>
                  </a:cubicBezTo>
                  <a:cubicBezTo>
                    <a:pt x="41" y="130"/>
                    <a:pt x="27" y="115"/>
                    <a:pt x="12" y="107"/>
                  </a:cubicBezTo>
                  <a:cubicBezTo>
                    <a:pt x="25" y="106"/>
                    <a:pt x="33" y="81"/>
                    <a:pt x="36" y="72"/>
                  </a:cubicBezTo>
                  <a:cubicBezTo>
                    <a:pt x="44" y="52"/>
                    <a:pt x="54" y="29"/>
                    <a:pt x="44" y="8"/>
                  </a:cubicBezTo>
                  <a:cubicBezTo>
                    <a:pt x="65" y="7"/>
                    <a:pt x="86" y="5"/>
                    <a:pt x="107" y="6"/>
                  </a:cubicBezTo>
                  <a:cubicBezTo>
                    <a:pt x="129" y="6"/>
                    <a:pt x="154" y="5"/>
                    <a:pt x="167" y="2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a:spLocks noEditPoints="1"/>
            </p:cNvSpPr>
            <p:nvPr/>
          </p:nvSpPr>
          <p:spPr bwMode="auto">
            <a:xfrm>
              <a:off x="5737225" y="2895600"/>
              <a:ext cx="53975" cy="50800"/>
            </a:xfrm>
            <a:custGeom>
              <a:avLst/>
              <a:gdLst>
                <a:gd name="T0" fmla="*/ 10 w 17"/>
                <a:gd name="T1" fmla="*/ 0 h 16"/>
                <a:gd name="T2" fmla="*/ 3 w 17"/>
                <a:gd name="T3" fmla="*/ 4 h 16"/>
                <a:gd name="T4" fmla="*/ 2 w 17"/>
                <a:gd name="T5" fmla="*/ 4 h 16"/>
                <a:gd name="T6" fmla="*/ 6 w 17"/>
                <a:gd name="T7" fmla="*/ 14 h 16"/>
                <a:gd name="T8" fmla="*/ 16 w 17"/>
                <a:gd name="T9" fmla="*/ 9 h 16"/>
                <a:gd name="T10" fmla="*/ 10 w 17"/>
                <a:gd name="T11" fmla="*/ 0 h 16"/>
                <a:gd name="T12" fmla="*/ 12 w 17"/>
                <a:gd name="T13" fmla="*/ 8 h 16"/>
                <a:gd name="T14" fmla="*/ 8 w 17"/>
                <a:gd name="T15" fmla="*/ 11 h 16"/>
                <a:gd name="T16" fmla="*/ 4 w 17"/>
                <a:gd name="T17" fmla="*/ 6 h 16"/>
                <a:gd name="T18" fmla="*/ 10 w 17"/>
                <a:gd name="T19" fmla="*/ 3 h 16"/>
                <a:gd name="T20" fmla="*/ 12 w 17"/>
                <a:gd name="T2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6">
                  <a:moveTo>
                    <a:pt x="10" y="0"/>
                  </a:moveTo>
                  <a:cubicBezTo>
                    <a:pt x="7" y="0"/>
                    <a:pt x="4" y="1"/>
                    <a:pt x="3" y="4"/>
                  </a:cubicBezTo>
                  <a:cubicBezTo>
                    <a:pt x="2" y="4"/>
                    <a:pt x="2" y="4"/>
                    <a:pt x="2" y="4"/>
                  </a:cubicBezTo>
                  <a:cubicBezTo>
                    <a:pt x="0" y="8"/>
                    <a:pt x="2" y="13"/>
                    <a:pt x="6" y="14"/>
                  </a:cubicBezTo>
                  <a:cubicBezTo>
                    <a:pt x="10" y="16"/>
                    <a:pt x="15" y="13"/>
                    <a:pt x="16" y="9"/>
                  </a:cubicBezTo>
                  <a:cubicBezTo>
                    <a:pt x="17" y="5"/>
                    <a:pt x="15" y="1"/>
                    <a:pt x="10" y="0"/>
                  </a:cubicBezTo>
                  <a:close/>
                  <a:moveTo>
                    <a:pt x="12" y="8"/>
                  </a:moveTo>
                  <a:cubicBezTo>
                    <a:pt x="11" y="10"/>
                    <a:pt x="10" y="12"/>
                    <a:pt x="8" y="11"/>
                  </a:cubicBezTo>
                  <a:cubicBezTo>
                    <a:pt x="6" y="10"/>
                    <a:pt x="4" y="8"/>
                    <a:pt x="4" y="6"/>
                  </a:cubicBezTo>
                  <a:cubicBezTo>
                    <a:pt x="5" y="4"/>
                    <a:pt x="7" y="2"/>
                    <a:pt x="10" y="3"/>
                  </a:cubicBezTo>
                  <a:cubicBezTo>
                    <a:pt x="12" y="4"/>
                    <a:pt x="13" y="6"/>
                    <a:pt x="12"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6"/>
            <p:cNvSpPr>
              <a:spLocks noEditPoints="1"/>
            </p:cNvSpPr>
            <p:nvPr/>
          </p:nvSpPr>
          <p:spPr bwMode="auto">
            <a:xfrm>
              <a:off x="5619750" y="2889250"/>
              <a:ext cx="88900" cy="95250"/>
            </a:xfrm>
            <a:custGeom>
              <a:avLst/>
              <a:gdLst>
                <a:gd name="T0" fmla="*/ 7 w 28"/>
                <a:gd name="T1" fmla="*/ 4 h 30"/>
                <a:gd name="T2" fmla="*/ 2 w 28"/>
                <a:gd name="T3" fmla="*/ 19 h 30"/>
                <a:gd name="T4" fmla="*/ 2 w 28"/>
                <a:gd name="T5" fmla="*/ 19 h 30"/>
                <a:gd name="T6" fmla="*/ 19 w 28"/>
                <a:gd name="T7" fmla="*/ 26 h 30"/>
                <a:gd name="T8" fmla="*/ 25 w 28"/>
                <a:gd name="T9" fmla="*/ 9 h 30"/>
                <a:gd name="T10" fmla="*/ 7 w 28"/>
                <a:gd name="T11" fmla="*/ 4 h 30"/>
                <a:gd name="T12" fmla="*/ 21 w 28"/>
                <a:gd name="T13" fmla="*/ 11 h 30"/>
                <a:gd name="T14" fmla="*/ 17 w 28"/>
                <a:gd name="T15" fmla="*/ 23 h 30"/>
                <a:gd name="T16" fmla="*/ 5 w 28"/>
                <a:gd name="T17" fmla="*/ 21 h 30"/>
                <a:gd name="T18" fmla="*/ 5 w 28"/>
                <a:gd name="T19" fmla="*/ 20 h 30"/>
                <a:gd name="T20" fmla="*/ 8 w 28"/>
                <a:gd name="T21" fmla="*/ 7 h 30"/>
                <a:gd name="T22" fmla="*/ 21 w 28"/>
                <a:gd name="T2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0">
                  <a:moveTo>
                    <a:pt x="7" y="4"/>
                  </a:moveTo>
                  <a:cubicBezTo>
                    <a:pt x="2" y="7"/>
                    <a:pt x="0" y="14"/>
                    <a:pt x="2" y="19"/>
                  </a:cubicBezTo>
                  <a:cubicBezTo>
                    <a:pt x="2" y="19"/>
                    <a:pt x="2" y="19"/>
                    <a:pt x="2" y="19"/>
                  </a:cubicBezTo>
                  <a:cubicBezTo>
                    <a:pt x="4" y="26"/>
                    <a:pt x="12" y="30"/>
                    <a:pt x="19" y="26"/>
                  </a:cubicBezTo>
                  <a:cubicBezTo>
                    <a:pt x="25" y="23"/>
                    <a:pt x="28" y="15"/>
                    <a:pt x="25" y="9"/>
                  </a:cubicBezTo>
                  <a:cubicBezTo>
                    <a:pt x="21" y="3"/>
                    <a:pt x="13" y="0"/>
                    <a:pt x="7" y="4"/>
                  </a:cubicBezTo>
                  <a:close/>
                  <a:moveTo>
                    <a:pt x="21" y="11"/>
                  </a:moveTo>
                  <a:cubicBezTo>
                    <a:pt x="23" y="15"/>
                    <a:pt x="21" y="21"/>
                    <a:pt x="17" y="23"/>
                  </a:cubicBezTo>
                  <a:cubicBezTo>
                    <a:pt x="13" y="25"/>
                    <a:pt x="8" y="24"/>
                    <a:pt x="5" y="21"/>
                  </a:cubicBezTo>
                  <a:cubicBezTo>
                    <a:pt x="5" y="21"/>
                    <a:pt x="5" y="20"/>
                    <a:pt x="5" y="20"/>
                  </a:cubicBezTo>
                  <a:cubicBezTo>
                    <a:pt x="4" y="16"/>
                    <a:pt x="4" y="10"/>
                    <a:pt x="8" y="7"/>
                  </a:cubicBezTo>
                  <a:cubicBezTo>
                    <a:pt x="12" y="4"/>
                    <a:pt x="19" y="6"/>
                    <a:pt x="21"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7"/>
            <p:cNvSpPr>
              <a:spLocks noEditPoints="1"/>
            </p:cNvSpPr>
            <p:nvPr/>
          </p:nvSpPr>
          <p:spPr bwMode="auto">
            <a:xfrm>
              <a:off x="5537200" y="2835275"/>
              <a:ext cx="57150" cy="57150"/>
            </a:xfrm>
            <a:custGeom>
              <a:avLst/>
              <a:gdLst>
                <a:gd name="T0" fmla="*/ 5 w 18"/>
                <a:gd name="T1" fmla="*/ 3 h 18"/>
                <a:gd name="T2" fmla="*/ 2 w 18"/>
                <a:gd name="T3" fmla="*/ 14 h 18"/>
                <a:gd name="T4" fmla="*/ 3 w 18"/>
                <a:gd name="T5" fmla="*/ 14 h 18"/>
                <a:gd name="T6" fmla="*/ 11 w 18"/>
                <a:gd name="T7" fmla="*/ 17 h 18"/>
                <a:gd name="T8" fmla="*/ 16 w 18"/>
                <a:gd name="T9" fmla="*/ 7 h 18"/>
                <a:gd name="T10" fmla="*/ 5 w 18"/>
                <a:gd name="T11" fmla="*/ 3 h 18"/>
                <a:gd name="T12" fmla="*/ 13 w 18"/>
                <a:gd name="T13" fmla="*/ 8 h 18"/>
                <a:gd name="T14" fmla="*/ 3 w 18"/>
                <a:gd name="T15" fmla="*/ 11 h 18"/>
                <a:gd name="T16" fmla="*/ 3 w 18"/>
                <a:gd name="T17" fmla="*/ 11 h 18"/>
                <a:gd name="T18" fmla="*/ 6 w 18"/>
                <a:gd name="T19" fmla="*/ 6 h 18"/>
                <a:gd name="T20" fmla="*/ 13 w 18"/>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5" y="3"/>
                  </a:moveTo>
                  <a:cubicBezTo>
                    <a:pt x="2" y="6"/>
                    <a:pt x="0" y="11"/>
                    <a:pt x="2" y="14"/>
                  </a:cubicBezTo>
                  <a:cubicBezTo>
                    <a:pt x="2" y="14"/>
                    <a:pt x="3" y="14"/>
                    <a:pt x="3" y="14"/>
                  </a:cubicBezTo>
                  <a:cubicBezTo>
                    <a:pt x="5" y="16"/>
                    <a:pt x="8" y="18"/>
                    <a:pt x="11" y="17"/>
                  </a:cubicBezTo>
                  <a:cubicBezTo>
                    <a:pt x="15" y="16"/>
                    <a:pt x="18" y="11"/>
                    <a:pt x="16" y="7"/>
                  </a:cubicBezTo>
                  <a:cubicBezTo>
                    <a:pt x="14" y="3"/>
                    <a:pt x="9" y="0"/>
                    <a:pt x="5" y="3"/>
                  </a:cubicBezTo>
                  <a:close/>
                  <a:moveTo>
                    <a:pt x="13" y="8"/>
                  </a:moveTo>
                  <a:cubicBezTo>
                    <a:pt x="15" y="15"/>
                    <a:pt x="5" y="16"/>
                    <a:pt x="3" y="11"/>
                  </a:cubicBezTo>
                  <a:cubicBezTo>
                    <a:pt x="3" y="11"/>
                    <a:pt x="3" y="11"/>
                    <a:pt x="3" y="11"/>
                  </a:cubicBezTo>
                  <a:cubicBezTo>
                    <a:pt x="3" y="9"/>
                    <a:pt x="4" y="7"/>
                    <a:pt x="6" y="6"/>
                  </a:cubicBezTo>
                  <a:cubicBezTo>
                    <a:pt x="8" y="4"/>
                    <a:pt x="12" y="5"/>
                    <a:pt x="13" y="8"/>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0" name="组合 1039"/>
          <p:cNvGrpSpPr/>
          <p:nvPr/>
        </p:nvGrpSpPr>
        <p:grpSpPr>
          <a:xfrm>
            <a:off x="5523230" y="2397125"/>
            <a:ext cx="784225" cy="1160463"/>
            <a:chOff x="5588000" y="1487488"/>
            <a:chExt cx="784225" cy="1160463"/>
          </a:xfrm>
        </p:grpSpPr>
        <p:sp>
          <p:nvSpPr>
            <p:cNvPr id="28" name="Freeform 28"/>
            <p:cNvSpPr>
              <a:spLocks noEditPoints="1"/>
            </p:cNvSpPr>
            <p:nvPr/>
          </p:nvSpPr>
          <p:spPr bwMode="auto">
            <a:xfrm>
              <a:off x="5588000" y="1487488"/>
              <a:ext cx="784225" cy="1160463"/>
            </a:xfrm>
            <a:custGeom>
              <a:avLst/>
              <a:gdLst>
                <a:gd name="T0" fmla="*/ 241 w 247"/>
                <a:gd name="T1" fmla="*/ 231 h 365"/>
                <a:gd name="T2" fmla="*/ 150 w 247"/>
                <a:gd name="T3" fmla="*/ 112 h 365"/>
                <a:gd name="T4" fmla="*/ 149 w 247"/>
                <a:gd name="T5" fmla="*/ 112 h 365"/>
                <a:gd name="T6" fmla="*/ 144 w 247"/>
                <a:gd name="T7" fmla="*/ 34 h 365"/>
                <a:gd name="T8" fmla="*/ 161 w 247"/>
                <a:gd name="T9" fmla="*/ 25 h 365"/>
                <a:gd name="T10" fmla="*/ 157 w 247"/>
                <a:gd name="T11" fmla="*/ 7 h 365"/>
                <a:gd name="T12" fmla="*/ 155 w 247"/>
                <a:gd name="T13" fmla="*/ 5 h 365"/>
                <a:gd name="T14" fmla="*/ 89 w 247"/>
                <a:gd name="T15" fmla="*/ 3 h 365"/>
                <a:gd name="T16" fmla="*/ 72 w 247"/>
                <a:gd name="T17" fmla="*/ 9 h 365"/>
                <a:gd name="T18" fmla="*/ 68 w 247"/>
                <a:gd name="T19" fmla="*/ 25 h 365"/>
                <a:gd name="T20" fmla="*/ 87 w 247"/>
                <a:gd name="T21" fmla="*/ 32 h 365"/>
                <a:gd name="T22" fmla="*/ 88 w 247"/>
                <a:gd name="T23" fmla="*/ 115 h 365"/>
                <a:gd name="T24" fmla="*/ 6 w 247"/>
                <a:gd name="T25" fmla="*/ 220 h 365"/>
                <a:gd name="T26" fmla="*/ 48 w 247"/>
                <a:gd name="T27" fmla="*/ 338 h 365"/>
                <a:gd name="T28" fmla="*/ 184 w 247"/>
                <a:gd name="T29" fmla="*/ 345 h 365"/>
                <a:gd name="T30" fmla="*/ 241 w 247"/>
                <a:gd name="T31" fmla="*/ 231 h 365"/>
                <a:gd name="T32" fmla="*/ 206 w 247"/>
                <a:gd name="T33" fmla="*/ 324 h 365"/>
                <a:gd name="T34" fmla="*/ 126 w 247"/>
                <a:gd name="T35" fmla="*/ 352 h 365"/>
                <a:gd name="T36" fmla="*/ 12 w 247"/>
                <a:gd name="T37" fmla="*/ 266 h 365"/>
                <a:gd name="T38" fmla="*/ 90 w 247"/>
                <a:gd name="T39" fmla="*/ 120 h 365"/>
                <a:gd name="T40" fmla="*/ 91 w 247"/>
                <a:gd name="T41" fmla="*/ 118 h 365"/>
                <a:gd name="T42" fmla="*/ 92 w 247"/>
                <a:gd name="T43" fmla="*/ 117 h 365"/>
                <a:gd name="T44" fmla="*/ 90 w 247"/>
                <a:gd name="T45" fmla="*/ 32 h 365"/>
                <a:gd name="T46" fmla="*/ 89 w 247"/>
                <a:gd name="T47" fmla="*/ 31 h 365"/>
                <a:gd name="T48" fmla="*/ 88 w 247"/>
                <a:gd name="T49" fmla="*/ 29 h 365"/>
                <a:gd name="T50" fmla="*/ 73 w 247"/>
                <a:gd name="T51" fmla="*/ 24 h 365"/>
                <a:gd name="T52" fmla="*/ 74 w 247"/>
                <a:gd name="T53" fmla="*/ 12 h 365"/>
                <a:gd name="T54" fmla="*/ 114 w 247"/>
                <a:gd name="T55" fmla="*/ 7 h 365"/>
                <a:gd name="T56" fmla="*/ 153 w 247"/>
                <a:gd name="T57" fmla="*/ 9 h 365"/>
                <a:gd name="T58" fmla="*/ 156 w 247"/>
                <a:gd name="T59" fmla="*/ 22 h 365"/>
                <a:gd name="T60" fmla="*/ 143 w 247"/>
                <a:gd name="T61" fmla="*/ 30 h 365"/>
                <a:gd name="T62" fmla="*/ 141 w 247"/>
                <a:gd name="T63" fmla="*/ 32 h 365"/>
                <a:gd name="T64" fmla="*/ 140 w 247"/>
                <a:gd name="T65" fmla="*/ 34 h 365"/>
                <a:gd name="T66" fmla="*/ 145 w 247"/>
                <a:gd name="T67" fmla="*/ 118 h 365"/>
                <a:gd name="T68" fmla="*/ 150 w 247"/>
                <a:gd name="T69" fmla="*/ 118 h 365"/>
                <a:gd name="T70" fmla="*/ 149 w 247"/>
                <a:gd name="T71" fmla="*/ 116 h 365"/>
                <a:gd name="T72" fmla="*/ 236 w 247"/>
                <a:gd name="T73" fmla="*/ 247 h 365"/>
                <a:gd name="T74" fmla="*/ 206 w 247"/>
                <a:gd name="T75" fmla="*/ 32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 h="365">
                  <a:moveTo>
                    <a:pt x="241" y="231"/>
                  </a:moveTo>
                  <a:cubicBezTo>
                    <a:pt x="235" y="183"/>
                    <a:pt x="199" y="124"/>
                    <a:pt x="150" y="112"/>
                  </a:cubicBezTo>
                  <a:cubicBezTo>
                    <a:pt x="150" y="112"/>
                    <a:pt x="149" y="112"/>
                    <a:pt x="149" y="112"/>
                  </a:cubicBezTo>
                  <a:cubicBezTo>
                    <a:pt x="149" y="86"/>
                    <a:pt x="147" y="59"/>
                    <a:pt x="144" y="34"/>
                  </a:cubicBezTo>
                  <a:cubicBezTo>
                    <a:pt x="151" y="35"/>
                    <a:pt x="158" y="32"/>
                    <a:pt x="161" y="25"/>
                  </a:cubicBezTo>
                  <a:cubicBezTo>
                    <a:pt x="164" y="19"/>
                    <a:pt x="162" y="11"/>
                    <a:pt x="157" y="7"/>
                  </a:cubicBezTo>
                  <a:cubicBezTo>
                    <a:pt x="157" y="6"/>
                    <a:pt x="156" y="5"/>
                    <a:pt x="155" y="5"/>
                  </a:cubicBezTo>
                  <a:cubicBezTo>
                    <a:pt x="133" y="2"/>
                    <a:pt x="111" y="0"/>
                    <a:pt x="89" y="3"/>
                  </a:cubicBezTo>
                  <a:cubicBezTo>
                    <a:pt x="82" y="3"/>
                    <a:pt x="75" y="4"/>
                    <a:pt x="72" y="9"/>
                  </a:cubicBezTo>
                  <a:cubicBezTo>
                    <a:pt x="66" y="11"/>
                    <a:pt x="65" y="20"/>
                    <a:pt x="68" y="25"/>
                  </a:cubicBezTo>
                  <a:cubicBezTo>
                    <a:pt x="71" y="33"/>
                    <a:pt x="80" y="34"/>
                    <a:pt x="87" y="32"/>
                  </a:cubicBezTo>
                  <a:cubicBezTo>
                    <a:pt x="85" y="59"/>
                    <a:pt x="85" y="88"/>
                    <a:pt x="88" y="115"/>
                  </a:cubicBezTo>
                  <a:cubicBezTo>
                    <a:pt x="38" y="123"/>
                    <a:pt x="12" y="175"/>
                    <a:pt x="6" y="220"/>
                  </a:cubicBezTo>
                  <a:cubicBezTo>
                    <a:pt x="0" y="263"/>
                    <a:pt x="12" y="311"/>
                    <a:pt x="48" y="338"/>
                  </a:cubicBezTo>
                  <a:cubicBezTo>
                    <a:pt x="86" y="365"/>
                    <a:pt x="143" y="362"/>
                    <a:pt x="184" y="345"/>
                  </a:cubicBezTo>
                  <a:cubicBezTo>
                    <a:pt x="228" y="327"/>
                    <a:pt x="247" y="275"/>
                    <a:pt x="241" y="231"/>
                  </a:cubicBezTo>
                  <a:close/>
                  <a:moveTo>
                    <a:pt x="206" y="324"/>
                  </a:moveTo>
                  <a:cubicBezTo>
                    <a:pt x="186" y="344"/>
                    <a:pt x="154" y="350"/>
                    <a:pt x="126" y="352"/>
                  </a:cubicBezTo>
                  <a:cubicBezTo>
                    <a:pt x="70" y="355"/>
                    <a:pt x="22" y="323"/>
                    <a:pt x="12" y="266"/>
                  </a:cubicBezTo>
                  <a:cubicBezTo>
                    <a:pt x="1" y="208"/>
                    <a:pt x="28" y="136"/>
                    <a:pt x="90" y="120"/>
                  </a:cubicBezTo>
                  <a:cubicBezTo>
                    <a:pt x="91" y="120"/>
                    <a:pt x="91" y="119"/>
                    <a:pt x="91" y="118"/>
                  </a:cubicBezTo>
                  <a:cubicBezTo>
                    <a:pt x="92" y="118"/>
                    <a:pt x="92" y="117"/>
                    <a:pt x="92" y="117"/>
                  </a:cubicBezTo>
                  <a:cubicBezTo>
                    <a:pt x="95" y="90"/>
                    <a:pt x="93" y="59"/>
                    <a:pt x="90" y="32"/>
                  </a:cubicBezTo>
                  <a:cubicBezTo>
                    <a:pt x="90" y="31"/>
                    <a:pt x="90" y="31"/>
                    <a:pt x="89" y="31"/>
                  </a:cubicBezTo>
                  <a:cubicBezTo>
                    <a:pt x="89" y="30"/>
                    <a:pt x="89" y="29"/>
                    <a:pt x="88" y="29"/>
                  </a:cubicBezTo>
                  <a:cubicBezTo>
                    <a:pt x="83" y="29"/>
                    <a:pt x="77" y="28"/>
                    <a:pt x="73" y="24"/>
                  </a:cubicBezTo>
                  <a:cubicBezTo>
                    <a:pt x="70" y="20"/>
                    <a:pt x="71" y="16"/>
                    <a:pt x="74" y="12"/>
                  </a:cubicBezTo>
                  <a:cubicBezTo>
                    <a:pt x="84" y="5"/>
                    <a:pt x="103" y="7"/>
                    <a:pt x="114" y="7"/>
                  </a:cubicBezTo>
                  <a:cubicBezTo>
                    <a:pt x="127" y="7"/>
                    <a:pt x="140" y="8"/>
                    <a:pt x="153" y="9"/>
                  </a:cubicBezTo>
                  <a:cubicBezTo>
                    <a:pt x="155" y="13"/>
                    <a:pt x="158" y="17"/>
                    <a:pt x="156" y="22"/>
                  </a:cubicBezTo>
                  <a:cubicBezTo>
                    <a:pt x="154" y="28"/>
                    <a:pt x="148" y="31"/>
                    <a:pt x="143" y="30"/>
                  </a:cubicBezTo>
                  <a:cubicBezTo>
                    <a:pt x="141" y="30"/>
                    <a:pt x="141" y="31"/>
                    <a:pt x="141" y="32"/>
                  </a:cubicBezTo>
                  <a:cubicBezTo>
                    <a:pt x="141" y="33"/>
                    <a:pt x="141" y="33"/>
                    <a:pt x="140" y="34"/>
                  </a:cubicBezTo>
                  <a:cubicBezTo>
                    <a:pt x="140" y="62"/>
                    <a:pt x="140" y="91"/>
                    <a:pt x="145" y="118"/>
                  </a:cubicBezTo>
                  <a:cubicBezTo>
                    <a:pt x="146" y="121"/>
                    <a:pt x="150" y="120"/>
                    <a:pt x="150" y="118"/>
                  </a:cubicBezTo>
                  <a:cubicBezTo>
                    <a:pt x="150" y="117"/>
                    <a:pt x="149" y="117"/>
                    <a:pt x="149" y="116"/>
                  </a:cubicBezTo>
                  <a:cubicBezTo>
                    <a:pt x="202" y="131"/>
                    <a:pt x="236" y="195"/>
                    <a:pt x="236" y="247"/>
                  </a:cubicBezTo>
                  <a:cubicBezTo>
                    <a:pt x="236" y="275"/>
                    <a:pt x="226" y="304"/>
                    <a:pt x="206" y="3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9"/>
            <p:cNvSpPr/>
            <p:nvPr/>
          </p:nvSpPr>
          <p:spPr bwMode="auto">
            <a:xfrm>
              <a:off x="5829300" y="1525588"/>
              <a:ext cx="250825" cy="50800"/>
            </a:xfrm>
            <a:custGeom>
              <a:avLst/>
              <a:gdLst>
                <a:gd name="T0" fmla="*/ 74 w 79"/>
                <a:gd name="T1" fmla="*/ 2 h 16"/>
                <a:gd name="T2" fmla="*/ 36 w 79"/>
                <a:gd name="T3" fmla="*/ 6 h 16"/>
                <a:gd name="T4" fmla="*/ 2 w 79"/>
                <a:gd name="T5" fmla="*/ 2 h 16"/>
                <a:gd name="T6" fmla="*/ 1 w 79"/>
                <a:gd name="T7" fmla="*/ 4 h 16"/>
                <a:gd name="T8" fmla="*/ 38 w 79"/>
                <a:gd name="T9" fmla="*/ 11 h 16"/>
                <a:gd name="T10" fmla="*/ 77 w 79"/>
                <a:gd name="T11" fmla="*/ 6 h 16"/>
                <a:gd name="T12" fmla="*/ 74 w 79"/>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79" h="16">
                  <a:moveTo>
                    <a:pt x="74" y="2"/>
                  </a:moveTo>
                  <a:cubicBezTo>
                    <a:pt x="66" y="10"/>
                    <a:pt x="46" y="6"/>
                    <a:pt x="36" y="6"/>
                  </a:cubicBezTo>
                  <a:cubicBezTo>
                    <a:pt x="24" y="6"/>
                    <a:pt x="13" y="8"/>
                    <a:pt x="2" y="2"/>
                  </a:cubicBezTo>
                  <a:cubicBezTo>
                    <a:pt x="1" y="1"/>
                    <a:pt x="0" y="3"/>
                    <a:pt x="1" y="4"/>
                  </a:cubicBezTo>
                  <a:cubicBezTo>
                    <a:pt x="11" y="13"/>
                    <a:pt x="26" y="11"/>
                    <a:pt x="38" y="11"/>
                  </a:cubicBezTo>
                  <a:cubicBezTo>
                    <a:pt x="50" y="12"/>
                    <a:pt x="69" y="16"/>
                    <a:pt x="77" y="6"/>
                  </a:cubicBezTo>
                  <a:cubicBezTo>
                    <a:pt x="79" y="3"/>
                    <a:pt x="76" y="0"/>
                    <a:pt x="74"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5607050" y="2106613"/>
              <a:ext cx="717550" cy="471488"/>
            </a:xfrm>
            <a:custGeom>
              <a:avLst/>
              <a:gdLst>
                <a:gd name="T0" fmla="*/ 218 w 226"/>
                <a:gd name="T1" fmla="*/ 18 h 148"/>
                <a:gd name="T2" fmla="*/ 218 w 226"/>
                <a:gd name="T3" fmla="*/ 18 h 148"/>
                <a:gd name="T4" fmla="*/ 217 w 226"/>
                <a:gd name="T5" fmla="*/ 14 h 148"/>
                <a:gd name="T6" fmla="*/ 119 w 226"/>
                <a:gd name="T7" fmla="*/ 2 h 148"/>
                <a:gd name="T8" fmla="*/ 12 w 226"/>
                <a:gd name="T9" fmla="*/ 15 h 148"/>
                <a:gd name="T10" fmla="*/ 11 w 226"/>
                <a:gd name="T11" fmla="*/ 15 h 148"/>
                <a:gd name="T12" fmla="*/ 11 w 226"/>
                <a:gd name="T13" fmla="*/ 15 h 148"/>
                <a:gd name="T14" fmla="*/ 10 w 226"/>
                <a:gd name="T15" fmla="*/ 18 h 148"/>
                <a:gd name="T16" fmla="*/ 111 w 226"/>
                <a:gd name="T17" fmla="*/ 147 h 148"/>
                <a:gd name="T18" fmla="*/ 204 w 226"/>
                <a:gd name="T19" fmla="*/ 111 h 148"/>
                <a:gd name="T20" fmla="*/ 218 w 226"/>
                <a:gd name="T21" fmla="*/ 18 h 148"/>
                <a:gd name="T22" fmla="*/ 111 w 226"/>
                <a:gd name="T23" fmla="*/ 8 h 148"/>
                <a:gd name="T24" fmla="*/ 212 w 226"/>
                <a:gd name="T25" fmla="*/ 18 h 148"/>
                <a:gd name="T26" fmla="*/ 111 w 226"/>
                <a:gd name="T27" fmla="*/ 43 h 148"/>
                <a:gd name="T28" fmla="*/ 14 w 226"/>
                <a:gd name="T29" fmla="*/ 18 h 148"/>
                <a:gd name="T30" fmla="*/ 111 w 226"/>
                <a:gd name="T31" fmla="*/ 8 h 148"/>
                <a:gd name="T32" fmla="*/ 197 w 226"/>
                <a:gd name="T33" fmla="*/ 113 h 148"/>
                <a:gd name="T34" fmla="*/ 107 w 226"/>
                <a:gd name="T35" fmla="*/ 141 h 148"/>
                <a:gd name="T36" fmla="*/ 29 w 226"/>
                <a:gd name="T37" fmla="*/ 98 h 148"/>
                <a:gd name="T38" fmla="*/ 13 w 226"/>
                <a:gd name="T39" fmla="*/ 22 h 148"/>
                <a:gd name="T40" fmla="*/ 111 w 226"/>
                <a:gd name="T41" fmla="*/ 48 h 148"/>
                <a:gd name="T42" fmla="*/ 214 w 226"/>
                <a:gd name="T43" fmla="*/ 23 h 148"/>
                <a:gd name="T44" fmla="*/ 197 w 226"/>
                <a:gd name="T45" fmla="*/ 11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48">
                  <a:moveTo>
                    <a:pt x="218" y="18"/>
                  </a:moveTo>
                  <a:cubicBezTo>
                    <a:pt x="218" y="18"/>
                    <a:pt x="218" y="18"/>
                    <a:pt x="218" y="18"/>
                  </a:cubicBezTo>
                  <a:cubicBezTo>
                    <a:pt x="219" y="16"/>
                    <a:pt x="219" y="14"/>
                    <a:pt x="217" y="14"/>
                  </a:cubicBezTo>
                  <a:cubicBezTo>
                    <a:pt x="187" y="0"/>
                    <a:pt x="151" y="3"/>
                    <a:pt x="119" y="2"/>
                  </a:cubicBezTo>
                  <a:cubicBezTo>
                    <a:pt x="83" y="2"/>
                    <a:pt x="45" y="2"/>
                    <a:pt x="12" y="15"/>
                  </a:cubicBezTo>
                  <a:cubicBezTo>
                    <a:pt x="12" y="15"/>
                    <a:pt x="11" y="15"/>
                    <a:pt x="11" y="15"/>
                  </a:cubicBezTo>
                  <a:cubicBezTo>
                    <a:pt x="11" y="15"/>
                    <a:pt x="11" y="15"/>
                    <a:pt x="11" y="15"/>
                  </a:cubicBezTo>
                  <a:cubicBezTo>
                    <a:pt x="9" y="16"/>
                    <a:pt x="9" y="18"/>
                    <a:pt x="10" y="18"/>
                  </a:cubicBezTo>
                  <a:cubicBezTo>
                    <a:pt x="0" y="84"/>
                    <a:pt x="43" y="144"/>
                    <a:pt x="111" y="147"/>
                  </a:cubicBezTo>
                  <a:cubicBezTo>
                    <a:pt x="143" y="148"/>
                    <a:pt x="183" y="138"/>
                    <a:pt x="204" y="111"/>
                  </a:cubicBezTo>
                  <a:cubicBezTo>
                    <a:pt x="226" y="84"/>
                    <a:pt x="225" y="50"/>
                    <a:pt x="218" y="18"/>
                  </a:cubicBezTo>
                  <a:close/>
                  <a:moveTo>
                    <a:pt x="111" y="8"/>
                  </a:moveTo>
                  <a:cubicBezTo>
                    <a:pt x="143" y="8"/>
                    <a:pt x="182" y="5"/>
                    <a:pt x="212" y="18"/>
                  </a:cubicBezTo>
                  <a:cubicBezTo>
                    <a:pt x="187" y="43"/>
                    <a:pt x="144" y="43"/>
                    <a:pt x="111" y="43"/>
                  </a:cubicBezTo>
                  <a:cubicBezTo>
                    <a:pt x="81" y="43"/>
                    <a:pt x="35" y="44"/>
                    <a:pt x="14" y="18"/>
                  </a:cubicBezTo>
                  <a:cubicBezTo>
                    <a:pt x="46" y="12"/>
                    <a:pt x="78" y="8"/>
                    <a:pt x="111" y="8"/>
                  </a:cubicBezTo>
                  <a:close/>
                  <a:moveTo>
                    <a:pt x="197" y="113"/>
                  </a:moveTo>
                  <a:cubicBezTo>
                    <a:pt x="175" y="135"/>
                    <a:pt x="137" y="143"/>
                    <a:pt x="107" y="141"/>
                  </a:cubicBezTo>
                  <a:cubicBezTo>
                    <a:pt x="76" y="139"/>
                    <a:pt x="46" y="124"/>
                    <a:pt x="29" y="98"/>
                  </a:cubicBezTo>
                  <a:cubicBezTo>
                    <a:pt x="14" y="74"/>
                    <a:pt x="14" y="48"/>
                    <a:pt x="13" y="22"/>
                  </a:cubicBezTo>
                  <a:cubicBezTo>
                    <a:pt x="30" y="50"/>
                    <a:pt x="83" y="48"/>
                    <a:pt x="111" y="48"/>
                  </a:cubicBezTo>
                  <a:cubicBezTo>
                    <a:pt x="142" y="48"/>
                    <a:pt x="192" y="49"/>
                    <a:pt x="214" y="23"/>
                  </a:cubicBezTo>
                  <a:cubicBezTo>
                    <a:pt x="222" y="54"/>
                    <a:pt x="220" y="89"/>
                    <a:pt x="197" y="11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31"/>
            <p:cNvSpPr>
              <a:spLocks noEditPoints="1"/>
            </p:cNvSpPr>
            <p:nvPr/>
          </p:nvSpPr>
          <p:spPr bwMode="auto">
            <a:xfrm>
              <a:off x="6029325" y="1992313"/>
              <a:ext cx="92075" cy="98425"/>
            </a:xfrm>
            <a:custGeom>
              <a:avLst/>
              <a:gdLst>
                <a:gd name="T0" fmla="*/ 26 w 29"/>
                <a:gd name="T1" fmla="*/ 11 h 31"/>
                <a:gd name="T2" fmla="*/ 10 w 29"/>
                <a:gd name="T3" fmla="*/ 4 h 31"/>
                <a:gd name="T4" fmla="*/ 10 w 29"/>
                <a:gd name="T5" fmla="*/ 4 h 31"/>
                <a:gd name="T6" fmla="*/ 1 w 29"/>
                <a:gd name="T7" fmla="*/ 18 h 31"/>
                <a:gd name="T8" fmla="*/ 18 w 29"/>
                <a:gd name="T9" fmla="*/ 28 h 31"/>
                <a:gd name="T10" fmla="*/ 26 w 29"/>
                <a:gd name="T11" fmla="*/ 11 h 31"/>
                <a:gd name="T12" fmla="*/ 18 w 29"/>
                <a:gd name="T13" fmla="*/ 24 h 31"/>
                <a:gd name="T14" fmla="*/ 5 w 29"/>
                <a:gd name="T15" fmla="*/ 19 h 31"/>
                <a:gd name="T16" fmla="*/ 11 w 29"/>
                <a:gd name="T17" fmla="*/ 6 h 31"/>
                <a:gd name="T18" fmla="*/ 22 w 29"/>
                <a:gd name="T19" fmla="*/ 11 h 31"/>
                <a:gd name="T20" fmla="*/ 18 w 29"/>
                <a:gd name="T2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1">
                  <a:moveTo>
                    <a:pt x="26" y="11"/>
                  </a:moveTo>
                  <a:cubicBezTo>
                    <a:pt x="24" y="6"/>
                    <a:pt x="16" y="0"/>
                    <a:pt x="10" y="4"/>
                  </a:cubicBezTo>
                  <a:cubicBezTo>
                    <a:pt x="10" y="4"/>
                    <a:pt x="10" y="4"/>
                    <a:pt x="10" y="4"/>
                  </a:cubicBezTo>
                  <a:cubicBezTo>
                    <a:pt x="4" y="6"/>
                    <a:pt x="0" y="11"/>
                    <a:pt x="1" y="18"/>
                  </a:cubicBezTo>
                  <a:cubicBezTo>
                    <a:pt x="2" y="25"/>
                    <a:pt x="10" y="31"/>
                    <a:pt x="18" y="28"/>
                  </a:cubicBezTo>
                  <a:cubicBezTo>
                    <a:pt x="24" y="26"/>
                    <a:pt x="29" y="18"/>
                    <a:pt x="26" y="11"/>
                  </a:cubicBezTo>
                  <a:close/>
                  <a:moveTo>
                    <a:pt x="18" y="24"/>
                  </a:moveTo>
                  <a:cubicBezTo>
                    <a:pt x="13" y="26"/>
                    <a:pt x="7" y="23"/>
                    <a:pt x="5" y="19"/>
                  </a:cubicBezTo>
                  <a:cubicBezTo>
                    <a:pt x="4" y="14"/>
                    <a:pt x="7" y="9"/>
                    <a:pt x="11" y="6"/>
                  </a:cubicBezTo>
                  <a:cubicBezTo>
                    <a:pt x="15" y="7"/>
                    <a:pt x="19" y="7"/>
                    <a:pt x="22" y="11"/>
                  </a:cubicBezTo>
                  <a:cubicBezTo>
                    <a:pt x="24" y="15"/>
                    <a:pt x="22" y="21"/>
                    <a:pt x="18" y="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4" name="Freeform 32"/>
            <p:cNvSpPr>
              <a:spLocks noEditPoints="1"/>
            </p:cNvSpPr>
            <p:nvPr/>
          </p:nvSpPr>
          <p:spPr bwMode="auto">
            <a:xfrm>
              <a:off x="5959475" y="1931988"/>
              <a:ext cx="73025" cy="69850"/>
            </a:xfrm>
            <a:custGeom>
              <a:avLst/>
              <a:gdLst>
                <a:gd name="T0" fmla="*/ 20 w 23"/>
                <a:gd name="T1" fmla="*/ 5 h 22"/>
                <a:gd name="T2" fmla="*/ 8 w 23"/>
                <a:gd name="T3" fmla="*/ 4 h 22"/>
                <a:gd name="T4" fmla="*/ 2 w 23"/>
                <a:gd name="T5" fmla="*/ 15 h 22"/>
                <a:gd name="T6" fmla="*/ 16 w 23"/>
                <a:gd name="T7" fmla="*/ 19 h 22"/>
                <a:gd name="T8" fmla="*/ 20 w 23"/>
                <a:gd name="T9" fmla="*/ 5 h 22"/>
                <a:gd name="T10" fmla="*/ 14 w 23"/>
                <a:gd name="T11" fmla="*/ 16 h 22"/>
                <a:gd name="T12" fmla="*/ 6 w 23"/>
                <a:gd name="T13" fmla="*/ 14 h 22"/>
                <a:gd name="T14" fmla="*/ 10 w 23"/>
                <a:gd name="T15" fmla="*/ 6 h 22"/>
                <a:gd name="T16" fmla="*/ 11 w 23"/>
                <a:gd name="T17" fmla="*/ 4 h 22"/>
                <a:gd name="T18" fmla="*/ 17 w 23"/>
                <a:gd name="T19" fmla="*/ 8 h 22"/>
                <a:gd name="T20" fmla="*/ 14 w 23"/>
                <a:gd name="T2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0" y="5"/>
                  </a:moveTo>
                  <a:cubicBezTo>
                    <a:pt x="17" y="1"/>
                    <a:pt x="11" y="0"/>
                    <a:pt x="8" y="4"/>
                  </a:cubicBezTo>
                  <a:cubicBezTo>
                    <a:pt x="3" y="5"/>
                    <a:pt x="0" y="10"/>
                    <a:pt x="2" y="15"/>
                  </a:cubicBezTo>
                  <a:cubicBezTo>
                    <a:pt x="4" y="20"/>
                    <a:pt x="11" y="22"/>
                    <a:pt x="16" y="19"/>
                  </a:cubicBezTo>
                  <a:cubicBezTo>
                    <a:pt x="21" y="16"/>
                    <a:pt x="23" y="10"/>
                    <a:pt x="20" y="5"/>
                  </a:cubicBezTo>
                  <a:close/>
                  <a:moveTo>
                    <a:pt x="14" y="16"/>
                  </a:moveTo>
                  <a:cubicBezTo>
                    <a:pt x="11" y="18"/>
                    <a:pt x="7" y="17"/>
                    <a:pt x="6" y="14"/>
                  </a:cubicBezTo>
                  <a:cubicBezTo>
                    <a:pt x="4" y="10"/>
                    <a:pt x="7" y="7"/>
                    <a:pt x="10" y="6"/>
                  </a:cubicBezTo>
                  <a:cubicBezTo>
                    <a:pt x="11" y="5"/>
                    <a:pt x="11" y="5"/>
                    <a:pt x="11" y="4"/>
                  </a:cubicBezTo>
                  <a:cubicBezTo>
                    <a:pt x="13" y="4"/>
                    <a:pt x="16" y="5"/>
                    <a:pt x="17" y="8"/>
                  </a:cubicBezTo>
                  <a:cubicBezTo>
                    <a:pt x="18" y="11"/>
                    <a:pt x="17" y="14"/>
                    <a:pt x="14" y="1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5" name="Freeform 33"/>
            <p:cNvSpPr>
              <a:spLocks noEditPoints="1"/>
            </p:cNvSpPr>
            <p:nvPr/>
          </p:nvSpPr>
          <p:spPr bwMode="auto">
            <a:xfrm>
              <a:off x="5978525" y="1855788"/>
              <a:ext cx="41275" cy="44450"/>
            </a:xfrm>
            <a:custGeom>
              <a:avLst/>
              <a:gdLst>
                <a:gd name="T0" fmla="*/ 7 w 13"/>
                <a:gd name="T1" fmla="*/ 1 h 14"/>
                <a:gd name="T2" fmla="*/ 7 w 13"/>
                <a:gd name="T3" fmla="*/ 2 h 14"/>
                <a:gd name="T4" fmla="*/ 6 w 13"/>
                <a:gd name="T5" fmla="*/ 1 h 14"/>
                <a:gd name="T6" fmla="*/ 0 w 13"/>
                <a:gd name="T7" fmla="*/ 7 h 14"/>
                <a:gd name="T8" fmla="*/ 6 w 13"/>
                <a:gd name="T9" fmla="*/ 14 h 14"/>
                <a:gd name="T10" fmla="*/ 13 w 13"/>
                <a:gd name="T11" fmla="*/ 8 h 14"/>
                <a:gd name="T12" fmla="*/ 7 w 13"/>
                <a:gd name="T13" fmla="*/ 1 h 14"/>
                <a:gd name="T14" fmla="*/ 6 w 13"/>
                <a:gd name="T15" fmla="*/ 11 h 14"/>
                <a:gd name="T16" fmla="*/ 3 w 13"/>
                <a:gd name="T17" fmla="*/ 7 h 14"/>
                <a:gd name="T18" fmla="*/ 4 w 13"/>
                <a:gd name="T19" fmla="*/ 5 h 14"/>
                <a:gd name="T20" fmla="*/ 6 w 13"/>
                <a:gd name="T21" fmla="*/ 3 h 14"/>
                <a:gd name="T22" fmla="*/ 7 w 13"/>
                <a:gd name="T23" fmla="*/ 3 h 14"/>
                <a:gd name="T24" fmla="*/ 10 w 13"/>
                <a:gd name="T25" fmla="*/ 8 h 14"/>
                <a:gd name="T26" fmla="*/ 6 w 1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7" y="1"/>
                  </a:moveTo>
                  <a:cubicBezTo>
                    <a:pt x="7" y="1"/>
                    <a:pt x="7" y="2"/>
                    <a:pt x="7" y="2"/>
                  </a:cubicBezTo>
                  <a:cubicBezTo>
                    <a:pt x="7" y="1"/>
                    <a:pt x="7" y="1"/>
                    <a:pt x="6" y="1"/>
                  </a:cubicBezTo>
                  <a:cubicBezTo>
                    <a:pt x="3" y="0"/>
                    <a:pt x="0" y="4"/>
                    <a:pt x="0" y="7"/>
                  </a:cubicBezTo>
                  <a:cubicBezTo>
                    <a:pt x="0" y="11"/>
                    <a:pt x="3" y="14"/>
                    <a:pt x="6" y="14"/>
                  </a:cubicBezTo>
                  <a:cubicBezTo>
                    <a:pt x="10" y="14"/>
                    <a:pt x="13" y="12"/>
                    <a:pt x="13" y="8"/>
                  </a:cubicBezTo>
                  <a:cubicBezTo>
                    <a:pt x="13" y="4"/>
                    <a:pt x="11" y="1"/>
                    <a:pt x="7" y="1"/>
                  </a:cubicBezTo>
                  <a:close/>
                  <a:moveTo>
                    <a:pt x="6" y="11"/>
                  </a:moveTo>
                  <a:cubicBezTo>
                    <a:pt x="4" y="11"/>
                    <a:pt x="3" y="9"/>
                    <a:pt x="3" y="7"/>
                  </a:cubicBezTo>
                  <a:cubicBezTo>
                    <a:pt x="3" y="6"/>
                    <a:pt x="3" y="5"/>
                    <a:pt x="4" y="5"/>
                  </a:cubicBezTo>
                  <a:cubicBezTo>
                    <a:pt x="5" y="4"/>
                    <a:pt x="6" y="4"/>
                    <a:pt x="6" y="3"/>
                  </a:cubicBezTo>
                  <a:cubicBezTo>
                    <a:pt x="7" y="3"/>
                    <a:pt x="7" y="3"/>
                    <a:pt x="7" y="3"/>
                  </a:cubicBezTo>
                  <a:cubicBezTo>
                    <a:pt x="9" y="3"/>
                    <a:pt x="10" y="6"/>
                    <a:pt x="10" y="8"/>
                  </a:cubicBezTo>
                  <a:cubicBezTo>
                    <a:pt x="10" y="10"/>
                    <a:pt x="8" y="11"/>
                    <a:pt x="6" y="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39" name="组合 1038"/>
          <p:cNvGrpSpPr/>
          <p:nvPr/>
        </p:nvGrpSpPr>
        <p:grpSpPr>
          <a:xfrm>
            <a:off x="5805805" y="1646237"/>
            <a:ext cx="885825" cy="760413"/>
            <a:chOff x="5870575" y="736600"/>
            <a:chExt cx="885825" cy="760413"/>
          </a:xfrm>
        </p:grpSpPr>
        <p:sp>
          <p:nvSpPr>
            <p:cNvPr id="1027" name="Freeform 34"/>
            <p:cNvSpPr>
              <a:spLocks noEditPoints="1"/>
            </p:cNvSpPr>
            <p:nvPr/>
          </p:nvSpPr>
          <p:spPr bwMode="auto">
            <a:xfrm>
              <a:off x="5870575" y="736600"/>
              <a:ext cx="885825" cy="760413"/>
            </a:xfrm>
            <a:custGeom>
              <a:avLst/>
              <a:gdLst>
                <a:gd name="T0" fmla="*/ 227 w 279"/>
                <a:gd name="T1" fmla="*/ 79 h 239"/>
                <a:gd name="T2" fmla="*/ 223 w 279"/>
                <a:gd name="T3" fmla="*/ 15 h 239"/>
                <a:gd name="T4" fmla="*/ 220 w 279"/>
                <a:gd name="T5" fmla="*/ 13 h 239"/>
                <a:gd name="T6" fmla="*/ 82 w 279"/>
                <a:gd name="T7" fmla="*/ 15 h 239"/>
                <a:gd name="T8" fmla="*/ 65 w 279"/>
                <a:gd name="T9" fmla="*/ 79 h 239"/>
                <a:gd name="T10" fmla="*/ 66 w 279"/>
                <a:gd name="T11" fmla="*/ 168 h 239"/>
                <a:gd name="T12" fmla="*/ 141 w 279"/>
                <a:gd name="T13" fmla="*/ 204 h 239"/>
                <a:gd name="T14" fmla="*/ 238 w 279"/>
                <a:gd name="T15" fmla="*/ 176 h 239"/>
                <a:gd name="T16" fmla="*/ 260 w 279"/>
                <a:gd name="T17" fmla="*/ 152 h 239"/>
                <a:gd name="T18" fmla="*/ 218 w 279"/>
                <a:gd name="T19" fmla="*/ 17 h 239"/>
                <a:gd name="T20" fmla="*/ 220 w 279"/>
                <a:gd name="T21" fmla="*/ 79 h 239"/>
                <a:gd name="T22" fmla="*/ 152 w 279"/>
                <a:gd name="T23" fmla="*/ 31 h 239"/>
                <a:gd name="T24" fmla="*/ 124 w 279"/>
                <a:gd name="T25" fmla="*/ 176 h 239"/>
                <a:gd name="T26" fmla="*/ 88 w 279"/>
                <a:gd name="T27" fmla="*/ 121 h 239"/>
                <a:gd name="T28" fmla="*/ 109 w 279"/>
                <a:gd name="T29" fmla="*/ 81 h 239"/>
                <a:gd name="T30" fmla="*/ 184 w 279"/>
                <a:gd name="T31" fmla="*/ 83 h 239"/>
                <a:gd name="T32" fmla="*/ 204 w 279"/>
                <a:gd name="T33" fmla="*/ 115 h 239"/>
                <a:gd name="T34" fmla="*/ 159 w 279"/>
                <a:gd name="T35" fmla="*/ 176 h 239"/>
                <a:gd name="T36" fmla="*/ 85 w 279"/>
                <a:gd name="T37" fmla="*/ 128 h 239"/>
                <a:gd name="T38" fmla="*/ 115 w 279"/>
                <a:gd name="T39" fmla="*/ 175 h 239"/>
                <a:gd name="T40" fmla="*/ 81 w 279"/>
                <a:gd name="T41" fmla="*/ 139 h 239"/>
                <a:gd name="T42" fmla="*/ 84 w 279"/>
                <a:gd name="T43" fmla="*/ 114 h 239"/>
                <a:gd name="T44" fmla="*/ 101 w 279"/>
                <a:gd name="T45" fmla="*/ 81 h 239"/>
                <a:gd name="T46" fmla="*/ 181 w 279"/>
                <a:gd name="T47" fmla="*/ 160 h 239"/>
                <a:gd name="T48" fmla="*/ 225 w 279"/>
                <a:gd name="T49" fmla="*/ 151 h 239"/>
                <a:gd name="T50" fmla="*/ 221 w 279"/>
                <a:gd name="T51" fmla="*/ 165 h 239"/>
                <a:gd name="T52" fmla="*/ 169 w 279"/>
                <a:gd name="T53" fmla="*/ 175 h 239"/>
                <a:gd name="T54" fmla="*/ 207 w 279"/>
                <a:gd name="T55" fmla="*/ 109 h 239"/>
                <a:gd name="T56" fmla="*/ 191 w 279"/>
                <a:gd name="T57" fmla="*/ 84 h 239"/>
                <a:gd name="T58" fmla="*/ 207 w 279"/>
                <a:gd name="T59" fmla="*/ 109 h 239"/>
                <a:gd name="T60" fmla="*/ 180 w 279"/>
                <a:gd name="T61" fmla="*/ 76 h 239"/>
                <a:gd name="T62" fmla="*/ 148 w 279"/>
                <a:gd name="T63" fmla="*/ 35 h 239"/>
                <a:gd name="T64" fmla="*/ 85 w 279"/>
                <a:gd name="T65" fmla="*/ 20 h 239"/>
                <a:gd name="T66" fmla="*/ 106 w 279"/>
                <a:gd name="T67" fmla="*/ 75 h 239"/>
                <a:gd name="T68" fmla="*/ 98 w 279"/>
                <a:gd name="T69" fmla="*/ 76 h 239"/>
                <a:gd name="T70" fmla="*/ 82 w 279"/>
                <a:gd name="T71" fmla="*/ 20 h 239"/>
                <a:gd name="T72" fmla="*/ 27 w 279"/>
                <a:gd name="T73" fmla="*/ 109 h 239"/>
                <a:gd name="T74" fmla="*/ 66 w 279"/>
                <a:gd name="T75" fmla="*/ 85 h 239"/>
                <a:gd name="T76" fmla="*/ 70 w 279"/>
                <a:gd name="T77" fmla="*/ 153 h 239"/>
                <a:gd name="T78" fmla="*/ 47 w 279"/>
                <a:gd name="T79" fmla="*/ 155 h 239"/>
                <a:gd name="T80" fmla="*/ 70 w 279"/>
                <a:gd name="T81" fmla="*/ 202 h 239"/>
                <a:gd name="T82" fmla="*/ 119 w 279"/>
                <a:gd name="T83" fmla="*/ 179 h 239"/>
                <a:gd name="T84" fmla="*/ 116 w 279"/>
                <a:gd name="T85" fmla="*/ 214 h 239"/>
                <a:gd name="T86" fmla="*/ 127 w 279"/>
                <a:gd name="T87" fmla="*/ 180 h 239"/>
                <a:gd name="T88" fmla="*/ 142 w 279"/>
                <a:gd name="T89" fmla="*/ 193 h 239"/>
                <a:gd name="T90" fmla="*/ 204 w 279"/>
                <a:gd name="T91" fmla="*/ 225 h 239"/>
                <a:gd name="T92" fmla="*/ 163 w 279"/>
                <a:gd name="T93" fmla="*/ 182 h 239"/>
                <a:gd name="T94" fmla="*/ 231 w 279"/>
                <a:gd name="T95" fmla="*/ 169 h 239"/>
                <a:gd name="T96" fmla="*/ 268 w 279"/>
                <a:gd name="T97" fmla="*/ 129 h 239"/>
                <a:gd name="T98" fmla="*/ 211 w 279"/>
                <a:gd name="T99" fmla="*/ 115 h 239"/>
                <a:gd name="T100" fmla="*/ 268 w 279"/>
                <a:gd name="T101" fmla="*/ 1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39">
                  <a:moveTo>
                    <a:pt x="274" y="111"/>
                  </a:moveTo>
                  <a:cubicBezTo>
                    <a:pt x="267" y="92"/>
                    <a:pt x="245" y="85"/>
                    <a:pt x="227" y="79"/>
                  </a:cubicBezTo>
                  <a:cubicBezTo>
                    <a:pt x="233" y="58"/>
                    <a:pt x="234" y="36"/>
                    <a:pt x="223" y="16"/>
                  </a:cubicBezTo>
                  <a:cubicBezTo>
                    <a:pt x="223" y="16"/>
                    <a:pt x="223" y="15"/>
                    <a:pt x="223" y="15"/>
                  </a:cubicBezTo>
                  <a:cubicBezTo>
                    <a:pt x="223" y="15"/>
                    <a:pt x="223" y="15"/>
                    <a:pt x="223" y="15"/>
                  </a:cubicBezTo>
                  <a:cubicBezTo>
                    <a:pt x="222" y="13"/>
                    <a:pt x="221" y="13"/>
                    <a:pt x="220" y="13"/>
                  </a:cubicBezTo>
                  <a:cubicBezTo>
                    <a:pt x="194" y="0"/>
                    <a:pt x="169" y="10"/>
                    <a:pt x="148" y="27"/>
                  </a:cubicBezTo>
                  <a:cubicBezTo>
                    <a:pt x="130" y="11"/>
                    <a:pt x="108" y="4"/>
                    <a:pt x="82" y="15"/>
                  </a:cubicBezTo>
                  <a:cubicBezTo>
                    <a:pt x="81" y="15"/>
                    <a:pt x="81" y="16"/>
                    <a:pt x="81" y="16"/>
                  </a:cubicBezTo>
                  <a:cubicBezTo>
                    <a:pt x="59" y="28"/>
                    <a:pt x="58" y="54"/>
                    <a:pt x="65" y="79"/>
                  </a:cubicBezTo>
                  <a:cubicBezTo>
                    <a:pt x="49" y="83"/>
                    <a:pt x="35" y="89"/>
                    <a:pt x="25" y="101"/>
                  </a:cubicBezTo>
                  <a:cubicBezTo>
                    <a:pt x="0" y="134"/>
                    <a:pt x="31" y="156"/>
                    <a:pt x="66" y="168"/>
                  </a:cubicBezTo>
                  <a:cubicBezTo>
                    <a:pt x="62" y="185"/>
                    <a:pt x="60" y="205"/>
                    <a:pt x="71" y="217"/>
                  </a:cubicBezTo>
                  <a:cubicBezTo>
                    <a:pt x="91" y="239"/>
                    <a:pt x="118" y="225"/>
                    <a:pt x="141" y="204"/>
                  </a:cubicBezTo>
                  <a:cubicBezTo>
                    <a:pt x="163" y="225"/>
                    <a:pt x="189" y="239"/>
                    <a:pt x="215" y="229"/>
                  </a:cubicBezTo>
                  <a:cubicBezTo>
                    <a:pt x="236" y="221"/>
                    <a:pt x="240" y="196"/>
                    <a:pt x="238" y="176"/>
                  </a:cubicBezTo>
                  <a:cubicBezTo>
                    <a:pt x="238" y="172"/>
                    <a:pt x="238" y="169"/>
                    <a:pt x="237" y="166"/>
                  </a:cubicBezTo>
                  <a:cubicBezTo>
                    <a:pt x="246" y="162"/>
                    <a:pt x="254" y="158"/>
                    <a:pt x="260" y="152"/>
                  </a:cubicBezTo>
                  <a:cubicBezTo>
                    <a:pt x="272" y="142"/>
                    <a:pt x="279" y="126"/>
                    <a:pt x="274" y="111"/>
                  </a:cubicBezTo>
                  <a:close/>
                  <a:moveTo>
                    <a:pt x="218" y="17"/>
                  </a:moveTo>
                  <a:cubicBezTo>
                    <a:pt x="218" y="17"/>
                    <a:pt x="218" y="17"/>
                    <a:pt x="218" y="17"/>
                  </a:cubicBezTo>
                  <a:cubicBezTo>
                    <a:pt x="227" y="37"/>
                    <a:pt x="226" y="59"/>
                    <a:pt x="220" y="79"/>
                  </a:cubicBezTo>
                  <a:cubicBezTo>
                    <a:pt x="209" y="78"/>
                    <a:pt x="198" y="77"/>
                    <a:pt x="187" y="77"/>
                  </a:cubicBezTo>
                  <a:cubicBezTo>
                    <a:pt x="177" y="61"/>
                    <a:pt x="166" y="44"/>
                    <a:pt x="152" y="31"/>
                  </a:cubicBezTo>
                  <a:cubicBezTo>
                    <a:pt x="171" y="17"/>
                    <a:pt x="193" y="9"/>
                    <a:pt x="218" y="17"/>
                  </a:cubicBezTo>
                  <a:close/>
                  <a:moveTo>
                    <a:pt x="124" y="176"/>
                  </a:moveTo>
                  <a:cubicBezTo>
                    <a:pt x="116" y="166"/>
                    <a:pt x="109" y="156"/>
                    <a:pt x="104" y="148"/>
                  </a:cubicBezTo>
                  <a:cubicBezTo>
                    <a:pt x="99" y="140"/>
                    <a:pt x="93" y="131"/>
                    <a:pt x="88" y="121"/>
                  </a:cubicBezTo>
                  <a:cubicBezTo>
                    <a:pt x="93" y="108"/>
                    <a:pt x="100" y="95"/>
                    <a:pt x="108" y="83"/>
                  </a:cubicBezTo>
                  <a:cubicBezTo>
                    <a:pt x="108" y="83"/>
                    <a:pt x="109" y="82"/>
                    <a:pt x="109" y="81"/>
                  </a:cubicBezTo>
                  <a:cubicBezTo>
                    <a:pt x="119" y="81"/>
                    <a:pt x="129" y="82"/>
                    <a:pt x="139" y="82"/>
                  </a:cubicBezTo>
                  <a:cubicBezTo>
                    <a:pt x="154" y="82"/>
                    <a:pt x="169" y="83"/>
                    <a:pt x="184" y="83"/>
                  </a:cubicBezTo>
                  <a:cubicBezTo>
                    <a:pt x="187" y="88"/>
                    <a:pt x="189" y="93"/>
                    <a:pt x="192" y="97"/>
                  </a:cubicBezTo>
                  <a:cubicBezTo>
                    <a:pt x="196" y="103"/>
                    <a:pt x="200" y="109"/>
                    <a:pt x="204" y="115"/>
                  </a:cubicBezTo>
                  <a:cubicBezTo>
                    <a:pt x="198" y="126"/>
                    <a:pt x="191" y="136"/>
                    <a:pt x="184" y="145"/>
                  </a:cubicBezTo>
                  <a:cubicBezTo>
                    <a:pt x="176" y="156"/>
                    <a:pt x="168" y="166"/>
                    <a:pt x="159" y="176"/>
                  </a:cubicBezTo>
                  <a:cubicBezTo>
                    <a:pt x="147" y="176"/>
                    <a:pt x="135" y="175"/>
                    <a:pt x="124" y="176"/>
                  </a:cubicBezTo>
                  <a:close/>
                  <a:moveTo>
                    <a:pt x="85" y="128"/>
                  </a:moveTo>
                  <a:cubicBezTo>
                    <a:pt x="88" y="135"/>
                    <a:pt x="92" y="141"/>
                    <a:pt x="95" y="145"/>
                  </a:cubicBezTo>
                  <a:cubicBezTo>
                    <a:pt x="100" y="154"/>
                    <a:pt x="107" y="164"/>
                    <a:pt x="115" y="175"/>
                  </a:cubicBezTo>
                  <a:cubicBezTo>
                    <a:pt x="101" y="172"/>
                    <a:pt x="86" y="169"/>
                    <a:pt x="73" y="165"/>
                  </a:cubicBezTo>
                  <a:cubicBezTo>
                    <a:pt x="75" y="155"/>
                    <a:pt x="78" y="146"/>
                    <a:pt x="81" y="139"/>
                  </a:cubicBezTo>
                  <a:cubicBezTo>
                    <a:pt x="82" y="136"/>
                    <a:pt x="83" y="132"/>
                    <a:pt x="85" y="128"/>
                  </a:cubicBezTo>
                  <a:close/>
                  <a:moveTo>
                    <a:pt x="84" y="114"/>
                  </a:moveTo>
                  <a:cubicBezTo>
                    <a:pt x="79" y="104"/>
                    <a:pt x="75" y="94"/>
                    <a:pt x="72" y="84"/>
                  </a:cubicBezTo>
                  <a:cubicBezTo>
                    <a:pt x="82" y="82"/>
                    <a:pt x="91" y="82"/>
                    <a:pt x="101" y="81"/>
                  </a:cubicBezTo>
                  <a:cubicBezTo>
                    <a:pt x="95" y="92"/>
                    <a:pt x="89" y="103"/>
                    <a:pt x="84" y="114"/>
                  </a:cubicBezTo>
                  <a:close/>
                  <a:moveTo>
                    <a:pt x="181" y="160"/>
                  </a:moveTo>
                  <a:cubicBezTo>
                    <a:pt x="190" y="149"/>
                    <a:pt x="199" y="136"/>
                    <a:pt x="208" y="121"/>
                  </a:cubicBezTo>
                  <a:cubicBezTo>
                    <a:pt x="214" y="131"/>
                    <a:pt x="220" y="141"/>
                    <a:pt x="225" y="151"/>
                  </a:cubicBezTo>
                  <a:cubicBezTo>
                    <a:pt x="226" y="154"/>
                    <a:pt x="228" y="158"/>
                    <a:pt x="229" y="162"/>
                  </a:cubicBezTo>
                  <a:cubicBezTo>
                    <a:pt x="226" y="163"/>
                    <a:pt x="223" y="164"/>
                    <a:pt x="221" y="165"/>
                  </a:cubicBezTo>
                  <a:cubicBezTo>
                    <a:pt x="204" y="170"/>
                    <a:pt x="187" y="174"/>
                    <a:pt x="170" y="175"/>
                  </a:cubicBezTo>
                  <a:cubicBezTo>
                    <a:pt x="169" y="175"/>
                    <a:pt x="169" y="175"/>
                    <a:pt x="169" y="175"/>
                  </a:cubicBezTo>
                  <a:cubicBezTo>
                    <a:pt x="174" y="169"/>
                    <a:pt x="178" y="164"/>
                    <a:pt x="181" y="160"/>
                  </a:cubicBezTo>
                  <a:close/>
                  <a:moveTo>
                    <a:pt x="207" y="109"/>
                  </a:moveTo>
                  <a:cubicBezTo>
                    <a:pt x="204" y="105"/>
                    <a:pt x="202" y="101"/>
                    <a:pt x="199" y="97"/>
                  </a:cubicBezTo>
                  <a:cubicBezTo>
                    <a:pt x="197" y="93"/>
                    <a:pt x="194" y="88"/>
                    <a:pt x="191" y="84"/>
                  </a:cubicBezTo>
                  <a:cubicBezTo>
                    <a:pt x="200" y="84"/>
                    <a:pt x="209" y="85"/>
                    <a:pt x="218" y="85"/>
                  </a:cubicBezTo>
                  <a:cubicBezTo>
                    <a:pt x="215" y="93"/>
                    <a:pt x="211" y="101"/>
                    <a:pt x="207" y="109"/>
                  </a:cubicBezTo>
                  <a:close/>
                  <a:moveTo>
                    <a:pt x="148" y="35"/>
                  </a:moveTo>
                  <a:cubicBezTo>
                    <a:pt x="160" y="47"/>
                    <a:pt x="171" y="62"/>
                    <a:pt x="180" y="76"/>
                  </a:cubicBezTo>
                  <a:cubicBezTo>
                    <a:pt x="157" y="75"/>
                    <a:pt x="135" y="75"/>
                    <a:pt x="113" y="75"/>
                  </a:cubicBezTo>
                  <a:cubicBezTo>
                    <a:pt x="123" y="61"/>
                    <a:pt x="135" y="46"/>
                    <a:pt x="148" y="35"/>
                  </a:cubicBezTo>
                  <a:close/>
                  <a:moveTo>
                    <a:pt x="82" y="20"/>
                  </a:moveTo>
                  <a:cubicBezTo>
                    <a:pt x="83" y="20"/>
                    <a:pt x="84" y="20"/>
                    <a:pt x="85" y="20"/>
                  </a:cubicBezTo>
                  <a:cubicBezTo>
                    <a:pt x="108" y="10"/>
                    <a:pt x="127" y="16"/>
                    <a:pt x="144" y="30"/>
                  </a:cubicBezTo>
                  <a:cubicBezTo>
                    <a:pt x="128" y="44"/>
                    <a:pt x="115" y="60"/>
                    <a:pt x="106" y="75"/>
                  </a:cubicBezTo>
                  <a:cubicBezTo>
                    <a:pt x="106" y="75"/>
                    <a:pt x="105" y="75"/>
                    <a:pt x="105" y="76"/>
                  </a:cubicBezTo>
                  <a:cubicBezTo>
                    <a:pt x="103" y="76"/>
                    <a:pt x="100" y="76"/>
                    <a:pt x="98" y="76"/>
                  </a:cubicBezTo>
                  <a:cubicBezTo>
                    <a:pt x="89" y="76"/>
                    <a:pt x="80" y="77"/>
                    <a:pt x="70" y="78"/>
                  </a:cubicBezTo>
                  <a:cubicBezTo>
                    <a:pt x="65" y="56"/>
                    <a:pt x="66" y="34"/>
                    <a:pt x="82" y="20"/>
                  </a:cubicBezTo>
                  <a:close/>
                  <a:moveTo>
                    <a:pt x="47" y="155"/>
                  </a:moveTo>
                  <a:cubicBezTo>
                    <a:pt x="31" y="146"/>
                    <a:pt x="16" y="128"/>
                    <a:pt x="27" y="109"/>
                  </a:cubicBezTo>
                  <a:cubicBezTo>
                    <a:pt x="34" y="96"/>
                    <a:pt x="50" y="90"/>
                    <a:pt x="63" y="86"/>
                  </a:cubicBezTo>
                  <a:cubicBezTo>
                    <a:pt x="64" y="86"/>
                    <a:pt x="65" y="86"/>
                    <a:pt x="66" y="85"/>
                  </a:cubicBezTo>
                  <a:cubicBezTo>
                    <a:pt x="70" y="98"/>
                    <a:pt x="76" y="110"/>
                    <a:pt x="81" y="121"/>
                  </a:cubicBezTo>
                  <a:cubicBezTo>
                    <a:pt x="77" y="132"/>
                    <a:pt x="73" y="142"/>
                    <a:pt x="70" y="153"/>
                  </a:cubicBezTo>
                  <a:cubicBezTo>
                    <a:pt x="69" y="156"/>
                    <a:pt x="68" y="160"/>
                    <a:pt x="67" y="163"/>
                  </a:cubicBezTo>
                  <a:cubicBezTo>
                    <a:pt x="60" y="161"/>
                    <a:pt x="53" y="158"/>
                    <a:pt x="47" y="155"/>
                  </a:cubicBezTo>
                  <a:close/>
                  <a:moveTo>
                    <a:pt x="116" y="214"/>
                  </a:moveTo>
                  <a:cubicBezTo>
                    <a:pt x="100" y="223"/>
                    <a:pt x="77" y="225"/>
                    <a:pt x="70" y="202"/>
                  </a:cubicBezTo>
                  <a:cubicBezTo>
                    <a:pt x="67" y="193"/>
                    <a:pt x="69" y="181"/>
                    <a:pt x="71" y="169"/>
                  </a:cubicBezTo>
                  <a:cubicBezTo>
                    <a:pt x="89" y="175"/>
                    <a:pt x="107" y="178"/>
                    <a:pt x="119" y="179"/>
                  </a:cubicBezTo>
                  <a:cubicBezTo>
                    <a:pt x="124" y="186"/>
                    <a:pt x="130" y="193"/>
                    <a:pt x="136" y="199"/>
                  </a:cubicBezTo>
                  <a:cubicBezTo>
                    <a:pt x="130" y="205"/>
                    <a:pt x="123" y="210"/>
                    <a:pt x="116" y="214"/>
                  </a:cubicBezTo>
                  <a:close/>
                  <a:moveTo>
                    <a:pt x="140" y="195"/>
                  </a:moveTo>
                  <a:cubicBezTo>
                    <a:pt x="136" y="190"/>
                    <a:pt x="131" y="185"/>
                    <a:pt x="127" y="180"/>
                  </a:cubicBezTo>
                  <a:cubicBezTo>
                    <a:pt x="135" y="182"/>
                    <a:pt x="144" y="183"/>
                    <a:pt x="153" y="182"/>
                  </a:cubicBezTo>
                  <a:cubicBezTo>
                    <a:pt x="150" y="186"/>
                    <a:pt x="146" y="190"/>
                    <a:pt x="142" y="193"/>
                  </a:cubicBezTo>
                  <a:cubicBezTo>
                    <a:pt x="142" y="194"/>
                    <a:pt x="141" y="194"/>
                    <a:pt x="140" y="195"/>
                  </a:cubicBezTo>
                  <a:close/>
                  <a:moveTo>
                    <a:pt x="204" y="225"/>
                  </a:moveTo>
                  <a:cubicBezTo>
                    <a:pt x="182" y="227"/>
                    <a:pt x="163" y="216"/>
                    <a:pt x="146" y="200"/>
                  </a:cubicBezTo>
                  <a:cubicBezTo>
                    <a:pt x="152" y="194"/>
                    <a:pt x="158" y="188"/>
                    <a:pt x="163" y="182"/>
                  </a:cubicBezTo>
                  <a:cubicBezTo>
                    <a:pt x="174" y="181"/>
                    <a:pt x="185" y="179"/>
                    <a:pt x="195" y="178"/>
                  </a:cubicBezTo>
                  <a:cubicBezTo>
                    <a:pt x="206" y="176"/>
                    <a:pt x="219" y="173"/>
                    <a:pt x="231" y="169"/>
                  </a:cubicBezTo>
                  <a:cubicBezTo>
                    <a:pt x="235" y="192"/>
                    <a:pt x="231" y="222"/>
                    <a:pt x="204" y="225"/>
                  </a:cubicBezTo>
                  <a:close/>
                  <a:moveTo>
                    <a:pt x="268" y="129"/>
                  </a:moveTo>
                  <a:cubicBezTo>
                    <a:pt x="265" y="145"/>
                    <a:pt x="250" y="154"/>
                    <a:pt x="235" y="160"/>
                  </a:cubicBezTo>
                  <a:cubicBezTo>
                    <a:pt x="231" y="144"/>
                    <a:pt x="221" y="129"/>
                    <a:pt x="211" y="115"/>
                  </a:cubicBezTo>
                  <a:cubicBezTo>
                    <a:pt x="217" y="106"/>
                    <a:pt x="221" y="96"/>
                    <a:pt x="225" y="85"/>
                  </a:cubicBezTo>
                  <a:cubicBezTo>
                    <a:pt x="245" y="92"/>
                    <a:pt x="275" y="102"/>
                    <a:pt x="268" y="1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8" name="Freeform 35"/>
            <p:cNvSpPr>
              <a:spLocks noEditPoints="1"/>
            </p:cNvSpPr>
            <p:nvPr/>
          </p:nvSpPr>
          <p:spPr bwMode="auto">
            <a:xfrm>
              <a:off x="6238875" y="1022350"/>
              <a:ext cx="203200" cy="209550"/>
            </a:xfrm>
            <a:custGeom>
              <a:avLst/>
              <a:gdLst>
                <a:gd name="T0" fmla="*/ 61 w 64"/>
                <a:gd name="T1" fmla="*/ 25 h 66"/>
                <a:gd name="T2" fmla="*/ 26 w 64"/>
                <a:gd name="T3" fmla="*/ 4 h 66"/>
                <a:gd name="T4" fmla="*/ 1 w 64"/>
                <a:gd name="T5" fmla="*/ 39 h 66"/>
                <a:gd name="T6" fmla="*/ 36 w 64"/>
                <a:gd name="T7" fmla="*/ 61 h 66"/>
                <a:gd name="T8" fmla="*/ 61 w 64"/>
                <a:gd name="T9" fmla="*/ 25 h 66"/>
                <a:gd name="T10" fmla="*/ 35 w 64"/>
                <a:gd name="T11" fmla="*/ 56 h 66"/>
                <a:gd name="T12" fmla="*/ 7 w 64"/>
                <a:gd name="T13" fmla="*/ 35 h 66"/>
                <a:gd name="T14" fmla="*/ 25 w 64"/>
                <a:gd name="T15" fmla="*/ 8 h 66"/>
                <a:gd name="T16" fmla="*/ 28 w 64"/>
                <a:gd name="T17" fmla="*/ 9 h 66"/>
                <a:gd name="T18" fmla="*/ 55 w 64"/>
                <a:gd name="T19" fmla="*/ 26 h 66"/>
                <a:gd name="T20" fmla="*/ 35 w 64"/>
                <a:gd name="T21"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6">
                  <a:moveTo>
                    <a:pt x="61" y="25"/>
                  </a:moveTo>
                  <a:cubicBezTo>
                    <a:pt x="58" y="9"/>
                    <a:pt x="42" y="0"/>
                    <a:pt x="26" y="4"/>
                  </a:cubicBezTo>
                  <a:cubicBezTo>
                    <a:pt x="10" y="7"/>
                    <a:pt x="0" y="23"/>
                    <a:pt x="1" y="39"/>
                  </a:cubicBezTo>
                  <a:cubicBezTo>
                    <a:pt x="3" y="58"/>
                    <a:pt x="18" y="66"/>
                    <a:pt x="36" y="61"/>
                  </a:cubicBezTo>
                  <a:cubicBezTo>
                    <a:pt x="52" y="57"/>
                    <a:pt x="64" y="42"/>
                    <a:pt x="61" y="25"/>
                  </a:cubicBezTo>
                  <a:close/>
                  <a:moveTo>
                    <a:pt x="35" y="56"/>
                  </a:moveTo>
                  <a:cubicBezTo>
                    <a:pt x="19" y="60"/>
                    <a:pt x="6" y="52"/>
                    <a:pt x="7" y="35"/>
                  </a:cubicBezTo>
                  <a:cubicBezTo>
                    <a:pt x="7" y="22"/>
                    <a:pt x="15" y="14"/>
                    <a:pt x="25" y="8"/>
                  </a:cubicBezTo>
                  <a:cubicBezTo>
                    <a:pt x="26" y="9"/>
                    <a:pt x="27" y="9"/>
                    <a:pt x="28" y="9"/>
                  </a:cubicBezTo>
                  <a:cubicBezTo>
                    <a:pt x="40" y="6"/>
                    <a:pt x="53" y="13"/>
                    <a:pt x="55" y="26"/>
                  </a:cubicBezTo>
                  <a:cubicBezTo>
                    <a:pt x="58" y="40"/>
                    <a:pt x="47" y="52"/>
                    <a:pt x="35" y="5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3" name="组合 1042"/>
          <p:cNvGrpSpPr/>
          <p:nvPr/>
        </p:nvGrpSpPr>
        <p:grpSpPr>
          <a:xfrm>
            <a:off x="6720205" y="1063625"/>
            <a:ext cx="1363663" cy="1393825"/>
            <a:chOff x="6784975" y="153988"/>
            <a:chExt cx="1363663" cy="1393825"/>
          </a:xfrm>
        </p:grpSpPr>
        <p:sp>
          <p:nvSpPr>
            <p:cNvPr id="1029" name="Freeform 36"/>
            <p:cNvSpPr>
              <a:spLocks noEditPoints="1"/>
            </p:cNvSpPr>
            <p:nvPr/>
          </p:nvSpPr>
          <p:spPr bwMode="auto">
            <a:xfrm>
              <a:off x="6784975" y="153988"/>
              <a:ext cx="1363663" cy="1393825"/>
            </a:xfrm>
            <a:custGeom>
              <a:avLst/>
              <a:gdLst>
                <a:gd name="T0" fmla="*/ 378 w 429"/>
                <a:gd name="T1" fmla="*/ 301 h 438"/>
                <a:gd name="T2" fmla="*/ 425 w 429"/>
                <a:gd name="T3" fmla="*/ 214 h 438"/>
                <a:gd name="T4" fmla="*/ 344 w 429"/>
                <a:gd name="T5" fmla="*/ 140 h 438"/>
                <a:gd name="T6" fmla="*/ 137 w 429"/>
                <a:gd name="T7" fmla="*/ 29 h 438"/>
                <a:gd name="T8" fmla="*/ 50 w 429"/>
                <a:gd name="T9" fmla="*/ 141 h 438"/>
                <a:gd name="T10" fmla="*/ 6 w 429"/>
                <a:gd name="T11" fmla="*/ 219 h 438"/>
                <a:gd name="T12" fmla="*/ 100 w 429"/>
                <a:gd name="T13" fmla="*/ 290 h 438"/>
                <a:gd name="T14" fmla="*/ 29 w 429"/>
                <a:gd name="T15" fmla="*/ 325 h 438"/>
                <a:gd name="T16" fmla="*/ 44 w 429"/>
                <a:gd name="T17" fmla="*/ 358 h 438"/>
                <a:gd name="T18" fmla="*/ 115 w 429"/>
                <a:gd name="T19" fmla="*/ 411 h 438"/>
                <a:gd name="T20" fmla="*/ 163 w 429"/>
                <a:gd name="T21" fmla="*/ 430 h 438"/>
                <a:gd name="T22" fmla="*/ 156 w 429"/>
                <a:gd name="T23" fmla="*/ 387 h 438"/>
                <a:gd name="T24" fmla="*/ 225 w 429"/>
                <a:gd name="T25" fmla="*/ 382 h 438"/>
                <a:gd name="T26" fmla="*/ 335 w 429"/>
                <a:gd name="T27" fmla="*/ 360 h 438"/>
                <a:gd name="T28" fmla="*/ 157 w 429"/>
                <a:gd name="T29" fmla="*/ 426 h 438"/>
                <a:gd name="T30" fmla="*/ 119 w 429"/>
                <a:gd name="T31" fmla="*/ 406 h 438"/>
                <a:gd name="T32" fmla="*/ 54 w 429"/>
                <a:gd name="T33" fmla="*/ 357 h 438"/>
                <a:gd name="T34" fmla="*/ 30 w 429"/>
                <a:gd name="T35" fmla="*/ 330 h 438"/>
                <a:gd name="T36" fmla="*/ 155 w 429"/>
                <a:gd name="T37" fmla="*/ 422 h 438"/>
                <a:gd name="T38" fmla="*/ 150 w 429"/>
                <a:gd name="T39" fmla="*/ 411 h 438"/>
                <a:gd name="T40" fmla="*/ 71 w 429"/>
                <a:gd name="T41" fmla="*/ 330 h 438"/>
                <a:gd name="T42" fmla="*/ 110 w 429"/>
                <a:gd name="T43" fmla="*/ 298 h 438"/>
                <a:gd name="T44" fmla="*/ 150 w 429"/>
                <a:gd name="T45" fmla="*/ 411 h 438"/>
                <a:gd name="T46" fmla="*/ 267 w 429"/>
                <a:gd name="T47" fmla="*/ 400 h 438"/>
                <a:gd name="T48" fmla="*/ 205 w 429"/>
                <a:gd name="T49" fmla="*/ 356 h 438"/>
                <a:gd name="T50" fmla="*/ 13 w 429"/>
                <a:gd name="T51" fmla="*/ 201 h 438"/>
                <a:gd name="T52" fmla="*/ 50 w 429"/>
                <a:gd name="T53" fmla="*/ 154 h 438"/>
                <a:gd name="T54" fmla="*/ 321 w 429"/>
                <a:gd name="T55" fmla="*/ 359 h 438"/>
                <a:gd name="T56" fmla="*/ 189 w 429"/>
                <a:gd name="T57" fmla="*/ 252 h 438"/>
                <a:gd name="T58" fmla="*/ 68 w 429"/>
                <a:gd name="T59" fmla="*/ 130 h 438"/>
                <a:gd name="T60" fmla="*/ 142 w 429"/>
                <a:gd name="T61" fmla="*/ 35 h 438"/>
                <a:gd name="T62" fmla="*/ 246 w 429"/>
                <a:gd name="T63" fmla="*/ 79 h 438"/>
                <a:gd name="T64" fmla="*/ 373 w 429"/>
                <a:gd name="T65" fmla="*/ 174 h 438"/>
                <a:gd name="T66" fmla="*/ 394 w 429"/>
                <a:gd name="T67" fmla="*/ 265 h 438"/>
                <a:gd name="T68" fmla="*/ 302 w 429"/>
                <a:gd name="T69" fmla="*/ 38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438">
                  <a:moveTo>
                    <a:pt x="335" y="360"/>
                  </a:moveTo>
                  <a:cubicBezTo>
                    <a:pt x="349" y="341"/>
                    <a:pt x="364" y="321"/>
                    <a:pt x="378" y="301"/>
                  </a:cubicBezTo>
                  <a:cubicBezTo>
                    <a:pt x="391" y="284"/>
                    <a:pt x="404" y="268"/>
                    <a:pt x="415" y="251"/>
                  </a:cubicBezTo>
                  <a:cubicBezTo>
                    <a:pt x="422" y="240"/>
                    <a:pt x="429" y="227"/>
                    <a:pt x="425" y="214"/>
                  </a:cubicBezTo>
                  <a:cubicBezTo>
                    <a:pt x="422" y="202"/>
                    <a:pt x="412" y="194"/>
                    <a:pt x="403" y="187"/>
                  </a:cubicBezTo>
                  <a:cubicBezTo>
                    <a:pt x="384" y="171"/>
                    <a:pt x="364" y="155"/>
                    <a:pt x="344" y="140"/>
                  </a:cubicBezTo>
                  <a:cubicBezTo>
                    <a:pt x="302" y="108"/>
                    <a:pt x="258" y="77"/>
                    <a:pt x="214" y="49"/>
                  </a:cubicBezTo>
                  <a:cubicBezTo>
                    <a:pt x="198" y="39"/>
                    <a:pt x="152" y="0"/>
                    <a:pt x="137" y="29"/>
                  </a:cubicBezTo>
                  <a:cubicBezTo>
                    <a:pt x="137" y="29"/>
                    <a:pt x="137" y="30"/>
                    <a:pt x="137" y="30"/>
                  </a:cubicBezTo>
                  <a:cubicBezTo>
                    <a:pt x="106" y="66"/>
                    <a:pt x="79" y="104"/>
                    <a:pt x="50" y="141"/>
                  </a:cubicBezTo>
                  <a:cubicBezTo>
                    <a:pt x="36" y="159"/>
                    <a:pt x="21" y="177"/>
                    <a:pt x="8" y="197"/>
                  </a:cubicBezTo>
                  <a:cubicBezTo>
                    <a:pt x="2" y="205"/>
                    <a:pt x="0" y="211"/>
                    <a:pt x="6" y="219"/>
                  </a:cubicBezTo>
                  <a:cubicBezTo>
                    <a:pt x="16" y="233"/>
                    <a:pt x="37" y="243"/>
                    <a:pt x="50" y="253"/>
                  </a:cubicBezTo>
                  <a:cubicBezTo>
                    <a:pt x="66" y="265"/>
                    <a:pt x="83" y="277"/>
                    <a:pt x="100" y="290"/>
                  </a:cubicBezTo>
                  <a:cubicBezTo>
                    <a:pt x="82" y="314"/>
                    <a:pt x="65" y="334"/>
                    <a:pt x="32" y="324"/>
                  </a:cubicBezTo>
                  <a:cubicBezTo>
                    <a:pt x="31" y="324"/>
                    <a:pt x="30" y="324"/>
                    <a:pt x="29" y="325"/>
                  </a:cubicBezTo>
                  <a:cubicBezTo>
                    <a:pt x="22" y="325"/>
                    <a:pt x="17" y="329"/>
                    <a:pt x="20" y="338"/>
                  </a:cubicBezTo>
                  <a:cubicBezTo>
                    <a:pt x="24" y="346"/>
                    <a:pt x="37" y="353"/>
                    <a:pt x="44" y="358"/>
                  </a:cubicBezTo>
                  <a:cubicBezTo>
                    <a:pt x="56" y="367"/>
                    <a:pt x="68" y="376"/>
                    <a:pt x="80" y="385"/>
                  </a:cubicBezTo>
                  <a:cubicBezTo>
                    <a:pt x="92" y="394"/>
                    <a:pt x="103" y="403"/>
                    <a:pt x="115" y="411"/>
                  </a:cubicBezTo>
                  <a:cubicBezTo>
                    <a:pt x="125" y="419"/>
                    <a:pt x="136" y="431"/>
                    <a:pt x="147" y="435"/>
                  </a:cubicBezTo>
                  <a:cubicBezTo>
                    <a:pt x="155" y="438"/>
                    <a:pt x="162" y="437"/>
                    <a:pt x="163" y="430"/>
                  </a:cubicBezTo>
                  <a:cubicBezTo>
                    <a:pt x="165" y="430"/>
                    <a:pt x="168" y="429"/>
                    <a:pt x="166" y="426"/>
                  </a:cubicBezTo>
                  <a:cubicBezTo>
                    <a:pt x="160" y="413"/>
                    <a:pt x="154" y="402"/>
                    <a:pt x="156" y="387"/>
                  </a:cubicBezTo>
                  <a:cubicBezTo>
                    <a:pt x="157" y="371"/>
                    <a:pt x="166" y="358"/>
                    <a:pt x="179" y="348"/>
                  </a:cubicBezTo>
                  <a:cubicBezTo>
                    <a:pt x="194" y="359"/>
                    <a:pt x="210" y="371"/>
                    <a:pt x="225" y="382"/>
                  </a:cubicBezTo>
                  <a:cubicBezTo>
                    <a:pt x="246" y="397"/>
                    <a:pt x="276" y="428"/>
                    <a:pt x="302" y="404"/>
                  </a:cubicBezTo>
                  <a:cubicBezTo>
                    <a:pt x="314" y="392"/>
                    <a:pt x="324" y="374"/>
                    <a:pt x="335" y="360"/>
                  </a:cubicBezTo>
                  <a:close/>
                  <a:moveTo>
                    <a:pt x="158" y="425"/>
                  </a:moveTo>
                  <a:cubicBezTo>
                    <a:pt x="157" y="426"/>
                    <a:pt x="157" y="426"/>
                    <a:pt x="157" y="426"/>
                  </a:cubicBezTo>
                  <a:cubicBezTo>
                    <a:pt x="157" y="436"/>
                    <a:pt x="136" y="419"/>
                    <a:pt x="136" y="419"/>
                  </a:cubicBezTo>
                  <a:cubicBezTo>
                    <a:pt x="130" y="415"/>
                    <a:pt x="124" y="410"/>
                    <a:pt x="119" y="406"/>
                  </a:cubicBezTo>
                  <a:cubicBezTo>
                    <a:pt x="108" y="398"/>
                    <a:pt x="98" y="390"/>
                    <a:pt x="87" y="382"/>
                  </a:cubicBezTo>
                  <a:cubicBezTo>
                    <a:pt x="76" y="374"/>
                    <a:pt x="65" y="366"/>
                    <a:pt x="54" y="357"/>
                  </a:cubicBezTo>
                  <a:cubicBezTo>
                    <a:pt x="48" y="353"/>
                    <a:pt x="41" y="349"/>
                    <a:pt x="36" y="344"/>
                  </a:cubicBezTo>
                  <a:cubicBezTo>
                    <a:pt x="33" y="341"/>
                    <a:pt x="24" y="332"/>
                    <a:pt x="30" y="330"/>
                  </a:cubicBezTo>
                  <a:cubicBezTo>
                    <a:pt x="32" y="332"/>
                    <a:pt x="34" y="333"/>
                    <a:pt x="36" y="334"/>
                  </a:cubicBezTo>
                  <a:cubicBezTo>
                    <a:pt x="72" y="368"/>
                    <a:pt x="114" y="396"/>
                    <a:pt x="155" y="422"/>
                  </a:cubicBezTo>
                  <a:cubicBezTo>
                    <a:pt x="156" y="423"/>
                    <a:pt x="157" y="424"/>
                    <a:pt x="158" y="425"/>
                  </a:cubicBezTo>
                  <a:close/>
                  <a:moveTo>
                    <a:pt x="150" y="411"/>
                  </a:moveTo>
                  <a:cubicBezTo>
                    <a:pt x="114" y="388"/>
                    <a:pt x="81" y="362"/>
                    <a:pt x="47" y="336"/>
                  </a:cubicBezTo>
                  <a:cubicBezTo>
                    <a:pt x="55" y="336"/>
                    <a:pt x="64" y="334"/>
                    <a:pt x="71" y="330"/>
                  </a:cubicBezTo>
                  <a:cubicBezTo>
                    <a:pt x="87" y="322"/>
                    <a:pt x="96" y="308"/>
                    <a:pt x="104" y="293"/>
                  </a:cubicBezTo>
                  <a:cubicBezTo>
                    <a:pt x="106" y="294"/>
                    <a:pt x="108" y="296"/>
                    <a:pt x="110" y="298"/>
                  </a:cubicBezTo>
                  <a:cubicBezTo>
                    <a:pt x="132" y="313"/>
                    <a:pt x="153" y="329"/>
                    <a:pt x="174" y="345"/>
                  </a:cubicBezTo>
                  <a:cubicBezTo>
                    <a:pt x="153" y="359"/>
                    <a:pt x="142" y="388"/>
                    <a:pt x="150" y="411"/>
                  </a:cubicBezTo>
                  <a:close/>
                  <a:moveTo>
                    <a:pt x="302" y="389"/>
                  </a:moveTo>
                  <a:cubicBezTo>
                    <a:pt x="291" y="402"/>
                    <a:pt x="282" y="406"/>
                    <a:pt x="267" y="400"/>
                  </a:cubicBezTo>
                  <a:cubicBezTo>
                    <a:pt x="260" y="397"/>
                    <a:pt x="255" y="393"/>
                    <a:pt x="250" y="389"/>
                  </a:cubicBezTo>
                  <a:cubicBezTo>
                    <a:pt x="235" y="378"/>
                    <a:pt x="220" y="367"/>
                    <a:pt x="205" y="356"/>
                  </a:cubicBezTo>
                  <a:cubicBezTo>
                    <a:pt x="147" y="314"/>
                    <a:pt x="90" y="272"/>
                    <a:pt x="32" y="230"/>
                  </a:cubicBezTo>
                  <a:cubicBezTo>
                    <a:pt x="22" y="223"/>
                    <a:pt x="10" y="217"/>
                    <a:pt x="13" y="201"/>
                  </a:cubicBezTo>
                  <a:cubicBezTo>
                    <a:pt x="15" y="193"/>
                    <a:pt x="27" y="183"/>
                    <a:pt x="32" y="176"/>
                  </a:cubicBezTo>
                  <a:cubicBezTo>
                    <a:pt x="38" y="169"/>
                    <a:pt x="44" y="161"/>
                    <a:pt x="50" y="154"/>
                  </a:cubicBezTo>
                  <a:cubicBezTo>
                    <a:pt x="91" y="192"/>
                    <a:pt x="139" y="224"/>
                    <a:pt x="184" y="258"/>
                  </a:cubicBezTo>
                  <a:cubicBezTo>
                    <a:pt x="230" y="291"/>
                    <a:pt x="274" y="328"/>
                    <a:pt x="321" y="359"/>
                  </a:cubicBezTo>
                  <a:cubicBezTo>
                    <a:pt x="324" y="361"/>
                    <a:pt x="328" y="357"/>
                    <a:pt x="324" y="354"/>
                  </a:cubicBezTo>
                  <a:cubicBezTo>
                    <a:pt x="281" y="318"/>
                    <a:pt x="234" y="286"/>
                    <a:pt x="189" y="252"/>
                  </a:cubicBezTo>
                  <a:cubicBezTo>
                    <a:pt x="144" y="218"/>
                    <a:pt x="100" y="180"/>
                    <a:pt x="51" y="152"/>
                  </a:cubicBezTo>
                  <a:cubicBezTo>
                    <a:pt x="57" y="144"/>
                    <a:pt x="62" y="137"/>
                    <a:pt x="68" y="130"/>
                  </a:cubicBezTo>
                  <a:cubicBezTo>
                    <a:pt x="92" y="99"/>
                    <a:pt x="116" y="69"/>
                    <a:pt x="138" y="37"/>
                  </a:cubicBezTo>
                  <a:cubicBezTo>
                    <a:pt x="140" y="37"/>
                    <a:pt x="141" y="37"/>
                    <a:pt x="142" y="35"/>
                  </a:cubicBezTo>
                  <a:cubicBezTo>
                    <a:pt x="151" y="12"/>
                    <a:pt x="187" y="41"/>
                    <a:pt x="199" y="48"/>
                  </a:cubicBezTo>
                  <a:cubicBezTo>
                    <a:pt x="215" y="58"/>
                    <a:pt x="230" y="69"/>
                    <a:pt x="246" y="79"/>
                  </a:cubicBezTo>
                  <a:cubicBezTo>
                    <a:pt x="275" y="99"/>
                    <a:pt x="304" y="120"/>
                    <a:pt x="333" y="142"/>
                  </a:cubicBezTo>
                  <a:cubicBezTo>
                    <a:pt x="346" y="152"/>
                    <a:pt x="360" y="163"/>
                    <a:pt x="373" y="174"/>
                  </a:cubicBezTo>
                  <a:cubicBezTo>
                    <a:pt x="388" y="185"/>
                    <a:pt x="409" y="198"/>
                    <a:pt x="415" y="216"/>
                  </a:cubicBezTo>
                  <a:cubicBezTo>
                    <a:pt x="420" y="235"/>
                    <a:pt x="405" y="250"/>
                    <a:pt x="394" y="265"/>
                  </a:cubicBezTo>
                  <a:cubicBezTo>
                    <a:pt x="383" y="279"/>
                    <a:pt x="373" y="294"/>
                    <a:pt x="362" y="308"/>
                  </a:cubicBezTo>
                  <a:cubicBezTo>
                    <a:pt x="342" y="335"/>
                    <a:pt x="323" y="363"/>
                    <a:pt x="302" y="38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0" name="Freeform 37"/>
            <p:cNvSpPr/>
            <p:nvPr/>
          </p:nvSpPr>
          <p:spPr bwMode="auto">
            <a:xfrm>
              <a:off x="7035800" y="293688"/>
              <a:ext cx="1030288" cy="903288"/>
            </a:xfrm>
            <a:custGeom>
              <a:avLst/>
              <a:gdLst>
                <a:gd name="T0" fmla="*/ 323 w 324"/>
                <a:gd name="T1" fmla="*/ 173 h 284"/>
                <a:gd name="T2" fmla="*/ 319 w 324"/>
                <a:gd name="T3" fmla="*/ 171 h 284"/>
                <a:gd name="T4" fmla="*/ 241 w 324"/>
                <a:gd name="T5" fmla="*/ 278 h 284"/>
                <a:gd name="T6" fmla="*/ 240 w 324"/>
                <a:gd name="T7" fmla="*/ 280 h 284"/>
                <a:gd name="T8" fmla="*/ 238 w 324"/>
                <a:gd name="T9" fmla="*/ 279 h 284"/>
                <a:gd name="T10" fmla="*/ 238 w 324"/>
                <a:gd name="T11" fmla="*/ 276 h 284"/>
                <a:gd name="T12" fmla="*/ 122 w 324"/>
                <a:gd name="T13" fmla="*/ 186 h 284"/>
                <a:gd name="T14" fmla="*/ 5 w 324"/>
                <a:gd name="T15" fmla="*/ 97 h 284"/>
                <a:gd name="T16" fmla="*/ 78 w 324"/>
                <a:gd name="T17" fmla="*/ 6 h 284"/>
                <a:gd name="T18" fmla="*/ 79 w 324"/>
                <a:gd name="T19" fmla="*/ 4 h 284"/>
                <a:gd name="T20" fmla="*/ 198 w 324"/>
                <a:gd name="T21" fmla="*/ 85 h 284"/>
                <a:gd name="T22" fmla="*/ 314 w 324"/>
                <a:gd name="T23" fmla="*/ 173 h 284"/>
                <a:gd name="T24" fmla="*/ 317 w 324"/>
                <a:gd name="T25" fmla="*/ 169 h 284"/>
                <a:gd name="T26" fmla="*/ 81 w 324"/>
                <a:gd name="T27" fmla="*/ 1 h 284"/>
                <a:gd name="T28" fmla="*/ 78 w 324"/>
                <a:gd name="T29" fmla="*/ 3 h 284"/>
                <a:gd name="T30" fmla="*/ 74 w 324"/>
                <a:gd name="T31" fmla="*/ 3 h 284"/>
                <a:gd name="T32" fmla="*/ 1 w 324"/>
                <a:gd name="T33" fmla="*/ 95 h 284"/>
                <a:gd name="T34" fmla="*/ 1 w 324"/>
                <a:gd name="T35" fmla="*/ 99 h 284"/>
                <a:gd name="T36" fmla="*/ 2 w 324"/>
                <a:gd name="T37" fmla="*/ 101 h 284"/>
                <a:gd name="T38" fmla="*/ 118 w 324"/>
                <a:gd name="T39" fmla="*/ 191 h 284"/>
                <a:gd name="T40" fmla="*/ 236 w 324"/>
                <a:gd name="T41" fmla="*/ 279 h 284"/>
                <a:gd name="T42" fmla="*/ 236 w 324"/>
                <a:gd name="T43" fmla="*/ 280 h 284"/>
                <a:gd name="T44" fmla="*/ 241 w 324"/>
                <a:gd name="T45" fmla="*/ 283 h 284"/>
                <a:gd name="T46" fmla="*/ 241 w 324"/>
                <a:gd name="T47" fmla="*/ 283 h 284"/>
                <a:gd name="T48" fmla="*/ 245 w 324"/>
                <a:gd name="T49" fmla="*/ 283 h 284"/>
                <a:gd name="T50" fmla="*/ 323 w 324"/>
                <a:gd name="T51" fmla="*/ 17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4" h="284">
                  <a:moveTo>
                    <a:pt x="323" y="173"/>
                  </a:moveTo>
                  <a:cubicBezTo>
                    <a:pt x="324" y="171"/>
                    <a:pt x="321" y="169"/>
                    <a:pt x="319" y="171"/>
                  </a:cubicBezTo>
                  <a:cubicBezTo>
                    <a:pt x="297" y="211"/>
                    <a:pt x="275" y="247"/>
                    <a:pt x="241" y="278"/>
                  </a:cubicBezTo>
                  <a:cubicBezTo>
                    <a:pt x="240" y="279"/>
                    <a:pt x="240" y="280"/>
                    <a:pt x="240" y="280"/>
                  </a:cubicBezTo>
                  <a:cubicBezTo>
                    <a:pt x="239" y="280"/>
                    <a:pt x="239" y="280"/>
                    <a:pt x="238" y="279"/>
                  </a:cubicBezTo>
                  <a:cubicBezTo>
                    <a:pt x="239" y="278"/>
                    <a:pt x="239" y="277"/>
                    <a:pt x="238" y="276"/>
                  </a:cubicBezTo>
                  <a:cubicBezTo>
                    <a:pt x="202" y="243"/>
                    <a:pt x="160" y="216"/>
                    <a:pt x="122" y="186"/>
                  </a:cubicBezTo>
                  <a:cubicBezTo>
                    <a:pt x="83" y="157"/>
                    <a:pt x="45" y="126"/>
                    <a:pt x="5" y="97"/>
                  </a:cubicBezTo>
                  <a:cubicBezTo>
                    <a:pt x="29" y="66"/>
                    <a:pt x="53" y="36"/>
                    <a:pt x="78" y="6"/>
                  </a:cubicBezTo>
                  <a:cubicBezTo>
                    <a:pt x="79" y="5"/>
                    <a:pt x="79" y="5"/>
                    <a:pt x="79" y="4"/>
                  </a:cubicBezTo>
                  <a:cubicBezTo>
                    <a:pt x="118" y="32"/>
                    <a:pt x="159" y="57"/>
                    <a:pt x="198" y="85"/>
                  </a:cubicBezTo>
                  <a:cubicBezTo>
                    <a:pt x="238" y="114"/>
                    <a:pt x="276" y="143"/>
                    <a:pt x="314" y="173"/>
                  </a:cubicBezTo>
                  <a:cubicBezTo>
                    <a:pt x="317" y="176"/>
                    <a:pt x="320" y="171"/>
                    <a:pt x="317" y="169"/>
                  </a:cubicBezTo>
                  <a:cubicBezTo>
                    <a:pt x="241" y="110"/>
                    <a:pt x="164" y="48"/>
                    <a:pt x="81" y="1"/>
                  </a:cubicBezTo>
                  <a:cubicBezTo>
                    <a:pt x="79" y="0"/>
                    <a:pt x="77" y="1"/>
                    <a:pt x="78" y="3"/>
                  </a:cubicBezTo>
                  <a:cubicBezTo>
                    <a:pt x="77" y="2"/>
                    <a:pt x="75" y="2"/>
                    <a:pt x="74" y="3"/>
                  </a:cubicBezTo>
                  <a:cubicBezTo>
                    <a:pt x="47" y="31"/>
                    <a:pt x="22" y="63"/>
                    <a:pt x="1" y="95"/>
                  </a:cubicBezTo>
                  <a:cubicBezTo>
                    <a:pt x="0" y="97"/>
                    <a:pt x="0" y="98"/>
                    <a:pt x="1" y="99"/>
                  </a:cubicBezTo>
                  <a:cubicBezTo>
                    <a:pt x="1" y="99"/>
                    <a:pt x="1" y="100"/>
                    <a:pt x="2" y="101"/>
                  </a:cubicBezTo>
                  <a:cubicBezTo>
                    <a:pt x="39" y="133"/>
                    <a:pt x="79" y="162"/>
                    <a:pt x="118" y="191"/>
                  </a:cubicBezTo>
                  <a:cubicBezTo>
                    <a:pt x="157" y="221"/>
                    <a:pt x="194" y="254"/>
                    <a:pt x="236" y="279"/>
                  </a:cubicBezTo>
                  <a:cubicBezTo>
                    <a:pt x="236" y="280"/>
                    <a:pt x="236" y="280"/>
                    <a:pt x="236" y="280"/>
                  </a:cubicBezTo>
                  <a:cubicBezTo>
                    <a:pt x="238" y="281"/>
                    <a:pt x="239" y="282"/>
                    <a:pt x="241" y="283"/>
                  </a:cubicBezTo>
                  <a:cubicBezTo>
                    <a:pt x="241" y="283"/>
                    <a:pt x="241" y="283"/>
                    <a:pt x="241" y="283"/>
                  </a:cubicBezTo>
                  <a:cubicBezTo>
                    <a:pt x="242" y="284"/>
                    <a:pt x="243" y="284"/>
                    <a:pt x="245" y="283"/>
                  </a:cubicBezTo>
                  <a:cubicBezTo>
                    <a:pt x="277" y="253"/>
                    <a:pt x="308" y="216"/>
                    <a:pt x="323"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5" name="组合 1044"/>
          <p:cNvGrpSpPr/>
          <p:nvPr/>
        </p:nvGrpSpPr>
        <p:grpSpPr>
          <a:xfrm>
            <a:off x="7302818" y="3541712"/>
            <a:ext cx="349250" cy="858838"/>
            <a:chOff x="7367588" y="2632075"/>
            <a:chExt cx="349250" cy="858838"/>
          </a:xfrm>
        </p:grpSpPr>
        <p:sp>
          <p:nvSpPr>
            <p:cNvPr id="1031" name="Freeform 38"/>
            <p:cNvSpPr>
              <a:spLocks noEditPoints="1"/>
            </p:cNvSpPr>
            <p:nvPr/>
          </p:nvSpPr>
          <p:spPr bwMode="auto">
            <a:xfrm>
              <a:off x="7367588" y="2632075"/>
              <a:ext cx="349250" cy="858838"/>
            </a:xfrm>
            <a:custGeom>
              <a:avLst/>
              <a:gdLst>
                <a:gd name="T0" fmla="*/ 48 w 110"/>
                <a:gd name="T1" fmla="*/ 23 h 270"/>
                <a:gd name="T2" fmla="*/ 45 w 110"/>
                <a:gd name="T3" fmla="*/ 23 h 270"/>
                <a:gd name="T4" fmla="*/ 41 w 110"/>
                <a:gd name="T5" fmla="*/ 113 h 270"/>
                <a:gd name="T6" fmla="*/ 66 w 110"/>
                <a:gd name="T7" fmla="*/ 137 h 270"/>
                <a:gd name="T8" fmla="*/ 67 w 110"/>
                <a:gd name="T9" fmla="*/ 162 h 270"/>
                <a:gd name="T10" fmla="*/ 80 w 110"/>
                <a:gd name="T11" fmla="*/ 184 h 270"/>
                <a:gd name="T12" fmla="*/ 40 w 110"/>
                <a:gd name="T13" fmla="*/ 224 h 270"/>
                <a:gd name="T14" fmla="*/ 10 w 110"/>
                <a:gd name="T15" fmla="*/ 226 h 270"/>
                <a:gd name="T16" fmla="*/ 10 w 110"/>
                <a:gd name="T17" fmla="*/ 267 h 270"/>
                <a:gd name="T18" fmla="*/ 15 w 110"/>
                <a:gd name="T19" fmla="*/ 266 h 270"/>
                <a:gd name="T20" fmla="*/ 11 w 110"/>
                <a:gd name="T21" fmla="*/ 248 h 270"/>
                <a:gd name="T22" fmla="*/ 20 w 110"/>
                <a:gd name="T23" fmla="*/ 235 h 270"/>
                <a:gd name="T24" fmla="*/ 32 w 110"/>
                <a:gd name="T25" fmla="*/ 229 h 270"/>
                <a:gd name="T26" fmla="*/ 53 w 110"/>
                <a:gd name="T27" fmla="*/ 235 h 270"/>
                <a:gd name="T28" fmla="*/ 84 w 110"/>
                <a:gd name="T29" fmla="*/ 220 h 270"/>
                <a:gd name="T30" fmla="*/ 91 w 110"/>
                <a:gd name="T31" fmla="*/ 192 h 270"/>
                <a:gd name="T32" fmla="*/ 72 w 110"/>
                <a:gd name="T33" fmla="*/ 136 h 270"/>
                <a:gd name="T34" fmla="*/ 93 w 110"/>
                <a:gd name="T35" fmla="*/ 119 h 270"/>
                <a:gd name="T36" fmla="*/ 97 w 110"/>
                <a:gd name="T37" fmla="*/ 39 h 270"/>
                <a:gd name="T38" fmla="*/ 48 w 110"/>
                <a:gd name="T39" fmla="*/ 23 h 270"/>
                <a:gd name="T40" fmla="*/ 94 w 110"/>
                <a:gd name="T41" fmla="*/ 50 h 270"/>
                <a:gd name="T42" fmla="*/ 98 w 110"/>
                <a:gd name="T43" fmla="*/ 76 h 270"/>
                <a:gd name="T44" fmla="*/ 81 w 110"/>
                <a:gd name="T45" fmla="*/ 124 h 270"/>
                <a:gd name="T46" fmla="*/ 41 w 110"/>
                <a:gd name="T47" fmla="*/ 76 h 270"/>
                <a:gd name="T48" fmla="*/ 46 w 110"/>
                <a:gd name="T49" fmla="*/ 34 h 270"/>
                <a:gd name="T50" fmla="*/ 49 w 110"/>
                <a:gd name="T51" fmla="*/ 32 h 270"/>
                <a:gd name="T52" fmla="*/ 94 w 110"/>
                <a:gd name="T53" fmla="*/ 5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0">
                  <a:moveTo>
                    <a:pt x="48" y="23"/>
                  </a:moveTo>
                  <a:cubicBezTo>
                    <a:pt x="47" y="22"/>
                    <a:pt x="46" y="22"/>
                    <a:pt x="45" y="23"/>
                  </a:cubicBezTo>
                  <a:cubicBezTo>
                    <a:pt x="31" y="51"/>
                    <a:pt x="29" y="84"/>
                    <a:pt x="41" y="113"/>
                  </a:cubicBezTo>
                  <a:cubicBezTo>
                    <a:pt x="47" y="128"/>
                    <a:pt x="56" y="136"/>
                    <a:pt x="66" y="137"/>
                  </a:cubicBezTo>
                  <a:cubicBezTo>
                    <a:pt x="62" y="144"/>
                    <a:pt x="63" y="153"/>
                    <a:pt x="67" y="162"/>
                  </a:cubicBezTo>
                  <a:cubicBezTo>
                    <a:pt x="70" y="169"/>
                    <a:pt x="77" y="176"/>
                    <a:pt x="80" y="184"/>
                  </a:cubicBezTo>
                  <a:cubicBezTo>
                    <a:pt x="93" y="213"/>
                    <a:pt x="65" y="232"/>
                    <a:pt x="40" y="224"/>
                  </a:cubicBezTo>
                  <a:cubicBezTo>
                    <a:pt x="30" y="220"/>
                    <a:pt x="18" y="217"/>
                    <a:pt x="10" y="226"/>
                  </a:cubicBezTo>
                  <a:cubicBezTo>
                    <a:pt x="0" y="236"/>
                    <a:pt x="6" y="256"/>
                    <a:pt x="10" y="267"/>
                  </a:cubicBezTo>
                  <a:cubicBezTo>
                    <a:pt x="11" y="270"/>
                    <a:pt x="15" y="269"/>
                    <a:pt x="15" y="266"/>
                  </a:cubicBezTo>
                  <a:cubicBezTo>
                    <a:pt x="13" y="261"/>
                    <a:pt x="11" y="254"/>
                    <a:pt x="11" y="248"/>
                  </a:cubicBezTo>
                  <a:cubicBezTo>
                    <a:pt x="9" y="241"/>
                    <a:pt x="12" y="237"/>
                    <a:pt x="20" y="235"/>
                  </a:cubicBezTo>
                  <a:cubicBezTo>
                    <a:pt x="23" y="228"/>
                    <a:pt x="27" y="226"/>
                    <a:pt x="32" y="229"/>
                  </a:cubicBezTo>
                  <a:cubicBezTo>
                    <a:pt x="39" y="229"/>
                    <a:pt x="46" y="234"/>
                    <a:pt x="53" y="235"/>
                  </a:cubicBezTo>
                  <a:cubicBezTo>
                    <a:pt x="65" y="235"/>
                    <a:pt x="77" y="230"/>
                    <a:pt x="84" y="220"/>
                  </a:cubicBezTo>
                  <a:cubicBezTo>
                    <a:pt x="90" y="212"/>
                    <a:pt x="93" y="202"/>
                    <a:pt x="91" y="192"/>
                  </a:cubicBezTo>
                  <a:cubicBezTo>
                    <a:pt x="88" y="173"/>
                    <a:pt x="63" y="156"/>
                    <a:pt x="72" y="136"/>
                  </a:cubicBezTo>
                  <a:cubicBezTo>
                    <a:pt x="79" y="135"/>
                    <a:pt x="87" y="129"/>
                    <a:pt x="93" y="119"/>
                  </a:cubicBezTo>
                  <a:cubicBezTo>
                    <a:pt x="108" y="96"/>
                    <a:pt x="110" y="64"/>
                    <a:pt x="97" y="39"/>
                  </a:cubicBezTo>
                  <a:cubicBezTo>
                    <a:pt x="88" y="22"/>
                    <a:pt x="61" y="5"/>
                    <a:pt x="48" y="23"/>
                  </a:cubicBezTo>
                  <a:close/>
                  <a:moveTo>
                    <a:pt x="94" y="50"/>
                  </a:moveTo>
                  <a:cubicBezTo>
                    <a:pt x="97" y="58"/>
                    <a:pt x="98" y="67"/>
                    <a:pt x="98" y="76"/>
                  </a:cubicBezTo>
                  <a:cubicBezTo>
                    <a:pt x="98" y="91"/>
                    <a:pt x="94" y="113"/>
                    <a:pt x="81" y="124"/>
                  </a:cubicBezTo>
                  <a:cubicBezTo>
                    <a:pt x="51" y="149"/>
                    <a:pt x="43" y="93"/>
                    <a:pt x="41" y="76"/>
                  </a:cubicBezTo>
                  <a:cubicBezTo>
                    <a:pt x="41" y="62"/>
                    <a:pt x="42" y="48"/>
                    <a:pt x="46" y="34"/>
                  </a:cubicBezTo>
                  <a:cubicBezTo>
                    <a:pt x="47" y="34"/>
                    <a:pt x="48" y="34"/>
                    <a:pt x="49" y="32"/>
                  </a:cubicBezTo>
                  <a:cubicBezTo>
                    <a:pt x="64" y="0"/>
                    <a:pt x="89" y="37"/>
                    <a:pt x="94" y="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2" name="Freeform 39"/>
            <p:cNvSpPr>
              <a:spLocks noEditPoints="1"/>
            </p:cNvSpPr>
            <p:nvPr/>
          </p:nvSpPr>
          <p:spPr bwMode="auto">
            <a:xfrm>
              <a:off x="7551738" y="2759075"/>
              <a:ext cx="73025" cy="66675"/>
            </a:xfrm>
            <a:custGeom>
              <a:avLst/>
              <a:gdLst>
                <a:gd name="T0" fmla="*/ 16 w 23"/>
                <a:gd name="T1" fmla="*/ 2 h 21"/>
                <a:gd name="T2" fmla="*/ 9 w 23"/>
                <a:gd name="T3" fmla="*/ 2 h 21"/>
                <a:gd name="T4" fmla="*/ 7 w 23"/>
                <a:gd name="T5" fmla="*/ 0 h 21"/>
                <a:gd name="T6" fmla="*/ 4 w 23"/>
                <a:gd name="T7" fmla="*/ 16 h 21"/>
                <a:gd name="T8" fmla="*/ 19 w 23"/>
                <a:gd name="T9" fmla="*/ 16 h 21"/>
                <a:gd name="T10" fmla="*/ 16 w 23"/>
                <a:gd name="T11" fmla="*/ 2 h 21"/>
                <a:gd name="T12" fmla="*/ 15 w 23"/>
                <a:gd name="T13" fmla="*/ 12 h 21"/>
                <a:gd name="T14" fmla="*/ 8 w 23"/>
                <a:gd name="T15" fmla="*/ 13 h 21"/>
                <a:gd name="T16" fmla="*/ 6 w 23"/>
                <a:gd name="T17" fmla="*/ 9 h 21"/>
                <a:gd name="T18" fmla="*/ 7 w 23"/>
                <a:gd name="T19" fmla="*/ 9 h 21"/>
                <a:gd name="T20" fmla="*/ 10 w 23"/>
                <a:gd name="T21" fmla="*/ 6 h 21"/>
                <a:gd name="T22" fmla="*/ 14 w 23"/>
                <a:gd name="T23" fmla="*/ 6 h 21"/>
                <a:gd name="T24" fmla="*/ 15 w 23"/>
                <a:gd name="T2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1">
                  <a:moveTo>
                    <a:pt x="16" y="2"/>
                  </a:moveTo>
                  <a:cubicBezTo>
                    <a:pt x="14" y="1"/>
                    <a:pt x="11" y="1"/>
                    <a:pt x="9" y="2"/>
                  </a:cubicBezTo>
                  <a:cubicBezTo>
                    <a:pt x="9" y="1"/>
                    <a:pt x="8" y="0"/>
                    <a:pt x="7" y="0"/>
                  </a:cubicBezTo>
                  <a:cubicBezTo>
                    <a:pt x="2" y="3"/>
                    <a:pt x="0" y="11"/>
                    <a:pt x="4" y="16"/>
                  </a:cubicBezTo>
                  <a:cubicBezTo>
                    <a:pt x="8" y="21"/>
                    <a:pt x="15" y="20"/>
                    <a:pt x="19" y="16"/>
                  </a:cubicBezTo>
                  <a:cubicBezTo>
                    <a:pt x="23" y="11"/>
                    <a:pt x="22" y="4"/>
                    <a:pt x="16" y="2"/>
                  </a:cubicBezTo>
                  <a:close/>
                  <a:moveTo>
                    <a:pt x="15" y="12"/>
                  </a:moveTo>
                  <a:cubicBezTo>
                    <a:pt x="13" y="14"/>
                    <a:pt x="10" y="15"/>
                    <a:pt x="8" y="13"/>
                  </a:cubicBezTo>
                  <a:cubicBezTo>
                    <a:pt x="7" y="11"/>
                    <a:pt x="7" y="10"/>
                    <a:pt x="6" y="9"/>
                  </a:cubicBezTo>
                  <a:cubicBezTo>
                    <a:pt x="6" y="9"/>
                    <a:pt x="7" y="9"/>
                    <a:pt x="7" y="9"/>
                  </a:cubicBezTo>
                  <a:cubicBezTo>
                    <a:pt x="8" y="8"/>
                    <a:pt x="9" y="7"/>
                    <a:pt x="10" y="6"/>
                  </a:cubicBezTo>
                  <a:cubicBezTo>
                    <a:pt x="11" y="6"/>
                    <a:pt x="13" y="6"/>
                    <a:pt x="14" y="6"/>
                  </a:cubicBezTo>
                  <a:cubicBezTo>
                    <a:pt x="17" y="7"/>
                    <a:pt x="17" y="10"/>
                    <a:pt x="15" y="1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1044" name="组合 1043"/>
          <p:cNvGrpSpPr/>
          <p:nvPr/>
        </p:nvGrpSpPr>
        <p:grpSpPr>
          <a:xfrm>
            <a:off x="7118668" y="2451100"/>
            <a:ext cx="1035050" cy="1004888"/>
            <a:chOff x="7183438" y="1541463"/>
            <a:chExt cx="1035050" cy="1004888"/>
          </a:xfrm>
        </p:grpSpPr>
        <p:sp>
          <p:nvSpPr>
            <p:cNvPr id="1033" name="Freeform 40"/>
            <p:cNvSpPr>
              <a:spLocks noEditPoints="1"/>
            </p:cNvSpPr>
            <p:nvPr/>
          </p:nvSpPr>
          <p:spPr bwMode="auto">
            <a:xfrm>
              <a:off x="7183438" y="1541463"/>
              <a:ext cx="1035050" cy="1004888"/>
            </a:xfrm>
            <a:custGeom>
              <a:avLst/>
              <a:gdLst>
                <a:gd name="T0" fmla="*/ 326 w 326"/>
                <a:gd name="T1" fmla="*/ 77 h 316"/>
                <a:gd name="T2" fmla="*/ 258 w 326"/>
                <a:gd name="T3" fmla="*/ 2 h 316"/>
                <a:gd name="T4" fmla="*/ 255 w 326"/>
                <a:gd name="T5" fmla="*/ 1 h 316"/>
                <a:gd name="T6" fmla="*/ 251 w 326"/>
                <a:gd name="T7" fmla="*/ 1 h 316"/>
                <a:gd name="T8" fmla="*/ 126 w 326"/>
                <a:gd name="T9" fmla="*/ 117 h 316"/>
                <a:gd name="T10" fmla="*/ 7 w 326"/>
                <a:gd name="T11" fmla="*/ 230 h 316"/>
                <a:gd name="T12" fmla="*/ 3 w 326"/>
                <a:gd name="T13" fmla="*/ 231 h 316"/>
                <a:gd name="T14" fmla="*/ 3 w 326"/>
                <a:gd name="T15" fmla="*/ 233 h 316"/>
                <a:gd name="T16" fmla="*/ 1 w 326"/>
                <a:gd name="T17" fmla="*/ 235 h 316"/>
                <a:gd name="T18" fmla="*/ 3 w 326"/>
                <a:gd name="T19" fmla="*/ 237 h 316"/>
                <a:gd name="T20" fmla="*/ 4 w 326"/>
                <a:gd name="T21" fmla="*/ 236 h 316"/>
                <a:gd name="T22" fmla="*/ 27 w 326"/>
                <a:gd name="T23" fmla="*/ 266 h 316"/>
                <a:gd name="T24" fmla="*/ 75 w 326"/>
                <a:gd name="T25" fmla="*/ 314 h 316"/>
                <a:gd name="T26" fmla="*/ 80 w 326"/>
                <a:gd name="T27" fmla="*/ 314 h 316"/>
                <a:gd name="T28" fmla="*/ 83 w 326"/>
                <a:gd name="T29" fmla="*/ 314 h 316"/>
                <a:gd name="T30" fmla="*/ 210 w 326"/>
                <a:gd name="T31" fmla="*/ 204 h 316"/>
                <a:gd name="T32" fmla="*/ 271 w 326"/>
                <a:gd name="T33" fmla="*/ 141 h 316"/>
                <a:gd name="T34" fmla="*/ 323 w 326"/>
                <a:gd name="T35" fmla="*/ 81 h 316"/>
                <a:gd name="T36" fmla="*/ 326 w 326"/>
                <a:gd name="T37" fmla="*/ 77 h 316"/>
                <a:gd name="T38" fmla="*/ 263 w 326"/>
                <a:gd name="T39" fmla="*/ 139 h 316"/>
                <a:gd name="T40" fmla="*/ 204 w 326"/>
                <a:gd name="T41" fmla="*/ 198 h 316"/>
                <a:gd name="T42" fmla="*/ 80 w 326"/>
                <a:gd name="T43" fmla="*/ 310 h 316"/>
                <a:gd name="T44" fmla="*/ 80 w 326"/>
                <a:gd name="T45" fmla="*/ 309 h 316"/>
                <a:gd name="T46" fmla="*/ 43 w 326"/>
                <a:gd name="T47" fmla="*/ 272 h 316"/>
                <a:gd name="T48" fmla="*/ 8 w 326"/>
                <a:gd name="T49" fmla="*/ 233 h 316"/>
                <a:gd name="T50" fmla="*/ 130 w 326"/>
                <a:gd name="T51" fmla="*/ 122 h 316"/>
                <a:gd name="T52" fmla="*/ 254 w 326"/>
                <a:gd name="T53" fmla="*/ 6 h 316"/>
                <a:gd name="T54" fmla="*/ 292 w 326"/>
                <a:gd name="T55" fmla="*/ 40 h 316"/>
                <a:gd name="T56" fmla="*/ 319 w 326"/>
                <a:gd name="T57" fmla="*/ 77 h 316"/>
                <a:gd name="T58" fmla="*/ 263 w 326"/>
                <a:gd name="T59" fmla="*/ 13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16">
                  <a:moveTo>
                    <a:pt x="326" y="77"/>
                  </a:moveTo>
                  <a:cubicBezTo>
                    <a:pt x="321" y="43"/>
                    <a:pt x="282" y="21"/>
                    <a:pt x="258" y="2"/>
                  </a:cubicBezTo>
                  <a:cubicBezTo>
                    <a:pt x="257" y="1"/>
                    <a:pt x="256" y="1"/>
                    <a:pt x="255" y="1"/>
                  </a:cubicBezTo>
                  <a:cubicBezTo>
                    <a:pt x="254" y="0"/>
                    <a:pt x="253" y="0"/>
                    <a:pt x="251" y="1"/>
                  </a:cubicBezTo>
                  <a:cubicBezTo>
                    <a:pt x="208" y="38"/>
                    <a:pt x="167" y="79"/>
                    <a:pt x="126" y="117"/>
                  </a:cubicBezTo>
                  <a:cubicBezTo>
                    <a:pt x="86" y="154"/>
                    <a:pt x="45" y="191"/>
                    <a:pt x="7" y="230"/>
                  </a:cubicBezTo>
                  <a:cubicBezTo>
                    <a:pt x="6" y="229"/>
                    <a:pt x="3" y="230"/>
                    <a:pt x="3" y="231"/>
                  </a:cubicBezTo>
                  <a:cubicBezTo>
                    <a:pt x="3" y="232"/>
                    <a:pt x="3" y="232"/>
                    <a:pt x="3" y="233"/>
                  </a:cubicBezTo>
                  <a:cubicBezTo>
                    <a:pt x="3" y="234"/>
                    <a:pt x="2" y="234"/>
                    <a:pt x="1" y="235"/>
                  </a:cubicBezTo>
                  <a:cubicBezTo>
                    <a:pt x="0" y="236"/>
                    <a:pt x="2" y="238"/>
                    <a:pt x="3" y="237"/>
                  </a:cubicBezTo>
                  <a:cubicBezTo>
                    <a:pt x="3" y="237"/>
                    <a:pt x="4" y="237"/>
                    <a:pt x="4" y="236"/>
                  </a:cubicBezTo>
                  <a:cubicBezTo>
                    <a:pt x="6" y="249"/>
                    <a:pt x="18" y="257"/>
                    <a:pt x="27" y="266"/>
                  </a:cubicBezTo>
                  <a:cubicBezTo>
                    <a:pt x="43" y="282"/>
                    <a:pt x="59" y="298"/>
                    <a:pt x="75" y="314"/>
                  </a:cubicBezTo>
                  <a:cubicBezTo>
                    <a:pt x="77" y="316"/>
                    <a:pt x="79" y="315"/>
                    <a:pt x="80" y="314"/>
                  </a:cubicBezTo>
                  <a:cubicBezTo>
                    <a:pt x="81" y="314"/>
                    <a:pt x="82" y="315"/>
                    <a:pt x="83" y="314"/>
                  </a:cubicBezTo>
                  <a:cubicBezTo>
                    <a:pt x="129" y="282"/>
                    <a:pt x="170" y="243"/>
                    <a:pt x="210" y="204"/>
                  </a:cubicBezTo>
                  <a:cubicBezTo>
                    <a:pt x="231" y="184"/>
                    <a:pt x="251" y="163"/>
                    <a:pt x="271" y="141"/>
                  </a:cubicBezTo>
                  <a:cubicBezTo>
                    <a:pt x="288" y="122"/>
                    <a:pt x="309" y="103"/>
                    <a:pt x="323" y="81"/>
                  </a:cubicBezTo>
                  <a:cubicBezTo>
                    <a:pt x="325" y="80"/>
                    <a:pt x="326" y="79"/>
                    <a:pt x="326" y="77"/>
                  </a:cubicBezTo>
                  <a:close/>
                  <a:moveTo>
                    <a:pt x="263" y="139"/>
                  </a:moveTo>
                  <a:cubicBezTo>
                    <a:pt x="244" y="159"/>
                    <a:pt x="224" y="179"/>
                    <a:pt x="204" y="198"/>
                  </a:cubicBezTo>
                  <a:cubicBezTo>
                    <a:pt x="164" y="237"/>
                    <a:pt x="121" y="272"/>
                    <a:pt x="80" y="310"/>
                  </a:cubicBezTo>
                  <a:cubicBezTo>
                    <a:pt x="80" y="310"/>
                    <a:pt x="80" y="310"/>
                    <a:pt x="80" y="309"/>
                  </a:cubicBezTo>
                  <a:cubicBezTo>
                    <a:pt x="68" y="297"/>
                    <a:pt x="55" y="284"/>
                    <a:pt x="43" y="272"/>
                  </a:cubicBezTo>
                  <a:cubicBezTo>
                    <a:pt x="32" y="261"/>
                    <a:pt x="13" y="248"/>
                    <a:pt x="8" y="233"/>
                  </a:cubicBezTo>
                  <a:cubicBezTo>
                    <a:pt x="50" y="197"/>
                    <a:pt x="90" y="159"/>
                    <a:pt x="130" y="122"/>
                  </a:cubicBezTo>
                  <a:cubicBezTo>
                    <a:pt x="171" y="83"/>
                    <a:pt x="214" y="47"/>
                    <a:pt x="254" y="6"/>
                  </a:cubicBezTo>
                  <a:cubicBezTo>
                    <a:pt x="266" y="18"/>
                    <a:pt x="279" y="29"/>
                    <a:pt x="292" y="40"/>
                  </a:cubicBezTo>
                  <a:cubicBezTo>
                    <a:pt x="304" y="50"/>
                    <a:pt x="315" y="61"/>
                    <a:pt x="319" y="77"/>
                  </a:cubicBezTo>
                  <a:cubicBezTo>
                    <a:pt x="298" y="96"/>
                    <a:pt x="281" y="119"/>
                    <a:pt x="263" y="13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4" name="Freeform 41"/>
            <p:cNvSpPr>
              <a:spLocks noEditPoints="1"/>
            </p:cNvSpPr>
            <p:nvPr/>
          </p:nvSpPr>
          <p:spPr bwMode="auto">
            <a:xfrm>
              <a:off x="7250113" y="1614488"/>
              <a:ext cx="781050" cy="871538"/>
            </a:xfrm>
            <a:custGeom>
              <a:avLst/>
              <a:gdLst>
                <a:gd name="T0" fmla="*/ 233 w 246"/>
                <a:gd name="T1" fmla="*/ 83 h 274"/>
                <a:gd name="T2" fmla="*/ 201 w 246"/>
                <a:gd name="T3" fmla="*/ 58 h 274"/>
                <a:gd name="T4" fmla="*/ 240 w 246"/>
                <a:gd name="T5" fmla="*/ 22 h 274"/>
                <a:gd name="T6" fmla="*/ 229 w 246"/>
                <a:gd name="T7" fmla="*/ 6 h 274"/>
                <a:gd name="T8" fmla="*/ 192 w 246"/>
                <a:gd name="T9" fmla="*/ 34 h 274"/>
                <a:gd name="T10" fmla="*/ 2 w 246"/>
                <a:gd name="T11" fmla="*/ 211 h 274"/>
                <a:gd name="T12" fmla="*/ 67 w 246"/>
                <a:gd name="T13" fmla="*/ 272 h 274"/>
                <a:gd name="T14" fmla="*/ 113 w 246"/>
                <a:gd name="T15" fmla="*/ 224 h 274"/>
                <a:gd name="T16" fmla="*/ 241 w 246"/>
                <a:gd name="T17" fmla="*/ 93 h 274"/>
                <a:gd name="T18" fmla="*/ 113 w 246"/>
                <a:gd name="T19" fmla="*/ 165 h 274"/>
                <a:gd name="T20" fmla="*/ 100 w 246"/>
                <a:gd name="T21" fmla="*/ 184 h 274"/>
                <a:gd name="T22" fmla="*/ 148 w 246"/>
                <a:gd name="T23" fmla="*/ 142 h 274"/>
                <a:gd name="T24" fmla="*/ 159 w 246"/>
                <a:gd name="T25" fmla="*/ 122 h 274"/>
                <a:gd name="T26" fmla="*/ 184 w 246"/>
                <a:gd name="T27" fmla="*/ 109 h 274"/>
                <a:gd name="T28" fmla="*/ 187 w 246"/>
                <a:gd name="T29" fmla="*/ 106 h 274"/>
                <a:gd name="T30" fmla="*/ 177 w 246"/>
                <a:gd name="T31" fmla="*/ 97 h 274"/>
                <a:gd name="T32" fmla="*/ 154 w 246"/>
                <a:gd name="T33" fmla="*/ 118 h 274"/>
                <a:gd name="T34" fmla="*/ 126 w 246"/>
                <a:gd name="T35" fmla="*/ 144 h 274"/>
                <a:gd name="T36" fmla="*/ 100 w 246"/>
                <a:gd name="T37" fmla="*/ 154 h 274"/>
                <a:gd name="T38" fmla="*/ 96 w 246"/>
                <a:gd name="T39" fmla="*/ 157 h 274"/>
                <a:gd name="T40" fmla="*/ 80 w 246"/>
                <a:gd name="T41" fmla="*/ 193 h 274"/>
                <a:gd name="T42" fmla="*/ 88 w 246"/>
                <a:gd name="T43" fmla="*/ 179 h 274"/>
                <a:gd name="T44" fmla="*/ 61 w 246"/>
                <a:gd name="T45" fmla="*/ 205 h 274"/>
                <a:gd name="T46" fmla="*/ 34 w 246"/>
                <a:gd name="T47" fmla="*/ 208 h 274"/>
                <a:gd name="T48" fmla="*/ 49 w 246"/>
                <a:gd name="T49" fmla="*/ 221 h 274"/>
                <a:gd name="T50" fmla="*/ 70 w 246"/>
                <a:gd name="T51" fmla="*/ 221 h 274"/>
                <a:gd name="T52" fmla="*/ 90 w 246"/>
                <a:gd name="T53" fmla="*/ 203 h 274"/>
                <a:gd name="T54" fmla="*/ 118 w 246"/>
                <a:gd name="T55" fmla="*/ 177 h 274"/>
                <a:gd name="T56" fmla="*/ 135 w 246"/>
                <a:gd name="T57" fmla="*/ 160 h 274"/>
                <a:gd name="T58" fmla="*/ 161 w 246"/>
                <a:gd name="T59" fmla="*/ 153 h 274"/>
                <a:gd name="T60" fmla="*/ 163 w 246"/>
                <a:gd name="T61" fmla="*/ 150 h 274"/>
                <a:gd name="T62" fmla="*/ 172 w 246"/>
                <a:gd name="T63" fmla="*/ 126 h 274"/>
                <a:gd name="T64" fmla="*/ 217 w 246"/>
                <a:gd name="T65" fmla="*/ 82 h 274"/>
                <a:gd name="T66" fmla="*/ 193 w 246"/>
                <a:gd name="T67" fmla="*/ 83 h 274"/>
                <a:gd name="T68" fmla="*/ 222 w 246"/>
                <a:gd name="T69" fmla="*/ 28 h 274"/>
                <a:gd name="T70" fmla="*/ 198 w 246"/>
                <a:gd name="T71" fmla="*/ 37 h 274"/>
                <a:gd name="T72" fmla="*/ 196 w 246"/>
                <a:gd name="T73" fmla="*/ 39 h 274"/>
                <a:gd name="T74" fmla="*/ 186 w 246"/>
                <a:gd name="T75" fmla="*/ 49 h 274"/>
                <a:gd name="T76" fmla="*/ 155 w 246"/>
                <a:gd name="T77" fmla="*/ 80 h 274"/>
                <a:gd name="T78" fmla="*/ 142 w 246"/>
                <a:gd name="T79" fmla="*/ 106 h 274"/>
                <a:gd name="T80" fmla="*/ 126 w 246"/>
                <a:gd name="T81" fmla="*/ 121 h 274"/>
                <a:gd name="T82" fmla="*/ 94 w 246"/>
                <a:gd name="T83" fmla="*/ 149 h 274"/>
                <a:gd name="T84" fmla="*/ 74 w 246"/>
                <a:gd name="T85" fmla="*/ 159 h 274"/>
                <a:gd name="T86" fmla="*/ 55 w 246"/>
                <a:gd name="T87" fmla="*/ 171 h 274"/>
                <a:gd name="T88" fmla="*/ 36 w 246"/>
                <a:gd name="T89" fmla="*/ 187 h 274"/>
                <a:gd name="T90" fmla="*/ 20 w 246"/>
                <a:gd name="T91" fmla="*/ 199 h 274"/>
                <a:gd name="T92" fmla="*/ 31 w 246"/>
                <a:gd name="T93" fmla="*/ 210 h 274"/>
                <a:gd name="T94" fmla="*/ 51 w 246"/>
                <a:gd name="T95" fmla="*/ 231 h 274"/>
                <a:gd name="T96" fmla="*/ 35 w 246"/>
                <a:gd name="T97" fmla="*/ 234 h 274"/>
                <a:gd name="T98" fmla="*/ 78 w 246"/>
                <a:gd name="T99" fmla="*/ 251 h 274"/>
                <a:gd name="T100" fmla="*/ 98 w 246"/>
                <a:gd name="T101" fmla="*/ 217 h 274"/>
                <a:gd name="T102" fmla="*/ 119 w 246"/>
                <a:gd name="T103" fmla="*/ 210 h 274"/>
                <a:gd name="T104" fmla="*/ 130 w 246"/>
                <a:gd name="T105" fmla="*/ 188 h 274"/>
                <a:gd name="T106" fmla="*/ 148 w 246"/>
                <a:gd name="T107" fmla="*/ 171 h 274"/>
                <a:gd name="T108" fmla="*/ 166 w 246"/>
                <a:gd name="T109" fmla="*/ 154 h 274"/>
                <a:gd name="T110" fmla="*/ 188 w 246"/>
                <a:gd name="T111" fmla="*/ 141 h 274"/>
                <a:gd name="T112" fmla="*/ 214 w 246"/>
                <a:gd name="T113" fmla="*/ 108 h 274"/>
                <a:gd name="T114" fmla="*/ 235 w 246"/>
                <a:gd name="T115" fmla="*/ 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274">
                  <a:moveTo>
                    <a:pt x="241" y="93"/>
                  </a:moveTo>
                  <a:cubicBezTo>
                    <a:pt x="240" y="94"/>
                    <a:pt x="239" y="95"/>
                    <a:pt x="238" y="95"/>
                  </a:cubicBezTo>
                  <a:cubicBezTo>
                    <a:pt x="238" y="95"/>
                    <a:pt x="238" y="95"/>
                    <a:pt x="238" y="95"/>
                  </a:cubicBezTo>
                  <a:cubicBezTo>
                    <a:pt x="236" y="93"/>
                    <a:pt x="235" y="91"/>
                    <a:pt x="233" y="89"/>
                  </a:cubicBezTo>
                  <a:cubicBezTo>
                    <a:pt x="234" y="88"/>
                    <a:pt x="235" y="87"/>
                    <a:pt x="236" y="86"/>
                  </a:cubicBezTo>
                  <a:cubicBezTo>
                    <a:pt x="237" y="84"/>
                    <a:pt x="235" y="81"/>
                    <a:pt x="233" y="83"/>
                  </a:cubicBezTo>
                  <a:cubicBezTo>
                    <a:pt x="232" y="84"/>
                    <a:pt x="231" y="85"/>
                    <a:pt x="230" y="86"/>
                  </a:cubicBezTo>
                  <a:cubicBezTo>
                    <a:pt x="225" y="80"/>
                    <a:pt x="220" y="75"/>
                    <a:pt x="214" y="70"/>
                  </a:cubicBezTo>
                  <a:cubicBezTo>
                    <a:pt x="217" y="67"/>
                    <a:pt x="220" y="65"/>
                    <a:pt x="222" y="62"/>
                  </a:cubicBezTo>
                  <a:cubicBezTo>
                    <a:pt x="224" y="60"/>
                    <a:pt x="221" y="58"/>
                    <a:pt x="220" y="60"/>
                  </a:cubicBezTo>
                  <a:cubicBezTo>
                    <a:pt x="217" y="62"/>
                    <a:pt x="214" y="65"/>
                    <a:pt x="211" y="67"/>
                  </a:cubicBezTo>
                  <a:cubicBezTo>
                    <a:pt x="208" y="64"/>
                    <a:pt x="204" y="61"/>
                    <a:pt x="201" y="58"/>
                  </a:cubicBezTo>
                  <a:cubicBezTo>
                    <a:pt x="204" y="54"/>
                    <a:pt x="207" y="51"/>
                    <a:pt x="210" y="48"/>
                  </a:cubicBezTo>
                  <a:cubicBezTo>
                    <a:pt x="212" y="48"/>
                    <a:pt x="212" y="47"/>
                    <a:pt x="212" y="46"/>
                  </a:cubicBezTo>
                  <a:cubicBezTo>
                    <a:pt x="216" y="42"/>
                    <a:pt x="220" y="38"/>
                    <a:pt x="224" y="34"/>
                  </a:cubicBezTo>
                  <a:cubicBezTo>
                    <a:pt x="225" y="34"/>
                    <a:pt x="227" y="33"/>
                    <a:pt x="226" y="32"/>
                  </a:cubicBezTo>
                  <a:cubicBezTo>
                    <a:pt x="229" y="28"/>
                    <a:pt x="233" y="24"/>
                    <a:pt x="237" y="20"/>
                  </a:cubicBezTo>
                  <a:cubicBezTo>
                    <a:pt x="238" y="21"/>
                    <a:pt x="239" y="21"/>
                    <a:pt x="240" y="22"/>
                  </a:cubicBezTo>
                  <a:cubicBezTo>
                    <a:pt x="242" y="23"/>
                    <a:pt x="243" y="20"/>
                    <a:pt x="242" y="19"/>
                  </a:cubicBezTo>
                  <a:cubicBezTo>
                    <a:pt x="241" y="18"/>
                    <a:pt x="240" y="18"/>
                    <a:pt x="239" y="17"/>
                  </a:cubicBezTo>
                  <a:cubicBezTo>
                    <a:pt x="239" y="17"/>
                    <a:pt x="239" y="17"/>
                    <a:pt x="239" y="17"/>
                  </a:cubicBezTo>
                  <a:cubicBezTo>
                    <a:pt x="242" y="15"/>
                    <a:pt x="238" y="11"/>
                    <a:pt x="236" y="14"/>
                  </a:cubicBezTo>
                  <a:cubicBezTo>
                    <a:pt x="236" y="14"/>
                    <a:pt x="236" y="14"/>
                    <a:pt x="235" y="14"/>
                  </a:cubicBezTo>
                  <a:cubicBezTo>
                    <a:pt x="233" y="12"/>
                    <a:pt x="231" y="9"/>
                    <a:pt x="229" y="6"/>
                  </a:cubicBezTo>
                  <a:cubicBezTo>
                    <a:pt x="230" y="5"/>
                    <a:pt x="231" y="4"/>
                    <a:pt x="233" y="2"/>
                  </a:cubicBezTo>
                  <a:cubicBezTo>
                    <a:pt x="234" y="1"/>
                    <a:pt x="232" y="0"/>
                    <a:pt x="231" y="1"/>
                  </a:cubicBezTo>
                  <a:cubicBezTo>
                    <a:pt x="218" y="11"/>
                    <a:pt x="206" y="22"/>
                    <a:pt x="194" y="33"/>
                  </a:cubicBezTo>
                  <a:cubicBezTo>
                    <a:pt x="193" y="33"/>
                    <a:pt x="193" y="32"/>
                    <a:pt x="193" y="32"/>
                  </a:cubicBezTo>
                  <a:cubicBezTo>
                    <a:pt x="192" y="31"/>
                    <a:pt x="191" y="33"/>
                    <a:pt x="191" y="34"/>
                  </a:cubicBezTo>
                  <a:cubicBezTo>
                    <a:pt x="192" y="34"/>
                    <a:pt x="192" y="34"/>
                    <a:pt x="192" y="34"/>
                  </a:cubicBezTo>
                  <a:cubicBezTo>
                    <a:pt x="129" y="91"/>
                    <a:pt x="71" y="153"/>
                    <a:pt x="5" y="206"/>
                  </a:cubicBezTo>
                  <a:cubicBezTo>
                    <a:pt x="5" y="206"/>
                    <a:pt x="5" y="206"/>
                    <a:pt x="5" y="206"/>
                  </a:cubicBezTo>
                  <a:cubicBezTo>
                    <a:pt x="4" y="205"/>
                    <a:pt x="2" y="207"/>
                    <a:pt x="3" y="208"/>
                  </a:cubicBezTo>
                  <a:cubicBezTo>
                    <a:pt x="3" y="208"/>
                    <a:pt x="3" y="208"/>
                    <a:pt x="3" y="208"/>
                  </a:cubicBezTo>
                  <a:cubicBezTo>
                    <a:pt x="2" y="209"/>
                    <a:pt x="2" y="209"/>
                    <a:pt x="1" y="210"/>
                  </a:cubicBezTo>
                  <a:cubicBezTo>
                    <a:pt x="0" y="210"/>
                    <a:pt x="1" y="212"/>
                    <a:pt x="2" y="211"/>
                  </a:cubicBezTo>
                  <a:cubicBezTo>
                    <a:pt x="3" y="211"/>
                    <a:pt x="4" y="210"/>
                    <a:pt x="4" y="210"/>
                  </a:cubicBezTo>
                  <a:cubicBezTo>
                    <a:pt x="8" y="213"/>
                    <a:pt x="11" y="216"/>
                    <a:pt x="14" y="219"/>
                  </a:cubicBezTo>
                  <a:cubicBezTo>
                    <a:pt x="14" y="219"/>
                    <a:pt x="14" y="219"/>
                    <a:pt x="14" y="219"/>
                  </a:cubicBezTo>
                  <a:cubicBezTo>
                    <a:pt x="12" y="221"/>
                    <a:pt x="14" y="223"/>
                    <a:pt x="16" y="222"/>
                  </a:cubicBezTo>
                  <a:cubicBezTo>
                    <a:pt x="16" y="222"/>
                    <a:pt x="16" y="222"/>
                    <a:pt x="16" y="222"/>
                  </a:cubicBezTo>
                  <a:cubicBezTo>
                    <a:pt x="32" y="239"/>
                    <a:pt x="49" y="257"/>
                    <a:pt x="67" y="272"/>
                  </a:cubicBezTo>
                  <a:cubicBezTo>
                    <a:pt x="69" y="274"/>
                    <a:pt x="72" y="271"/>
                    <a:pt x="70" y="269"/>
                  </a:cubicBezTo>
                  <a:cubicBezTo>
                    <a:pt x="69" y="268"/>
                    <a:pt x="68" y="268"/>
                    <a:pt x="68" y="267"/>
                  </a:cubicBezTo>
                  <a:cubicBezTo>
                    <a:pt x="71" y="263"/>
                    <a:pt x="75" y="260"/>
                    <a:pt x="79" y="256"/>
                  </a:cubicBezTo>
                  <a:cubicBezTo>
                    <a:pt x="80" y="256"/>
                    <a:pt x="80" y="256"/>
                    <a:pt x="80" y="255"/>
                  </a:cubicBezTo>
                  <a:cubicBezTo>
                    <a:pt x="90" y="246"/>
                    <a:pt x="100" y="236"/>
                    <a:pt x="110" y="226"/>
                  </a:cubicBezTo>
                  <a:cubicBezTo>
                    <a:pt x="112" y="227"/>
                    <a:pt x="113" y="226"/>
                    <a:pt x="113" y="224"/>
                  </a:cubicBezTo>
                  <a:cubicBezTo>
                    <a:pt x="122" y="215"/>
                    <a:pt x="132" y="206"/>
                    <a:pt x="141" y="196"/>
                  </a:cubicBezTo>
                  <a:cubicBezTo>
                    <a:pt x="141" y="196"/>
                    <a:pt x="142" y="196"/>
                    <a:pt x="142" y="196"/>
                  </a:cubicBezTo>
                  <a:cubicBezTo>
                    <a:pt x="143" y="197"/>
                    <a:pt x="145" y="195"/>
                    <a:pt x="144" y="194"/>
                  </a:cubicBezTo>
                  <a:cubicBezTo>
                    <a:pt x="148" y="190"/>
                    <a:pt x="152" y="186"/>
                    <a:pt x="156" y="182"/>
                  </a:cubicBezTo>
                  <a:cubicBezTo>
                    <a:pt x="185" y="153"/>
                    <a:pt x="217" y="126"/>
                    <a:pt x="244" y="96"/>
                  </a:cubicBezTo>
                  <a:cubicBezTo>
                    <a:pt x="246" y="94"/>
                    <a:pt x="243" y="91"/>
                    <a:pt x="241" y="93"/>
                  </a:cubicBezTo>
                  <a:close/>
                  <a:moveTo>
                    <a:pt x="226" y="90"/>
                  </a:moveTo>
                  <a:cubicBezTo>
                    <a:pt x="222" y="94"/>
                    <a:pt x="218" y="97"/>
                    <a:pt x="215" y="101"/>
                  </a:cubicBezTo>
                  <a:cubicBezTo>
                    <a:pt x="212" y="99"/>
                    <a:pt x="210" y="97"/>
                    <a:pt x="208" y="95"/>
                  </a:cubicBezTo>
                  <a:cubicBezTo>
                    <a:pt x="212" y="92"/>
                    <a:pt x="216" y="89"/>
                    <a:pt x="221" y="85"/>
                  </a:cubicBezTo>
                  <a:cubicBezTo>
                    <a:pt x="222" y="87"/>
                    <a:pt x="224" y="89"/>
                    <a:pt x="226" y="90"/>
                  </a:cubicBezTo>
                  <a:close/>
                  <a:moveTo>
                    <a:pt x="113" y="165"/>
                  </a:moveTo>
                  <a:cubicBezTo>
                    <a:pt x="117" y="160"/>
                    <a:pt x="122" y="156"/>
                    <a:pt x="127" y="152"/>
                  </a:cubicBezTo>
                  <a:cubicBezTo>
                    <a:pt x="128" y="153"/>
                    <a:pt x="130" y="155"/>
                    <a:pt x="131" y="156"/>
                  </a:cubicBezTo>
                  <a:cubicBezTo>
                    <a:pt x="127" y="161"/>
                    <a:pt x="122" y="165"/>
                    <a:pt x="117" y="169"/>
                  </a:cubicBezTo>
                  <a:cubicBezTo>
                    <a:pt x="116" y="167"/>
                    <a:pt x="114" y="166"/>
                    <a:pt x="113" y="165"/>
                  </a:cubicBezTo>
                  <a:close/>
                  <a:moveTo>
                    <a:pt x="113" y="173"/>
                  </a:moveTo>
                  <a:cubicBezTo>
                    <a:pt x="109" y="176"/>
                    <a:pt x="104" y="180"/>
                    <a:pt x="100" y="184"/>
                  </a:cubicBezTo>
                  <a:cubicBezTo>
                    <a:pt x="99" y="182"/>
                    <a:pt x="97" y="181"/>
                    <a:pt x="96" y="180"/>
                  </a:cubicBezTo>
                  <a:cubicBezTo>
                    <a:pt x="100" y="176"/>
                    <a:pt x="104" y="172"/>
                    <a:pt x="109" y="168"/>
                  </a:cubicBezTo>
                  <a:cubicBezTo>
                    <a:pt x="110" y="170"/>
                    <a:pt x="112" y="171"/>
                    <a:pt x="113" y="173"/>
                  </a:cubicBezTo>
                  <a:close/>
                  <a:moveTo>
                    <a:pt x="130" y="148"/>
                  </a:moveTo>
                  <a:cubicBezTo>
                    <a:pt x="135" y="145"/>
                    <a:pt x="139" y="141"/>
                    <a:pt x="143" y="137"/>
                  </a:cubicBezTo>
                  <a:cubicBezTo>
                    <a:pt x="145" y="139"/>
                    <a:pt x="146" y="140"/>
                    <a:pt x="148" y="142"/>
                  </a:cubicBezTo>
                  <a:cubicBezTo>
                    <a:pt x="144" y="145"/>
                    <a:pt x="140" y="149"/>
                    <a:pt x="136" y="153"/>
                  </a:cubicBezTo>
                  <a:cubicBezTo>
                    <a:pt x="136" y="153"/>
                    <a:pt x="136" y="153"/>
                    <a:pt x="135" y="153"/>
                  </a:cubicBezTo>
                  <a:cubicBezTo>
                    <a:pt x="134" y="152"/>
                    <a:pt x="133" y="151"/>
                    <a:pt x="132" y="150"/>
                  </a:cubicBezTo>
                  <a:cubicBezTo>
                    <a:pt x="132" y="149"/>
                    <a:pt x="131" y="149"/>
                    <a:pt x="130" y="148"/>
                  </a:cubicBezTo>
                  <a:close/>
                  <a:moveTo>
                    <a:pt x="146" y="134"/>
                  </a:moveTo>
                  <a:cubicBezTo>
                    <a:pt x="150" y="130"/>
                    <a:pt x="155" y="126"/>
                    <a:pt x="159" y="122"/>
                  </a:cubicBezTo>
                  <a:cubicBezTo>
                    <a:pt x="161" y="124"/>
                    <a:pt x="162" y="125"/>
                    <a:pt x="164" y="127"/>
                  </a:cubicBezTo>
                  <a:cubicBezTo>
                    <a:pt x="160" y="131"/>
                    <a:pt x="155" y="135"/>
                    <a:pt x="151" y="139"/>
                  </a:cubicBezTo>
                  <a:cubicBezTo>
                    <a:pt x="149" y="137"/>
                    <a:pt x="148" y="136"/>
                    <a:pt x="146" y="134"/>
                  </a:cubicBezTo>
                  <a:close/>
                  <a:moveTo>
                    <a:pt x="163" y="119"/>
                  </a:moveTo>
                  <a:cubicBezTo>
                    <a:pt x="168" y="114"/>
                    <a:pt x="173" y="109"/>
                    <a:pt x="178" y="104"/>
                  </a:cubicBezTo>
                  <a:cubicBezTo>
                    <a:pt x="180" y="106"/>
                    <a:pt x="182" y="107"/>
                    <a:pt x="184" y="109"/>
                  </a:cubicBezTo>
                  <a:cubicBezTo>
                    <a:pt x="179" y="114"/>
                    <a:pt x="173" y="118"/>
                    <a:pt x="168" y="123"/>
                  </a:cubicBezTo>
                  <a:cubicBezTo>
                    <a:pt x="166" y="122"/>
                    <a:pt x="165" y="120"/>
                    <a:pt x="163" y="119"/>
                  </a:cubicBezTo>
                  <a:close/>
                  <a:moveTo>
                    <a:pt x="182" y="101"/>
                  </a:moveTo>
                  <a:cubicBezTo>
                    <a:pt x="185" y="98"/>
                    <a:pt x="189" y="94"/>
                    <a:pt x="193" y="90"/>
                  </a:cubicBezTo>
                  <a:cubicBezTo>
                    <a:pt x="195" y="92"/>
                    <a:pt x="197" y="94"/>
                    <a:pt x="199" y="96"/>
                  </a:cubicBezTo>
                  <a:cubicBezTo>
                    <a:pt x="195" y="99"/>
                    <a:pt x="191" y="102"/>
                    <a:pt x="187" y="106"/>
                  </a:cubicBezTo>
                  <a:cubicBezTo>
                    <a:pt x="185" y="104"/>
                    <a:pt x="183" y="103"/>
                    <a:pt x="182" y="101"/>
                  </a:cubicBezTo>
                  <a:close/>
                  <a:moveTo>
                    <a:pt x="177" y="97"/>
                  </a:moveTo>
                  <a:cubicBezTo>
                    <a:pt x="174" y="95"/>
                    <a:pt x="171" y="93"/>
                    <a:pt x="168" y="90"/>
                  </a:cubicBezTo>
                  <a:cubicBezTo>
                    <a:pt x="172" y="86"/>
                    <a:pt x="176" y="82"/>
                    <a:pt x="180" y="79"/>
                  </a:cubicBezTo>
                  <a:cubicBezTo>
                    <a:pt x="183" y="81"/>
                    <a:pt x="186" y="84"/>
                    <a:pt x="189" y="87"/>
                  </a:cubicBezTo>
                  <a:cubicBezTo>
                    <a:pt x="185" y="90"/>
                    <a:pt x="181" y="94"/>
                    <a:pt x="177" y="97"/>
                  </a:cubicBezTo>
                  <a:close/>
                  <a:moveTo>
                    <a:pt x="174" y="100"/>
                  </a:moveTo>
                  <a:cubicBezTo>
                    <a:pt x="168" y="105"/>
                    <a:pt x="163" y="110"/>
                    <a:pt x="158" y="114"/>
                  </a:cubicBezTo>
                  <a:cubicBezTo>
                    <a:pt x="155" y="112"/>
                    <a:pt x="152" y="110"/>
                    <a:pt x="150" y="108"/>
                  </a:cubicBezTo>
                  <a:cubicBezTo>
                    <a:pt x="155" y="103"/>
                    <a:pt x="161" y="98"/>
                    <a:pt x="166" y="92"/>
                  </a:cubicBezTo>
                  <a:cubicBezTo>
                    <a:pt x="169" y="95"/>
                    <a:pt x="171" y="97"/>
                    <a:pt x="174" y="100"/>
                  </a:cubicBezTo>
                  <a:close/>
                  <a:moveTo>
                    <a:pt x="154" y="118"/>
                  </a:moveTo>
                  <a:cubicBezTo>
                    <a:pt x="150" y="122"/>
                    <a:pt x="145" y="126"/>
                    <a:pt x="141" y="130"/>
                  </a:cubicBezTo>
                  <a:cubicBezTo>
                    <a:pt x="139" y="127"/>
                    <a:pt x="136" y="125"/>
                    <a:pt x="134" y="123"/>
                  </a:cubicBezTo>
                  <a:cubicBezTo>
                    <a:pt x="138" y="119"/>
                    <a:pt x="142" y="115"/>
                    <a:pt x="147" y="111"/>
                  </a:cubicBezTo>
                  <a:cubicBezTo>
                    <a:pt x="149" y="113"/>
                    <a:pt x="152" y="115"/>
                    <a:pt x="154" y="118"/>
                  </a:cubicBezTo>
                  <a:close/>
                  <a:moveTo>
                    <a:pt x="138" y="132"/>
                  </a:moveTo>
                  <a:cubicBezTo>
                    <a:pt x="134" y="136"/>
                    <a:pt x="130" y="140"/>
                    <a:pt x="126" y="144"/>
                  </a:cubicBezTo>
                  <a:cubicBezTo>
                    <a:pt x="123" y="141"/>
                    <a:pt x="121" y="139"/>
                    <a:pt x="119" y="137"/>
                  </a:cubicBezTo>
                  <a:cubicBezTo>
                    <a:pt x="123" y="133"/>
                    <a:pt x="127" y="129"/>
                    <a:pt x="131" y="126"/>
                  </a:cubicBezTo>
                  <a:cubicBezTo>
                    <a:pt x="133" y="128"/>
                    <a:pt x="136" y="130"/>
                    <a:pt x="138" y="132"/>
                  </a:cubicBezTo>
                  <a:close/>
                  <a:moveTo>
                    <a:pt x="122" y="147"/>
                  </a:moveTo>
                  <a:cubicBezTo>
                    <a:pt x="117" y="151"/>
                    <a:pt x="113" y="156"/>
                    <a:pt x="108" y="161"/>
                  </a:cubicBezTo>
                  <a:cubicBezTo>
                    <a:pt x="105" y="158"/>
                    <a:pt x="102" y="156"/>
                    <a:pt x="100" y="154"/>
                  </a:cubicBezTo>
                  <a:cubicBezTo>
                    <a:pt x="105" y="149"/>
                    <a:pt x="110" y="145"/>
                    <a:pt x="116" y="140"/>
                  </a:cubicBezTo>
                  <a:cubicBezTo>
                    <a:pt x="118" y="142"/>
                    <a:pt x="120" y="145"/>
                    <a:pt x="122" y="147"/>
                  </a:cubicBezTo>
                  <a:close/>
                  <a:moveTo>
                    <a:pt x="104" y="164"/>
                  </a:moveTo>
                  <a:cubicBezTo>
                    <a:pt x="100" y="168"/>
                    <a:pt x="96" y="172"/>
                    <a:pt x="91" y="176"/>
                  </a:cubicBezTo>
                  <a:cubicBezTo>
                    <a:pt x="89" y="173"/>
                    <a:pt x="86" y="171"/>
                    <a:pt x="83" y="168"/>
                  </a:cubicBezTo>
                  <a:cubicBezTo>
                    <a:pt x="88" y="164"/>
                    <a:pt x="92" y="161"/>
                    <a:pt x="96" y="157"/>
                  </a:cubicBezTo>
                  <a:cubicBezTo>
                    <a:pt x="99" y="159"/>
                    <a:pt x="101" y="162"/>
                    <a:pt x="104" y="164"/>
                  </a:cubicBezTo>
                  <a:close/>
                  <a:moveTo>
                    <a:pt x="80" y="193"/>
                  </a:moveTo>
                  <a:cubicBezTo>
                    <a:pt x="84" y="190"/>
                    <a:pt x="88" y="187"/>
                    <a:pt x="92" y="183"/>
                  </a:cubicBezTo>
                  <a:cubicBezTo>
                    <a:pt x="93" y="185"/>
                    <a:pt x="94" y="186"/>
                    <a:pt x="96" y="187"/>
                  </a:cubicBezTo>
                  <a:cubicBezTo>
                    <a:pt x="92" y="191"/>
                    <a:pt x="88" y="194"/>
                    <a:pt x="84" y="197"/>
                  </a:cubicBezTo>
                  <a:cubicBezTo>
                    <a:pt x="83" y="196"/>
                    <a:pt x="82" y="195"/>
                    <a:pt x="80" y="193"/>
                  </a:cubicBezTo>
                  <a:close/>
                  <a:moveTo>
                    <a:pt x="81" y="200"/>
                  </a:moveTo>
                  <a:cubicBezTo>
                    <a:pt x="77" y="204"/>
                    <a:pt x="73" y="208"/>
                    <a:pt x="69" y="212"/>
                  </a:cubicBezTo>
                  <a:cubicBezTo>
                    <a:pt x="67" y="211"/>
                    <a:pt x="66" y="209"/>
                    <a:pt x="64" y="208"/>
                  </a:cubicBezTo>
                  <a:cubicBezTo>
                    <a:pt x="68" y="204"/>
                    <a:pt x="73" y="200"/>
                    <a:pt x="77" y="196"/>
                  </a:cubicBezTo>
                  <a:cubicBezTo>
                    <a:pt x="78" y="198"/>
                    <a:pt x="80" y="199"/>
                    <a:pt x="81" y="200"/>
                  </a:cubicBezTo>
                  <a:close/>
                  <a:moveTo>
                    <a:pt x="88" y="179"/>
                  </a:moveTo>
                  <a:cubicBezTo>
                    <a:pt x="84" y="183"/>
                    <a:pt x="80" y="186"/>
                    <a:pt x="77" y="190"/>
                  </a:cubicBezTo>
                  <a:cubicBezTo>
                    <a:pt x="74" y="187"/>
                    <a:pt x="71" y="184"/>
                    <a:pt x="68" y="181"/>
                  </a:cubicBezTo>
                  <a:cubicBezTo>
                    <a:pt x="72" y="178"/>
                    <a:pt x="76" y="174"/>
                    <a:pt x="80" y="171"/>
                  </a:cubicBezTo>
                  <a:cubicBezTo>
                    <a:pt x="83" y="173"/>
                    <a:pt x="85" y="176"/>
                    <a:pt x="88" y="179"/>
                  </a:cubicBezTo>
                  <a:close/>
                  <a:moveTo>
                    <a:pt x="74" y="193"/>
                  </a:moveTo>
                  <a:cubicBezTo>
                    <a:pt x="69" y="197"/>
                    <a:pt x="65" y="201"/>
                    <a:pt x="61" y="205"/>
                  </a:cubicBezTo>
                  <a:cubicBezTo>
                    <a:pt x="57" y="202"/>
                    <a:pt x="54" y="199"/>
                    <a:pt x="50" y="196"/>
                  </a:cubicBezTo>
                  <a:cubicBezTo>
                    <a:pt x="55" y="192"/>
                    <a:pt x="60" y="187"/>
                    <a:pt x="65" y="183"/>
                  </a:cubicBezTo>
                  <a:cubicBezTo>
                    <a:pt x="68" y="186"/>
                    <a:pt x="71" y="190"/>
                    <a:pt x="74" y="193"/>
                  </a:cubicBezTo>
                  <a:close/>
                  <a:moveTo>
                    <a:pt x="57" y="208"/>
                  </a:moveTo>
                  <a:cubicBezTo>
                    <a:pt x="54" y="212"/>
                    <a:pt x="50" y="215"/>
                    <a:pt x="46" y="219"/>
                  </a:cubicBezTo>
                  <a:cubicBezTo>
                    <a:pt x="42" y="215"/>
                    <a:pt x="38" y="212"/>
                    <a:pt x="34" y="208"/>
                  </a:cubicBezTo>
                  <a:cubicBezTo>
                    <a:pt x="39" y="205"/>
                    <a:pt x="43" y="201"/>
                    <a:pt x="47" y="198"/>
                  </a:cubicBezTo>
                  <a:cubicBezTo>
                    <a:pt x="50" y="201"/>
                    <a:pt x="54" y="205"/>
                    <a:pt x="57" y="208"/>
                  </a:cubicBezTo>
                  <a:close/>
                  <a:moveTo>
                    <a:pt x="60" y="211"/>
                  </a:moveTo>
                  <a:cubicBezTo>
                    <a:pt x="62" y="213"/>
                    <a:pt x="63" y="214"/>
                    <a:pt x="65" y="216"/>
                  </a:cubicBezTo>
                  <a:cubicBezTo>
                    <a:pt x="61" y="219"/>
                    <a:pt x="58" y="223"/>
                    <a:pt x="55" y="226"/>
                  </a:cubicBezTo>
                  <a:cubicBezTo>
                    <a:pt x="53" y="225"/>
                    <a:pt x="51" y="223"/>
                    <a:pt x="49" y="221"/>
                  </a:cubicBezTo>
                  <a:cubicBezTo>
                    <a:pt x="53" y="218"/>
                    <a:pt x="57" y="215"/>
                    <a:pt x="60" y="211"/>
                  </a:cubicBezTo>
                  <a:close/>
                  <a:moveTo>
                    <a:pt x="70" y="221"/>
                  </a:moveTo>
                  <a:cubicBezTo>
                    <a:pt x="73" y="224"/>
                    <a:pt x="76" y="226"/>
                    <a:pt x="79" y="228"/>
                  </a:cubicBezTo>
                  <a:cubicBezTo>
                    <a:pt x="75" y="232"/>
                    <a:pt x="71" y="235"/>
                    <a:pt x="67" y="239"/>
                  </a:cubicBezTo>
                  <a:cubicBezTo>
                    <a:pt x="65" y="236"/>
                    <a:pt x="62" y="233"/>
                    <a:pt x="59" y="230"/>
                  </a:cubicBezTo>
                  <a:cubicBezTo>
                    <a:pt x="63" y="227"/>
                    <a:pt x="67" y="224"/>
                    <a:pt x="70" y="221"/>
                  </a:cubicBezTo>
                  <a:close/>
                  <a:moveTo>
                    <a:pt x="74" y="218"/>
                  </a:moveTo>
                  <a:cubicBezTo>
                    <a:pt x="79" y="214"/>
                    <a:pt x="83" y="210"/>
                    <a:pt x="87" y="206"/>
                  </a:cubicBezTo>
                  <a:cubicBezTo>
                    <a:pt x="89" y="209"/>
                    <a:pt x="92" y="211"/>
                    <a:pt x="95" y="214"/>
                  </a:cubicBezTo>
                  <a:cubicBezTo>
                    <a:pt x="91" y="218"/>
                    <a:pt x="86" y="222"/>
                    <a:pt x="82" y="225"/>
                  </a:cubicBezTo>
                  <a:cubicBezTo>
                    <a:pt x="80" y="223"/>
                    <a:pt x="77" y="220"/>
                    <a:pt x="74" y="218"/>
                  </a:cubicBezTo>
                  <a:close/>
                  <a:moveTo>
                    <a:pt x="90" y="203"/>
                  </a:moveTo>
                  <a:cubicBezTo>
                    <a:pt x="94" y="200"/>
                    <a:pt x="97" y="196"/>
                    <a:pt x="101" y="193"/>
                  </a:cubicBezTo>
                  <a:cubicBezTo>
                    <a:pt x="104" y="196"/>
                    <a:pt x="106" y="198"/>
                    <a:pt x="109" y="201"/>
                  </a:cubicBezTo>
                  <a:cubicBezTo>
                    <a:pt x="105" y="204"/>
                    <a:pt x="102" y="207"/>
                    <a:pt x="98" y="211"/>
                  </a:cubicBezTo>
                  <a:cubicBezTo>
                    <a:pt x="96" y="208"/>
                    <a:pt x="93" y="206"/>
                    <a:pt x="90" y="203"/>
                  </a:cubicBezTo>
                  <a:close/>
                  <a:moveTo>
                    <a:pt x="105" y="189"/>
                  </a:moveTo>
                  <a:cubicBezTo>
                    <a:pt x="109" y="185"/>
                    <a:pt x="114" y="181"/>
                    <a:pt x="118" y="177"/>
                  </a:cubicBezTo>
                  <a:cubicBezTo>
                    <a:pt x="121" y="179"/>
                    <a:pt x="124" y="182"/>
                    <a:pt x="127" y="185"/>
                  </a:cubicBezTo>
                  <a:cubicBezTo>
                    <a:pt x="122" y="189"/>
                    <a:pt x="118" y="193"/>
                    <a:pt x="113" y="197"/>
                  </a:cubicBezTo>
                  <a:cubicBezTo>
                    <a:pt x="111" y="194"/>
                    <a:pt x="108" y="191"/>
                    <a:pt x="105" y="189"/>
                  </a:cubicBezTo>
                  <a:close/>
                  <a:moveTo>
                    <a:pt x="122" y="173"/>
                  </a:moveTo>
                  <a:cubicBezTo>
                    <a:pt x="125" y="170"/>
                    <a:pt x="128" y="167"/>
                    <a:pt x="131" y="164"/>
                  </a:cubicBezTo>
                  <a:cubicBezTo>
                    <a:pt x="132" y="163"/>
                    <a:pt x="134" y="162"/>
                    <a:pt x="135" y="160"/>
                  </a:cubicBezTo>
                  <a:cubicBezTo>
                    <a:pt x="138" y="163"/>
                    <a:pt x="141" y="166"/>
                    <a:pt x="144" y="168"/>
                  </a:cubicBezTo>
                  <a:cubicBezTo>
                    <a:pt x="140" y="172"/>
                    <a:pt x="135" y="177"/>
                    <a:pt x="131" y="181"/>
                  </a:cubicBezTo>
                  <a:cubicBezTo>
                    <a:pt x="128" y="178"/>
                    <a:pt x="125" y="175"/>
                    <a:pt x="122" y="173"/>
                  </a:cubicBezTo>
                  <a:close/>
                  <a:moveTo>
                    <a:pt x="139" y="157"/>
                  </a:moveTo>
                  <a:cubicBezTo>
                    <a:pt x="144" y="153"/>
                    <a:pt x="148" y="149"/>
                    <a:pt x="152" y="145"/>
                  </a:cubicBezTo>
                  <a:cubicBezTo>
                    <a:pt x="155" y="148"/>
                    <a:pt x="158" y="150"/>
                    <a:pt x="161" y="153"/>
                  </a:cubicBezTo>
                  <a:cubicBezTo>
                    <a:pt x="156" y="157"/>
                    <a:pt x="152" y="161"/>
                    <a:pt x="148" y="164"/>
                  </a:cubicBezTo>
                  <a:cubicBezTo>
                    <a:pt x="145" y="162"/>
                    <a:pt x="142" y="159"/>
                    <a:pt x="139" y="157"/>
                  </a:cubicBezTo>
                  <a:close/>
                  <a:moveTo>
                    <a:pt x="155" y="142"/>
                  </a:moveTo>
                  <a:cubicBezTo>
                    <a:pt x="159" y="138"/>
                    <a:pt x="164" y="134"/>
                    <a:pt x="168" y="130"/>
                  </a:cubicBezTo>
                  <a:cubicBezTo>
                    <a:pt x="171" y="133"/>
                    <a:pt x="174" y="135"/>
                    <a:pt x="177" y="137"/>
                  </a:cubicBezTo>
                  <a:cubicBezTo>
                    <a:pt x="172" y="142"/>
                    <a:pt x="168" y="146"/>
                    <a:pt x="163" y="150"/>
                  </a:cubicBezTo>
                  <a:cubicBezTo>
                    <a:pt x="160" y="148"/>
                    <a:pt x="158" y="145"/>
                    <a:pt x="155" y="142"/>
                  </a:cubicBezTo>
                  <a:close/>
                  <a:moveTo>
                    <a:pt x="172" y="126"/>
                  </a:moveTo>
                  <a:cubicBezTo>
                    <a:pt x="178" y="122"/>
                    <a:pt x="183" y="117"/>
                    <a:pt x="188" y="112"/>
                  </a:cubicBezTo>
                  <a:cubicBezTo>
                    <a:pt x="191" y="114"/>
                    <a:pt x="194" y="117"/>
                    <a:pt x="196" y="119"/>
                  </a:cubicBezTo>
                  <a:cubicBezTo>
                    <a:pt x="191" y="124"/>
                    <a:pt x="186" y="129"/>
                    <a:pt x="181" y="134"/>
                  </a:cubicBezTo>
                  <a:cubicBezTo>
                    <a:pt x="178" y="131"/>
                    <a:pt x="175" y="129"/>
                    <a:pt x="172" y="126"/>
                  </a:cubicBezTo>
                  <a:close/>
                  <a:moveTo>
                    <a:pt x="192" y="109"/>
                  </a:moveTo>
                  <a:cubicBezTo>
                    <a:pt x="196" y="106"/>
                    <a:pt x="199" y="103"/>
                    <a:pt x="203" y="99"/>
                  </a:cubicBezTo>
                  <a:cubicBezTo>
                    <a:pt x="206" y="101"/>
                    <a:pt x="208" y="103"/>
                    <a:pt x="210" y="105"/>
                  </a:cubicBezTo>
                  <a:cubicBezTo>
                    <a:pt x="207" y="109"/>
                    <a:pt x="203" y="112"/>
                    <a:pt x="200" y="116"/>
                  </a:cubicBezTo>
                  <a:cubicBezTo>
                    <a:pt x="197" y="113"/>
                    <a:pt x="194" y="111"/>
                    <a:pt x="192" y="109"/>
                  </a:cubicBezTo>
                  <a:close/>
                  <a:moveTo>
                    <a:pt x="217" y="82"/>
                  </a:moveTo>
                  <a:cubicBezTo>
                    <a:pt x="213" y="85"/>
                    <a:pt x="208" y="89"/>
                    <a:pt x="204" y="92"/>
                  </a:cubicBezTo>
                  <a:cubicBezTo>
                    <a:pt x="202" y="90"/>
                    <a:pt x="199" y="88"/>
                    <a:pt x="197" y="87"/>
                  </a:cubicBezTo>
                  <a:cubicBezTo>
                    <a:pt x="201" y="82"/>
                    <a:pt x="205" y="78"/>
                    <a:pt x="210" y="74"/>
                  </a:cubicBezTo>
                  <a:cubicBezTo>
                    <a:pt x="212" y="77"/>
                    <a:pt x="215" y="79"/>
                    <a:pt x="217" y="82"/>
                  </a:cubicBezTo>
                  <a:close/>
                  <a:moveTo>
                    <a:pt x="207" y="71"/>
                  </a:moveTo>
                  <a:cubicBezTo>
                    <a:pt x="202" y="75"/>
                    <a:pt x="197" y="79"/>
                    <a:pt x="193" y="83"/>
                  </a:cubicBezTo>
                  <a:cubicBezTo>
                    <a:pt x="189" y="81"/>
                    <a:pt x="186" y="78"/>
                    <a:pt x="183" y="76"/>
                  </a:cubicBezTo>
                  <a:cubicBezTo>
                    <a:pt x="188" y="71"/>
                    <a:pt x="193" y="66"/>
                    <a:pt x="198" y="61"/>
                  </a:cubicBezTo>
                  <a:cubicBezTo>
                    <a:pt x="201" y="64"/>
                    <a:pt x="204" y="68"/>
                    <a:pt x="207" y="71"/>
                  </a:cubicBezTo>
                  <a:close/>
                  <a:moveTo>
                    <a:pt x="226" y="9"/>
                  </a:moveTo>
                  <a:cubicBezTo>
                    <a:pt x="228" y="12"/>
                    <a:pt x="230" y="15"/>
                    <a:pt x="233" y="17"/>
                  </a:cubicBezTo>
                  <a:cubicBezTo>
                    <a:pt x="229" y="21"/>
                    <a:pt x="225" y="25"/>
                    <a:pt x="222" y="28"/>
                  </a:cubicBezTo>
                  <a:cubicBezTo>
                    <a:pt x="219" y="26"/>
                    <a:pt x="216" y="24"/>
                    <a:pt x="214" y="22"/>
                  </a:cubicBezTo>
                  <a:cubicBezTo>
                    <a:pt x="218" y="18"/>
                    <a:pt x="222" y="13"/>
                    <a:pt x="226" y="9"/>
                  </a:cubicBezTo>
                  <a:close/>
                  <a:moveTo>
                    <a:pt x="212" y="24"/>
                  </a:moveTo>
                  <a:cubicBezTo>
                    <a:pt x="215" y="26"/>
                    <a:pt x="217" y="28"/>
                    <a:pt x="220" y="30"/>
                  </a:cubicBezTo>
                  <a:cubicBezTo>
                    <a:pt x="216" y="35"/>
                    <a:pt x="212" y="39"/>
                    <a:pt x="207" y="43"/>
                  </a:cubicBezTo>
                  <a:cubicBezTo>
                    <a:pt x="204" y="41"/>
                    <a:pt x="201" y="39"/>
                    <a:pt x="198" y="37"/>
                  </a:cubicBezTo>
                  <a:cubicBezTo>
                    <a:pt x="203" y="33"/>
                    <a:pt x="207" y="28"/>
                    <a:pt x="212" y="24"/>
                  </a:cubicBezTo>
                  <a:close/>
                  <a:moveTo>
                    <a:pt x="196" y="39"/>
                  </a:moveTo>
                  <a:cubicBezTo>
                    <a:pt x="199" y="42"/>
                    <a:pt x="202" y="44"/>
                    <a:pt x="205" y="45"/>
                  </a:cubicBezTo>
                  <a:cubicBezTo>
                    <a:pt x="202" y="48"/>
                    <a:pt x="199" y="51"/>
                    <a:pt x="197" y="54"/>
                  </a:cubicBezTo>
                  <a:cubicBezTo>
                    <a:pt x="194" y="51"/>
                    <a:pt x="191" y="49"/>
                    <a:pt x="189" y="46"/>
                  </a:cubicBezTo>
                  <a:cubicBezTo>
                    <a:pt x="191" y="44"/>
                    <a:pt x="194" y="41"/>
                    <a:pt x="196" y="39"/>
                  </a:cubicBezTo>
                  <a:close/>
                  <a:moveTo>
                    <a:pt x="186" y="49"/>
                  </a:moveTo>
                  <a:cubicBezTo>
                    <a:pt x="189" y="51"/>
                    <a:pt x="191" y="54"/>
                    <a:pt x="194" y="57"/>
                  </a:cubicBezTo>
                  <a:cubicBezTo>
                    <a:pt x="188" y="62"/>
                    <a:pt x="183" y="67"/>
                    <a:pt x="178" y="72"/>
                  </a:cubicBezTo>
                  <a:cubicBezTo>
                    <a:pt x="175" y="70"/>
                    <a:pt x="172" y="68"/>
                    <a:pt x="170" y="66"/>
                  </a:cubicBezTo>
                  <a:cubicBezTo>
                    <a:pt x="169" y="65"/>
                    <a:pt x="169" y="65"/>
                    <a:pt x="169" y="65"/>
                  </a:cubicBezTo>
                  <a:cubicBezTo>
                    <a:pt x="174" y="60"/>
                    <a:pt x="180" y="54"/>
                    <a:pt x="186" y="49"/>
                  </a:cubicBezTo>
                  <a:close/>
                  <a:moveTo>
                    <a:pt x="167" y="67"/>
                  </a:moveTo>
                  <a:cubicBezTo>
                    <a:pt x="167" y="67"/>
                    <a:pt x="167" y="67"/>
                    <a:pt x="168" y="68"/>
                  </a:cubicBezTo>
                  <a:cubicBezTo>
                    <a:pt x="170" y="70"/>
                    <a:pt x="173" y="72"/>
                    <a:pt x="175" y="74"/>
                  </a:cubicBezTo>
                  <a:cubicBezTo>
                    <a:pt x="171" y="78"/>
                    <a:pt x="167" y="82"/>
                    <a:pt x="164" y="86"/>
                  </a:cubicBezTo>
                  <a:cubicBezTo>
                    <a:pt x="161" y="83"/>
                    <a:pt x="159" y="81"/>
                    <a:pt x="156" y="79"/>
                  </a:cubicBezTo>
                  <a:cubicBezTo>
                    <a:pt x="156" y="78"/>
                    <a:pt x="154" y="79"/>
                    <a:pt x="155" y="80"/>
                  </a:cubicBezTo>
                  <a:cubicBezTo>
                    <a:pt x="157" y="82"/>
                    <a:pt x="159" y="85"/>
                    <a:pt x="162" y="87"/>
                  </a:cubicBezTo>
                  <a:cubicBezTo>
                    <a:pt x="156" y="93"/>
                    <a:pt x="150" y="98"/>
                    <a:pt x="144" y="104"/>
                  </a:cubicBezTo>
                  <a:cubicBezTo>
                    <a:pt x="141" y="101"/>
                    <a:pt x="138" y="99"/>
                    <a:pt x="135" y="96"/>
                  </a:cubicBezTo>
                  <a:cubicBezTo>
                    <a:pt x="146" y="86"/>
                    <a:pt x="156" y="77"/>
                    <a:pt x="167" y="67"/>
                  </a:cubicBezTo>
                  <a:close/>
                  <a:moveTo>
                    <a:pt x="133" y="98"/>
                  </a:moveTo>
                  <a:cubicBezTo>
                    <a:pt x="136" y="101"/>
                    <a:pt x="139" y="104"/>
                    <a:pt x="142" y="106"/>
                  </a:cubicBezTo>
                  <a:cubicBezTo>
                    <a:pt x="137" y="110"/>
                    <a:pt x="133" y="114"/>
                    <a:pt x="128" y="118"/>
                  </a:cubicBezTo>
                  <a:cubicBezTo>
                    <a:pt x="125" y="116"/>
                    <a:pt x="122" y="113"/>
                    <a:pt x="119" y="111"/>
                  </a:cubicBezTo>
                  <a:cubicBezTo>
                    <a:pt x="124" y="107"/>
                    <a:pt x="128" y="102"/>
                    <a:pt x="133" y="98"/>
                  </a:cubicBezTo>
                  <a:close/>
                  <a:moveTo>
                    <a:pt x="114" y="115"/>
                  </a:moveTo>
                  <a:cubicBezTo>
                    <a:pt x="115" y="114"/>
                    <a:pt x="116" y="114"/>
                    <a:pt x="117" y="113"/>
                  </a:cubicBezTo>
                  <a:cubicBezTo>
                    <a:pt x="120" y="115"/>
                    <a:pt x="123" y="118"/>
                    <a:pt x="126" y="121"/>
                  </a:cubicBezTo>
                  <a:cubicBezTo>
                    <a:pt x="122" y="124"/>
                    <a:pt x="118" y="128"/>
                    <a:pt x="114" y="132"/>
                  </a:cubicBezTo>
                  <a:cubicBezTo>
                    <a:pt x="111" y="129"/>
                    <a:pt x="108" y="126"/>
                    <a:pt x="106" y="124"/>
                  </a:cubicBezTo>
                  <a:cubicBezTo>
                    <a:pt x="108" y="121"/>
                    <a:pt x="111" y="118"/>
                    <a:pt x="114" y="115"/>
                  </a:cubicBezTo>
                  <a:close/>
                  <a:moveTo>
                    <a:pt x="103" y="126"/>
                  </a:moveTo>
                  <a:cubicBezTo>
                    <a:pt x="106" y="129"/>
                    <a:pt x="108" y="131"/>
                    <a:pt x="111" y="134"/>
                  </a:cubicBezTo>
                  <a:cubicBezTo>
                    <a:pt x="105" y="139"/>
                    <a:pt x="100" y="144"/>
                    <a:pt x="94" y="149"/>
                  </a:cubicBezTo>
                  <a:cubicBezTo>
                    <a:pt x="91" y="147"/>
                    <a:pt x="89" y="145"/>
                    <a:pt x="86" y="143"/>
                  </a:cubicBezTo>
                  <a:cubicBezTo>
                    <a:pt x="92" y="137"/>
                    <a:pt x="98" y="131"/>
                    <a:pt x="103" y="126"/>
                  </a:cubicBezTo>
                  <a:close/>
                  <a:moveTo>
                    <a:pt x="84" y="144"/>
                  </a:moveTo>
                  <a:cubicBezTo>
                    <a:pt x="86" y="147"/>
                    <a:pt x="89" y="149"/>
                    <a:pt x="91" y="152"/>
                  </a:cubicBezTo>
                  <a:cubicBezTo>
                    <a:pt x="87" y="156"/>
                    <a:pt x="83" y="160"/>
                    <a:pt x="78" y="163"/>
                  </a:cubicBezTo>
                  <a:cubicBezTo>
                    <a:pt x="77" y="162"/>
                    <a:pt x="75" y="161"/>
                    <a:pt x="74" y="159"/>
                  </a:cubicBezTo>
                  <a:cubicBezTo>
                    <a:pt x="73" y="158"/>
                    <a:pt x="71" y="160"/>
                    <a:pt x="72" y="161"/>
                  </a:cubicBezTo>
                  <a:cubicBezTo>
                    <a:pt x="73" y="163"/>
                    <a:pt x="75" y="164"/>
                    <a:pt x="76" y="165"/>
                  </a:cubicBezTo>
                  <a:cubicBezTo>
                    <a:pt x="72" y="169"/>
                    <a:pt x="68" y="173"/>
                    <a:pt x="63" y="176"/>
                  </a:cubicBezTo>
                  <a:cubicBezTo>
                    <a:pt x="61" y="174"/>
                    <a:pt x="59" y="172"/>
                    <a:pt x="57" y="169"/>
                  </a:cubicBezTo>
                  <a:cubicBezTo>
                    <a:pt x="66" y="161"/>
                    <a:pt x="75" y="153"/>
                    <a:pt x="84" y="144"/>
                  </a:cubicBezTo>
                  <a:close/>
                  <a:moveTo>
                    <a:pt x="55" y="171"/>
                  </a:moveTo>
                  <a:cubicBezTo>
                    <a:pt x="57" y="174"/>
                    <a:pt x="59" y="176"/>
                    <a:pt x="61" y="178"/>
                  </a:cubicBezTo>
                  <a:cubicBezTo>
                    <a:pt x="56" y="183"/>
                    <a:pt x="51" y="187"/>
                    <a:pt x="46" y="192"/>
                  </a:cubicBezTo>
                  <a:cubicBezTo>
                    <a:pt x="43" y="190"/>
                    <a:pt x="41" y="187"/>
                    <a:pt x="38" y="185"/>
                  </a:cubicBezTo>
                  <a:cubicBezTo>
                    <a:pt x="44" y="181"/>
                    <a:pt x="49" y="176"/>
                    <a:pt x="55" y="171"/>
                  </a:cubicBezTo>
                  <a:close/>
                  <a:moveTo>
                    <a:pt x="36" y="187"/>
                  </a:moveTo>
                  <a:cubicBezTo>
                    <a:pt x="36" y="187"/>
                    <a:pt x="36" y="187"/>
                    <a:pt x="36" y="187"/>
                  </a:cubicBezTo>
                  <a:cubicBezTo>
                    <a:pt x="39" y="189"/>
                    <a:pt x="41" y="192"/>
                    <a:pt x="43" y="194"/>
                  </a:cubicBezTo>
                  <a:cubicBezTo>
                    <a:pt x="39" y="198"/>
                    <a:pt x="35" y="201"/>
                    <a:pt x="31" y="205"/>
                  </a:cubicBezTo>
                  <a:cubicBezTo>
                    <a:pt x="28" y="202"/>
                    <a:pt x="25" y="200"/>
                    <a:pt x="22" y="197"/>
                  </a:cubicBezTo>
                  <a:cubicBezTo>
                    <a:pt x="27" y="194"/>
                    <a:pt x="31" y="190"/>
                    <a:pt x="36" y="187"/>
                  </a:cubicBezTo>
                  <a:close/>
                  <a:moveTo>
                    <a:pt x="7" y="208"/>
                  </a:moveTo>
                  <a:cubicBezTo>
                    <a:pt x="11" y="205"/>
                    <a:pt x="16" y="202"/>
                    <a:pt x="20" y="199"/>
                  </a:cubicBezTo>
                  <a:cubicBezTo>
                    <a:pt x="20" y="199"/>
                    <a:pt x="20" y="199"/>
                    <a:pt x="20" y="199"/>
                  </a:cubicBezTo>
                  <a:cubicBezTo>
                    <a:pt x="23" y="202"/>
                    <a:pt x="25" y="204"/>
                    <a:pt x="28" y="207"/>
                  </a:cubicBezTo>
                  <a:cubicBezTo>
                    <a:pt x="24" y="210"/>
                    <a:pt x="20" y="214"/>
                    <a:pt x="17" y="217"/>
                  </a:cubicBezTo>
                  <a:cubicBezTo>
                    <a:pt x="13" y="214"/>
                    <a:pt x="10" y="211"/>
                    <a:pt x="7" y="208"/>
                  </a:cubicBezTo>
                  <a:close/>
                  <a:moveTo>
                    <a:pt x="19" y="219"/>
                  </a:moveTo>
                  <a:cubicBezTo>
                    <a:pt x="23" y="216"/>
                    <a:pt x="27" y="213"/>
                    <a:pt x="31" y="210"/>
                  </a:cubicBezTo>
                  <a:cubicBezTo>
                    <a:pt x="35" y="214"/>
                    <a:pt x="39" y="218"/>
                    <a:pt x="43" y="222"/>
                  </a:cubicBezTo>
                  <a:cubicBezTo>
                    <a:pt x="39" y="225"/>
                    <a:pt x="36" y="228"/>
                    <a:pt x="33" y="232"/>
                  </a:cubicBezTo>
                  <a:cubicBezTo>
                    <a:pt x="28" y="227"/>
                    <a:pt x="24" y="223"/>
                    <a:pt x="19" y="219"/>
                  </a:cubicBezTo>
                  <a:close/>
                  <a:moveTo>
                    <a:pt x="35" y="234"/>
                  </a:moveTo>
                  <a:cubicBezTo>
                    <a:pt x="38" y="231"/>
                    <a:pt x="42" y="228"/>
                    <a:pt x="45" y="225"/>
                  </a:cubicBezTo>
                  <a:cubicBezTo>
                    <a:pt x="47" y="227"/>
                    <a:pt x="49" y="229"/>
                    <a:pt x="51" y="231"/>
                  </a:cubicBezTo>
                  <a:cubicBezTo>
                    <a:pt x="49" y="232"/>
                    <a:pt x="48" y="234"/>
                    <a:pt x="46" y="236"/>
                  </a:cubicBezTo>
                  <a:cubicBezTo>
                    <a:pt x="45" y="237"/>
                    <a:pt x="46" y="239"/>
                    <a:pt x="48" y="238"/>
                  </a:cubicBezTo>
                  <a:cubicBezTo>
                    <a:pt x="50" y="237"/>
                    <a:pt x="52" y="235"/>
                    <a:pt x="54" y="234"/>
                  </a:cubicBezTo>
                  <a:cubicBezTo>
                    <a:pt x="57" y="237"/>
                    <a:pt x="60" y="240"/>
                    <a:pt x="63" y="243"/>
                  </a:cubicBezTo>
                  <a:cubicBezTo>
                    <a:pt x="60" y="246"/>
                    <a:pt x="57" y="248"/>
                    <a:pt x="53" y="251"/>
                  </a:cubicBezTo>
                  <a:cubicBezTo>
                    <a:pt x="47" y="245"/>
                    <a:pt x="41" y="239"/>
                    <a:pt x="35" y="234"/>
                  </a:cubicBezTo>
                  <a:close/>
                  <a:moveTo>
                    <a:pt x="65" y="264"/>
                  </a:moveTo>
                  <a:cubicBezTo>
                    <a:pt x="62" y="260"/>
                    <a:pt x="59" y="257"/>
                    <a:pt x="55" y="253"/>
                  </a:cubicBezTo>
                  <a:cubicBezTo>
                    <a:pt x="59" y="250"/>
                    <a:pt x="62" y="248"/>
                    <a:pt x="65" y="245"/>
                  </a:cubicBezTo>
                  <a:cubicBezTo>
                    <a:pt x="68" y="248"/>
                    <a:pt x="72" y="251"/>
                    <a:pt x="75" y="254"/>
                  </a:cubicBezTo>
                  <a:cubicBezTo>
                    <a:pt x="72" y="257"/>
                    <a:pt x="69" y="261"/>
                    <a:pt x="65" y="264"/>
                  </a:cubicBezTo>
                  <a:close/>
                  <a:moveTo>
                    <a:pt x="78" y="251"/>
                  </a:moveTo>
                  <a:cubicBezTo>
                    <a:pt x="75" y="248"/>
                    <a:pt x="73" y="244"/>
                    <a:pt x="70" y="241"/>
                  </a:cubicBezTo>
                  <a:cubicBezTo>
                    <a:pt x="74" y="238"/>
                    <a:pt x="78" y="234"/>
                    <a:pt x="82" y="231"/>
                  </a:cubicBezTo>
                  <a:cubicBezTo>
                    <a:pt x="83" y="232"/>
                    <a:pt x="84" y="233"/>
                    <a:pt x="86" y="234"/>
                  </a:cubicBezTo>
                  <a:cubicBezTo>
                    <a:pt x="87" y="235"/>
                    <a:pt x="89" y="233"/>
                    <a:pt x="88" y="232"/>
                  </a:cubicBezTo>
                  <a:cubicBezTo>
                    <a:pt x="87" y="230"/>
                    <a:pt x="86" y="229"/>
                    <a:pt x="85" y="228"/>
                  </a:cubicBezTo>
                  <a:cubicBezTo>
                    <a:pt x="89" y="224"/>
                    <a:pt x="93" y="220"/>
                    <a:pt x="98" y="217"/>
                  </a:cubicBezTo>
                  <a:cubicBezTo>
                    <a:pt x="101" y="219"/>
                    <a:pt x="103" y="221"/>
                    <a:pt x="106" y="224"/>
                  </a:cubicBezTo>
                  <a:cubicBezTo>
                    <a:pt x="97" y="233"/>
                    <a:pt x="87" y="242"/>
                    <a:pt x="78" y="251"/>
                  </a:cubicBezTo>
                  <a:close/>
                  <a:moveTo>
                    <a:pt x="109" y="221"/>
                  </a:moveTo>
                  <a:cubicBezTo>
                    <a:pt x="107" y="218"/>
                    <a:pt x="104" y="216"/>
                    <a:pt x="102" y="213"/>
                  </a:cubicBezTo>
                  <a:cubicBezTo>
                    <a:pt x="105" y="210"/>
                    <a:pt x="109" y="207"/>
                    <a:pt x="112" y="204"/>
                  </a:cubicBezTo>
                  <a:cubicBezTo>
                    <a:pt x="114" y="206"/>
                    <a:pt x="117" y="208"/>
                    <a:pt x="119" y="210"/>
                  </a:cubicBezTo>
                  <a:cubicBezTo>
                    <a:pt x="119" y="210"/>
                    <a:pt x="119" y="210"/>
                    <a:pt x="120" y="210"/>
                  </a:cubicBezTo>
                  <a:cubicBezTo>
                    <a:pt x="116" y="214"/>
                    <a:pt x="113" y="217"/>
                    <a:pt x="109" y="221"/>
                  </a:cubicBezTo>
                  <a:close/>
                  <a:moveTo>
                    <a:pt x="122" y="208"/>
                  </a:moveTo>
                  <a:cubicBezTo>
                    <a:pt x="122" y="208"/>
                    <a:pt x="122" y="207"/>
                    <a:pt x="122" y="207"/>
                  </a:cubicBezTo>
                  <a:cubicBezTo>
                    <a:pt x="120" y="205"/>
                    <a:pt x="118" y="203"/>
                    <a:pt x="116" y="200"/>
                  </a:cubicBezTo>
                  <a:cubicBezTo>
                    <a:pt x="121" y="196"/>
                    <a:pt x="126" y="192"/>
                    <a:pt x="130" y="188"/>
                  </a:cubicBezTo>
                  <a:cubicBezTo>
                    <a:pt x="133" y="190"/>
                    <a:pt x="135" y="191"/>
                    <a:pt x="138" y="193"/>
                  </a:cubicBezTo>
                  <a:cubicBezTo>
                    <a:pt x="132" y="198"/>
                    <a:pt x="127" y="203"/>
                    <a:pt x="122" y="208"/>
                  </a:cubicBezTo>
                  <a:close/>
                  <a:moveTo>
                    <a:pt x="153" y="179"/>
                  </a:moveTo>
                  <a:cubicBezTo>
                    <a:pt x="149" y="182"/>
                    <a:pt x="145" y="186"/>
                    <a:pt x="141" y="190"/>
                  </a:cubicBezTo>
                  <a:cubicBezTo>
                    <a:pt x="139" y="188"/>
                    <a:pt x="136" y="186"/>
                    <a:pt x="134" y="184"/>
                  </a:cubicBezTo>
                  <a:cubicBezTo>
                    <a:pt x="139" y="180"/>
                    <a:pt x="144" y="176"/>
                    <a:pt x="148" y="171"/>
                  </a:cubicBezTo>
                  <a:cubicBezTo>
                    <a:pt x="150" y="173"/>
                    <a:pt x="153" y="175"/>
                    <a:pt x="155" y="176"/>
                  </a:cubicBezTo>
                  <a:cubicBezTo>
                    <a:pt x="154" y="177"/>
                    <a:pt x="153" y="178"/>
                    <a:pt x="153" y="179"/>
                  </a:cubicBezTo>
                  <a:close/>
                  <a:moveTo>
                    <a:pt x="157" y="174"/>
                  </a:moveTo>
                  <a:cubicBezTo>
                    <a:pt x="156" y="172"/>
                    <a:pt x="154" y="170"/>
                    <a:pt x="152" y="168"/>
                  </a:cubicBezTo>
                  <a:cubicBezTo>
                    <a:pt x="156" y="164"/>
                    <a:pt x="160" y="160"/>
                    <a:pt x="165" y="156"/>
                  </a:cubicBezTo>
                  <a:cubicBezTo>
                    <a:pt x="166" y="156"/>
                    <a:pt x="167" y="155"/>
                    <a:pt x="166" y="154"/>
                  </a:cubicBezTo>
                  <a:cubicBezTo>
                    <a:pt x="171" y="150"/>
                    <a:pt x="176" y="145"/>
                    <a:pt x="181" y="141"/>
                  </a:cubicBezTo>
                  <a:cubicBezTo>
                    <a:pt x="182" y="142"/>
                    <a:pt x="184" y="143"/>
                    <a:pt x="186" y="144"/>
                  </a:cubicBezTo>
                  <a:cubicBezTo>
                    <a:pt x="186" y="145"/>
                    <a:pt x="186" y="145"/>
                    <a:pt x="187" y="145"/>
                  </a:cubicBezTo>
                  <a:cubicBezTo>
                    <a:pt x="177" y="154"/>
                    <a:pt x="167" y="164"/>
                    <a:pt x="157" y="174"/>
                  </a:cubicBezTo>
                  <a:close/>
                  <a:moveTo>
                    <a:pt x="189" y="142"/>
                  </a:moveTo>
                  <a:cubicBezTo>
                    <a:pt x="189" y="142"/>
                    <a:pt x="189" y="141"/>
                    <a:pt x="188" y="141"/>
                  </a:cubicBezTo>
                  <a:cubicBezTo>
                    <a:pt x="187" y="140"/>
                    <a:pt x="186" y="138"/>
                    <a:pt x="184" y="137"/>
                  </a:cubicBezTo>
                  <a:cubicBezTo>
                    <a:pt x="190" y="132"/>
                    <a:pt x="195" y="127"/>
                    <a:pt x="201" y="121"/>
                  </a:cubicBezTo>
                  <a:cubicBezTo>
                    <a:pt x="202" y="122"/>
                    <a:pt x="204" y="123"/>
                    <a:pt x="206" y="124"/>
                  </a:cubicBezTo>
                  <a:cubicBezTo>
                    <a:pt x="207" y="125"/>
                    <a:pt x="209" y="123"/>
                    <a:pt x="208" y="122"/>
                  </a:cubicBezTo>
                  <a:cubicBezTo>
                    <a:pt x="206" y="121"/>
                    <a:pt x="205" y="120"/>
                    <a:pt x="203" y="118"/>
                  </a:cubicBezTo>
                  <a:cubicBezTo>
                    <a:pt x="207" y="115"/>
                    <a:pt x="211" y="111"/>
                    <a:pt x="214" y="108"/>
                  </a:cubicBezTo>
                  <a:cubicBezTo>
                    <a:pt x="215" y="109"/>
                    <a:pt x="216" y="110"/>
                    <a:pt x="218" y="110"/>
                  </a:cubicBezTo>
                  <a:cubicBezTo>
                    <a:pt x="220" y="112"/>
                    <a:pt x="223" y="108"/>
                    <a:pt x="221" y="107"/>
                  </a:cubicBezTo>
                  <a:cubicBezTo>
                    <a:pt x="220" y="106"/>
                    <a:pt x="219" y="105"/>
                    <a:pt x="218" y="104"/>
                  </a:cubicBezTo>
                  <a:cubicBezTo>
                    <a:pt x="221" y="100"/>
                    <a:pt x="225" y="97"/>
                    <a:pt x="229" y="93"/>
                  </a:cubicBezTo>
                  <a:cubicBezTo>
                    <a:pt x="231" y="95"/>
                    <a:pt x="233" y="96"/>
                    <a:pt x="235" y="98"/>
                  </a:cubicBezTo>
                  <a:cubicBezTo>
                    <a:pt x="235" y="98"/>
                    <a:pt x="235" y="98"/>
                    <a:pt x="235" y="98"/>
                  </a:cubicBezTo>
                  <a:cubicBezTo>
                    <a:pt x="219" y="112"/>
                    <a:pt x="204" y="127"/>
                    <a:pt x="189" y="14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5" name="Freeform 42"/>
            <p:cNvSpPr>
              <a:spLocks noEditPoints="1"/>
            </p:cNvSpPr>
            <p:nvPr/>
          </p:nvSpPr>
          <p:spPr bwMode="auto">
            <a:xfrm>
              <a:off x="7945438" y="1687513"/>
              <a:ext cx="212725" cy="177800"/>
            </a:xfrm>
            <a:custGeom>
              <a:avLst/>
              <a:gdLst>
                <a:gd name="T0" fmla="*/ 61 w 67"/>
                <a:gd name="T1" fmla="*/ 27 h 56"/>
                <a:gd name="T2" fmla="*/ 61 w 67"/>
                <a:gd name="T3" fmla="*/ 22 h 56"/>
                <a:gd name="T4" fmla="*/ 34 w 67"/>
                <a:gd name="T5" fmla="*/ 2 h 56"/>
                <a:gd name="T6" fmla="*/ 35 w 67"/>
                <a:gd name="T7" fmla="*/ 10 h 56"/>
                <a:gd name="T8" fmla="*/ 27 w 67"/>
                <a:gd name="T9" fmla="*/ 9 h 56"/>
                <a:gd name="T10" fmla="*/ 27 w 67"/>
                <a:gd name="T11" fmla="*/ 4 h 56"/>
                <a:gd name="T12" fmla="*/ 10 w 67"/>
                <a:gd name="T13" fmla="*/ 28 h 56"/>
                <a:gd name="T14" fmla="*/ 23 w 67"/>
                <a:gd name="T15" fmla="*/ 23 h 56"/>
                <a:gd name="T16" fmla="*/ 4 w 67"/>
                <a:gd name="T17" fmla="*/ 27 h 56"/>
                <a:gd name="T18" fmla="*/ 17 w 67"/>
                <a:gd name="T19" fmla="*/ 43 h 56"/>
                <a:gd name="T20" fmla="*/ 29 w 67"/>
                <a:gd name="T21" fmla="*/ 53 h 56"/>
                <a:gd name="T22" fmla="*/ 33 w 67"/>
                <a:gd name="T23" fmla="*/ 52 h 56"/>
                <a:gd name="T24" fmla="*/ 44 w 67"/>
                <a:gd name="T25" fmla="*/ 43 h 56"/>
                <a:gd name="T26" fmla="*/ 47 w 67"/>
                <a:gd name="T27" fmla="*/ 40 h 56"/>
                <a:gd name="T28" fmla="*/ 63 w 67"/>
                <a:gd name="T29" fmla="*/ 35 h 56"/>
                <a:gd name="T30" fmla="*/ 44 w 67"/>
                <a:gd name="T31" fmla="*/ 19 h 56"/>
                <a:gd name="T32" fmla="*/ 35 w 67"/>
                <a:gd name="T33" fmla="*/ 15 h 56"/>
                <a:gd name="T34" fmla="*/ 44 w 67"/>
                <a:gd name="T35" fmla="*/ 19 h 56"/>
                <a:gd name="T36" fmla="*/ 38 w 67"/>
                <a:gd name="T37" fmla="*/ 23 h 56"/>
                <a:gd name="T38" fmla="*/ 33 w 67"/>
                <a:gd name="T39" fmla="*/ 28 h 56"/>
                <a:gd name="T40" fmla="*/ 28 w 67"/>
                <a:gd name="T41" fmla="*/ 23 h 56"/>
                <a:gd name="T42" fmla="*/ 20 w 67"/>
                <a:gd name="T43" fmla="*/ 16 h 56"/>
                <a:gd name="T44" fmla="*/ 30 w 67"/>
                <a:gd name="T45" fmla="*/ 15 h 56"/>
                <a:gd name="T46" fmla="*/ 25 w 67"/>
                <a:gd name="T47" fmla="*/ 21 h 56"/>
                <a:gd name="T48" fmla="*/ 21 w 67"/>
                <a:gd name="T49" fmla="*/ 41 h 56"/>
                <a:gd name="T50" fmla="*/ 15 w 67"/>
                <a:gd name="T51" fmla="*/ 36 h 56"/>
                <a:gd name="T52" fmla="*/ 30 w 67"/>
                <a:gd name="T53" fmla="*/ 31 h 56"/>
                <a:gd name="T54" fmla="*/ 21 w 67"/>
                <a:gd name="T55" fmla="*/ 40 h 56"/>
                <a:gd name="T56" fmla="*/ 30 w 67"/>
                <a:gd name="T57" fmla="*/ 49 h 56"/>
                <a:gd name="T58" fmla="*/ 33 w 67"/>
                <a:gd name="T59" fmla="*/ 34 h 56"/>
                <a:gd name="T60" fmla="*/ 30 w 67"/>
                <a:gd name="T61" fmla="*/ 49 h 56"/>
                <a:gd name="T62" fmla="*/ 43 w 67"/>
                <a:gd name="T63" fmla="*/ 38 h 56"/>
                <a:gd name="T64" fmla="*/ 41 w 67"/>
                <a:gd name="T65" fmla="*/ 27 h 56"/>
                <a:gd name="T66" fmla="*/ 45 w 67"/>
                <a:gd name="T67" fmla="*/ 37 h 56"/>
                <a:gd name="T68" fmla="*/ 44 w 67"/>
                <a:gd name="T69" fmla="*/ 24 h 56"/>
                <a:gd name="T70" fmla="*/ 54 w 67"/>
                <a:gd name="T7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56">
                  <a:moveTo>
                    <a:pt x="65" y="32"/>
                  </a:moveTo>
                  <a:cubicBezTo>
                    <a:pt x="64" y="30"/>
                    <a:pt x="62" y="29"/>
                    <a:pt x="61" y="27"/>
                  </a:cubicBezTo>
                  <a:cubicBezTo>
                    <a:pt x="62" y="26"/>
                    <a:pt x="62" y="25"/>
                    <a:pt x="63" y="24"/>
                  </a:cubicBezTo>
                  <a:cubicBezTo>
                    <a:pt x="63" y="23"/>
                    <a:pt x="62" y="21"/>
                    <a:pt x="61" y="22"/>
                  </a:cubicBezTo>
                  <a:cubicBezTo>
                    <a:pt x="60" y="22"/>
                    <a:pt x="59" y="23"/>
                    <a:pt x="58" y="24"/>
                  </a:cubicBezTo>
                  <a:cubicBezTo>
                    <a:pt x="50" y="16"/>
                    <a:pt x="42" y="9"/>
                    <a:pt x="34" y="2"/>
                  </a:cubicBezTo>
                  <a:cubicBezTo>
                    <a:pt x="31" y="0"/>
                    <a:pt x="28" y="3"/>
                    <a:pt x="30" y="5"/>
                  </a:cubicBezTo>
                  <a:cubicBezTo>
                    <a:pt x="32" y="7"/>
                    <a:pt x="33" y="8"/>
                    <a:pt x="35" y="10"/>
                  </a:cubicBezTo>
                  <a:cubicBezTo>
                    <a:pt x="34" y="11"/>
                    <a:pt x="33" y="12"/>
                    <a:pt x="32" y="13"/>
                  </a:cubicBezTo>
                  <a:cubicBezTo>
                    <a:pt x="30" y="11"/>
                    <a:pt x="28" y="10"/>
                    <a:pt x="27" y="9"/>
                  </a:cubicBezTo>
                  <a:cubicBezTo>
                    <a:pt x="27" y="8"/>
                    <a:pt x="28" y="7"/>
                    <a:pt x="29" y="6"/>
                  </a:cubicBezTo>
                  <a:cubicBezTo>
                    <a:pt x="29" y="6"/>
                    <a:pt x="29" y="4"/>
                    <a:pt x="27" y="4"/>
                  </a:cubicBezTo>
                  <a:cubicBezTo>
                    <a:pt x="18" y="8"/>
                    <a:pt x="12" y="18"/>
                    <a:pt x="8" y="26"/>
                  </a:cubicBezTo>
                  <a:cubicBezTo>
                    <a:pt x="7" y="28"/>
                    <a:pt x="9" y="29"/>
                    <a:pt x="10" y="28"/>
                  </a:cubicBezTo>
                  <a:cubicBezTo>
                    <a:pt x="12" y="24"/>
                    <a:pt x="15" y="21"/>
                    <a:pt x="18" y="18"/>
                  </a:cubicBezTo>
                  <a:cubicBezTo>
                    <a:pt x="19" y="20"/>
                    <a:pt x="21" y="21"/>
                    <a:pt x="23" y="23"/>
                  </a:cubicBezTo>
                  <a:cubicBezTo>
                    <a:pt x="13" y="34"/>
                    <a:pt x="13" y="34"/>
                    <a:pt x="13" y="34"/>
                  </a:cubicBezTo>
                  <a:cubicBezTo>
                    <a:pt x="10" y="32"/>
                    <a:pt x="7" y="29"/>
                    <a:pt x="4" y="27"/>
                  </a:cubicBezTo>
                  <a:cubicBezTo>
                    <a:pt x="3" y="26"/>
                    <a:pt x="0" y="28"/>
                    <a:pt x="2" y="29"/>
                  </a:cubicBezTo>
                  <a:cubicBezTo>
                    <a:pt x="17" y="43"/>
                    <a:pt x="17" y="43"/>
                    <a:pt x="17" y="43"/>
                  </a:cubicBezTo>
                  <a:cubicBezTo>
                    <a:pt x="20" y="46"/>
                    <a:pt x="23" y="49"/>
                    <a:pt x="27" y="52"/>
                  </a:cubicBezTo>
                  <a:cubicBezTo>
                    <a:pt x="27" y="53"/>
                    <a:pt x="28" y="54"/>
                    <a:pt x="29" y="53"/>
                  </a:cubicBezTo>
                  <a:cubicBezTo>
                    <a:pt x="30" y="54"/>
                    <a:pt x="30" y="54"/>
                    <a:pt x="31" y="55"/>
                  </a:cubicBezTo>
                  <a:cubicBezTo>
                    <a:pt x="33" y="56"/>
                    <a:pt x="35" y="54"/>
                    <a:pt x="33" y="52"/>
                  </a:cubicBezTo>
                  <a:cubicBezTo>
                    <a:pt x="33" y="52"/>
                    <a:pt x="33" y="52"/>
                    <a:pt x="33" y="51"/>
                  </a:cubicBezTo>
                  <a:cubicBezTo>
                    <a:pt x="36" y="49"/>
                    <a:pt x="40" y="46"/>
                    <a:pt x="44" y="43"/>
                  </a:cubicBezTo>
                  <a:cubicBezTo>
                    <a:pt x="44" y="43"/>
                    <a:pt x="45" y="43"/>
                    <a:pt x="45" y="42"/>
                  </a:cubicBezTo>
                  <a:cubicBezTo>
                    <a:pt x="46" y="41"/>
                    <a:pt x="47" y="41"/>
                    <a:pt x="47" y="40"/>
                  </a:cubicBezTo>
                  <a:cubicBezTo>
                    <a:pt x="51" y="38"/>
                    <a:pt x="55" y="35"/>
                    <a:pt x="58" y="31"/>
                  </a:cubicBezTo>
                  <a:cubicBezTo>
                    <a:pt x="59" y="32"/>
                    <a:pt x="61" y="34"/>
                    <a:pt x="63" y="35"/>
                  </a:cubicBezTo>
                  <a:cubicBezTo>
                    <a:pt x="65" y="37"/>
                    <a:pt x="67" y="33"/>
                    <a:pt x="65" y="32"/>
                  </a:cubicBezTo>
                  <a:close/>
                  <a:moveTo>
                    <a:pt x="44" y="19"/>
                  </a:moveTo>
                  <a:cubicBezTo>
                    <a:pt x="43" y="19"/>
                    <a:pt x="42" y="20"/>
                    <a:pt x="41" y="21"/>
                  </a:cubicBezTo>
                  <a:cubicBezTo>
                    <a:pt x="39" y="19"/>
                    <a:pt x="37" y="17"/>
                    <a:pt x="35" y="15"/>
                  </a:cubicBezTo>
                  <a:cubicBezTo>
                    <a:pt x="36" y="14"/>
                    <a:pt x="37" y="13"/>
                    <a:pt x="37" y="12"/>
                  </a:cubicBezTo>
                  <a:cubicBezTo>
                    <a:pt x="40" y="14"/>
                    <a:pt x="42" y="16"/>
                    <a:pt x="44" y="19"/>
                  </a:cubicBezTo>
                  <a:close/>
                  <a:moveTo>
                    <a:pt x="33" y="18"/>
                  </a:moveTo>
                  <a:cubicBezTo>
                    <a:pt x="35" y="19"/>
                    <a:pt x="36" y="21"/>
                    <a:pt x="38" y="23"/>
                  </a:cubicBezTo>
                  <a:cubicBezTo>
                    <a:pt x="36" y="25"/>
                    <a:pt x="35" y="26"/>
                    <a:pt x="33" y="28"/>
                  </a:cubicBezTo>
                  <a:cubicBezTo>
                    <a:pt x="33" y="28"/>
                    <a:pt x="33" y="28"/>
                    <a:pt x="33" y="28"/>
                  </a:cubicBezTo>
                  <a:cubicBezTo>
                    <a:pt x="31" y="26"/>
                    <a:pt x="29" y="25"/>
                    <a:pt x="28" y="23"/>
                  </a:cubicBezTo>
                  <a:cubicBezTo>
                    <a:pt x="28" y="23"/>
                    <a:pt x="28" y="23"/>
                    <a:pt x="28" y="23"/>
                  </a:cubicBezTo>
                  <a:cubicBezTo>
                    <a:pt x="29" y="21"/>
                    <a:pt x="31" y="19"/>
                    <a:pt x="33" y="18"/>
                  </a:cubicBezTo>
                  <a:close/>
                  <a:moveTo>
                    <a:pt x="20" y="16"/>
                  </a:moveTo>
                  <a:cubicBezTo>
                    <a:pt x="21" y="14"/>
                    <a:pt x="23" y="12"/>
                    <a:pt x="25" y="11"/>
                  </a:cubicBezTo>
                  <a:cubicBezTo>
                    <a:pt x="27" y="12"/>
                    <a:pt x="28" y="13"/>
                    <a:pt x="30" y="15"/>
                  </a:cubicBezTo>
                  <a:cubicBezTo>
                    <a:pt x="28" y="17"/>
                    <a:pt x="27" y="19"/>
                    <a:pt x="25" y="20"/>
                  </a:cubicBezTo>
                  <a:cubicBezTo>
                    <a:pt x="25" y="21"/>
                    <a:pt x="25" y="21"/>
                    <a:pt x="25" y="21"/>
                  </a:cubicBezTo>
                  <a:lnTo>
                    <a:pt x="20" y="16"/>
                  </a:lnTo>
                  <a:close/>
                  <a:moveTo>
                    <a:pt x="21" y="41"/>
                  </a:moveTo>
                  <a:cubicBezTo>
                    <a:pt x="20" y="40"/>
                    <a:pt x="19" y="40"/>
                    <a:pt x="19" y="39"/>
                  </a:cubicBezTo>
                  <a:cubicBezTo>
                    <a:pt x="18" y="38"/>
                    <a:pt x="17" y="37"/>
                    <a:pt x="15" y="36"/>
                  </a:cubicBezTo>
                  <a:cubicBezTo>
                    <a:pt x="19" y="33"/>
                    <a:pt x="22" y="29"/>
                    <a:pt x="25" y="26"/>
                  </a:cubicBezTo>
                  <a:cubicBezTo>
                    <a:pt x="30" y="31"/>
                    <a:pt x="30" y="31"/>
                    <a:pt x="30" y="31"/>
                  </a:cubicBezTo>
                  <a:cubicBezTo>
                    <a:pt x="30" y="31"/>
                    <a:pt x="30" y="31"/>
                    <a:pt x="30" y="31"/>
                  </a:cubicBezTo>
                  <a:cubicBezTo>
                    <a:pt x="27" y="34"/>
                    <a:pt x="24" y="37"/>
                    <a:pt x="21" y="40"/>
                  </a:cubicBezTo>
                  <a:cubicBezTo>
                    <a:pt x="21" y="40"/>
                    <a:pt x="21" y="41"/>
                    <a:pt x="21" y="41"/>
                  </a:cubicBezTo>
                  <a:close/>
                  <a:moveTo>
                    <a:pt x="30" y="49"/>
                  </a:moveTo>
                  <a:cubicBezTo>
                    <a:pt x="28" y="47"/>
                    <a:pt x="26" y="45"/>
                    <a:pt x="23" y="42"/>
                  </a:cubicBezTo>
                  <a:cubicBezTo>
                    <a:pt x="26" y="40"/>
                    <a:pt x="30" y="37"/>
                    <a:pt x="33" y="34"/>
                  </a:cubicBezTo>
                  <a:cubicBezTo>
                    <a:pt x="35" y="36"/>
                    <a:pt x="38" y="39"/>
                    <a:pt x="40" y="41"/>
                  </a:cubicBezTo>
                  <a:cubicBezTo>
                    <a:pt x="37" y="44"/>
                    <a:pt x="34" y="46"/>
                    <a:pt x="30" y="49"/>
                  </a:cubicBezTo>
                  <a:close/>
                  <a:moveTo>
                    <a:pt x="45" y="37"/>
                  </a:moveTo>
                  <a:cubicBezTo>
                    <a:pt x="45" y="37"/>
                    <a:pt x="44" y="38"/>
                    <a:pt x="43" y="38"/>
                  </a:cubicBezTo>
                  <a:cubicBezTo>
                    <a:pt x="41" y="36"/>
                    <a:pt x="39" y="34"/>
                    <a:pt x="36" y="31"/>
                  </a:cubicBezTo>
                  <a:cubicBezTo>
                    <a:pt x="38" y="30"/>
                    <a:pt x="40" y="28"/>
                    <a:pt x="41" y="27"/>
                  </a:cubicBezTo>
                  <a:cubicBezTo>
                    <a:pt x="43" y="29"/>
                    <a:pt x="46" y="32"/>
                    <a:pt x="48" y="34"/>
                  </a:cubicBezTo>
                  <a:cubicBezTo>
                    <a:pt x="47" y="35"/>
                    <a:pt x="46" y="36"/>
                    <a:pt x="45" y="37"/>
                  </a:cubicBezTo>
                  <a:close/>
                  <a:moveTo>
                    <a:pt x="50" y="31"/>
                  </a:moveTo>
                  <a:cubicBezTo>
                    <a:pt x="49" y="29"/>
                    <a:pt x="46" y="26"/>
                    <a:pt x="44" y="24"/>
                  </a:cubicBezTo>
                  <a:cubicBezTo>
                    <a:pt x="45" y="23"/>
                    <a:pt x="46" y="22"/>
                    <a:pt x="47" y="21"/>
                  </a:cubicBezTo>
                  <a:cubicBezTo>
                    <a:pt x="49" y="23"/>
                    <a:pt x="51" y="26"/>
                    <a:pt x="54" y="28"/>
                  </a:cubicBezTo>
                  <a:cubicBezTo>
                    <a:pt x="53" y="29"/>
                    <a:pt x="51" y="30"/>
                    <a:pt x="50" y="3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036" name="Freeform 43"/>
          <p:cNvSpPr>
            <a:spLocks noEditPoints="1"/>
          </p:cNvSpPr>
          <p:nvPr/>
        </p:nvSpPr>
        <p:spPr bwMode="auto">
          <a:xfrm>
            <a:off x="4737418" y="2419350"/>
            <a:ext cx="881063" cy="874713"/>
          </a:xfrm>
          <a:custGeom>
            <a:avLst/>
            <a:gdLst>
              <a:gd name="T0" fmla="*/ 275 w 277"/>
              <a:gd name="T1" fmla="*/ 3 h 275"/>
              <a:gd name="T2" fmla="*/ 271 w 277"/>
              <a:gd name="T3" fmla="*/ 1 h 275"/>
              <a:gd name="T4" fmla="*/ 136 w 277"/>
              <a:gd name="T5" fmla="*/ 77 h 275"/>
              <a:gd name="T6" fmla="*/ 3 w 277"/>
              <a:gd name="T7" fmla="*/ 154 h 275"/>
              <a:gd name="T8" fmla="*/ 4 w 277"/>
              <a:gd name="T9" fmla="*/ 160 h 275"/>
              <a:gd name="T10" fmla="*/ 6 w 277"/>
              <a:gd name="T11" fmla="*/ 163 h 275"/>
              <a:gd name="T12" fmla="*/ 10 w 277"/>
              <a:gd name="T13" fmla="*/ 166 h 275"/>
              <a:gd name="T14" fmla="*/ 13 w 277"/>
              <a:gd name="T15" fmla="*/ 168 h 275"/>
              <a:gd name="T16" fmla="*/ 85 w 277"/>
              <a:gd name="T17" fmla="*/ 205 h 275"/>
              <a:gd name="T18" fmla="*/ 86 w 277"/>
              <a:gd name="T19" fmla="*/ 205 h 275"/>
              <a:gd name="T20" fmla="*/ 90 w 277"/>
              <a:gd name="T21" fmla="*/ 206 h 275"/>
              <a:gd name="T22" fmla="*/ 92 w 277"/>
              <a:gd name="T23" fmla="*/ 208 h 275"/>
              <a:gd name="T24" fmla="*/ 115 w 277"/>
              <a:gd name="T25" fmla="*/ 212 h 275"/>
              <a:gd name="T26" fmla="*/ 111 w 277"/>
              <a:gd name="T27" fmla="*/ 218 h 275"/>
              <a:gd name="T28" fmla="*/ 113 w 277"/>
              <a:gd name="T29" fmla="*/ 222 h 275"/>
              <a:gd name="T30" fmla="*/ 205 w 277"/>
              <a:gd name="T31" fmla="*/ 274 h 275"/>
              <a:gd name="T32" fmla="*/ 209 w 277"/>
              <a:gd name="T33" fmla="*/ 271 h 275"/>
              <a:gd name="T34" fmla="*/ 210 w 277"/>
              <a:gd name="T35" fmla="*/ 270 h 275"/>
              <a:gd name="T36" fmla="*/ 223 w 277"/>
              <a:gd name="T37" fmla="*/ 206 h 275"/>
              <a:gd name="T38" fmla="*/ 240 w 277"/>
              <a:gd name="T39" fmla="*/ 138 h 275"/>
              <a:gd name="T40" fmla="*/ 275 w 277"/>
              <a:gd name="T41" fmla="*/ 9 h 275"/>
              <a:gd name="T42" fmla="*/ 276 w 277"/>
              <a:gd name="T43" fmla="*/ 7 h 275"/>
              <a:gd name="T44" fmla="*/ 275 w 277"/>
              <a:gd name="T45" fmla="*/ 3 h 275"/>
              <a:gd name="T46" fmla="*/ 94 w 277"/>
              <a:gd name="T47" fmla="*/ 203 h 275"/>
              <a:gd name="T48" fmla="*/ 229 w 277"/>
              <a:gd name="T49" fmla="*/ 60 h 275"/>
              <a:gd name="T50" fmla="*/ 119 w 277"/>
              <a:gd name="T51" fmla="*/ 207 h 275"/>
              <a:gd name="T52" fmla="*/ 94 w 277"/>
              <a:gd name="T53" fmla="*/ 203 h 275"/>
              <a:gd name="T54" fmla="*/ 232 w 277"/>
              <a:gd name="T55" fmla="*/ 140 h 275"/>
              <a:gd name="T56" fmla="*/ 204 w 277"/>
              <a:gd name="T57" fmla="*/ 267 h 275"/>
              <a:gd name="T58" fmla="*/ 115 w 277"/>
              <a:gd name="T59" fmla="*/ 223 h 275"/>
              <a:gd name="T60" fmla="*/ 115 w 277"/>
              <a:gd name="T61" fmla="*/ 222 h 275"/>
              <a:gd name="T62" fmla="*/ 115 w 277"/>
              <a:gd name="T63" fmla="*/ 221 h 275"/>
              <a:gd name="T64" fmla="*/ 263 w 277"/>
              <a:gd name="T65" fmla="*/ 25 h 275"/>
              <a:gd name="T66" fmla="*/ 232 w 277"/>
              <a:gd name="T67" fmla="*/ 140 h 275"/>
              <a:gd name="T68" fmla="*/ 86 w 277"/>
              <a:gd name="T69" fmla="*/ 201 h 275"/>
              <a:gd name="T70" fmla="*/ 47 w 277"/>
              <a:gd name="T71" fmla="*/ 180 h 275"/>
              <a:gd name="T72" fmla="*/ 20 w 277"/>
              <a:gd name="T73" fmla="*/ 164 h 275"/>
              <a:gd name="T74" fmla="*/ 14 w 277"/>
              <a:gd name="T75" fmla="*/ 160 h 275"/>
              <a:gd name="T76" fmla="*/ 11 w 277"/>
              <a:gd name="T77" fmla="*/ 157 h 275"/>
              <a:gd name="T78" fmla="*/ 140 w 277"/>
              <a:gd name="T79" fmla="*/ 84 h 275"/>
              <a:gd name="T80" fmla="*/ 264 w 277"/>
              <a:gd name="T81" fmla="*/ 12 h 275"/>
              <a:gd name="T82" fmla="*/ 86 w 277"/>
              <a:gd name="T83" fmla="*/ 20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 h="275">
                <a:moveTo>
                  <a:pt x="275" y="3"/>
                </a:moveTo>
                <a:cubicBezTo>
                  <a:pt x="275" y="1"/>
                  <a:pt x="273" y="0"/>
                  <a:pt x="271" y="1"/>
                </a:cubicBezTo>
                <a:cubicBezTo>
                  <a:pt x="224" y="23"/>
                  <a:pt x="181" y="51"/>
                  <a:pt x="136" y="77"/>
                </a:cubicBezTo>
                <a:cubicBezTo>
                  <a:pt x="92" y="102"/>
                  <a:pt x="44" y="125"/>
                  <a:pt x="3" y="154"/>
                </a:cubicBezTo>
                <a:cubicBezTo>
                  <a:pt x="0" y="156"/>
                  <a:pt x="1" y="159"/>
                  <a:pt x="4" y="160"/>
                </a:cubicBezTo>
                <a:cubicBezTo>
                  <a:pt x="4" y="161"/>
                  <a:pt x="4" y="162"/>
                  <a:pt x="6" y="163"/>
                </a:cubicBezTo>
                <a:cubicBezTo>
                  <a:pt x="7" y="164"/>
                  <a:pt x="9" y="165"/>
                  <a:pt x="10" y="166"/>
                </a:cubicBezTo>
                <a:cubicBezTo>
                  <a:pt x="11" y="167"/>
                  <a:pt x="12" y="167"/>
                  <a:pt x="13" y="168"/>
                </a:cubicBezTo>
                <a:cubicBezTo>
                  <a:pt x="33" y="185"/>
                  <a:pt x="61" y="198"/>
                  <a:pt x="85" y="205"/>
                </a:cubicBezTo>
                <a:cubicBezTo>
                  <a:pt x="85" y="205"/>
                  <a:pt x="86" y="205"/>
                  <a:pt x="86" y="205"/>
                </a:cubicBezTo>
                <a:cubicBezTo>
                  <a:pt x="87" y="206"/>
                  <a:pt x="89" y="207"/>
                  <a:pt x="90" y="206"/>
                </a:cubicBezTo>
                <a:cubicBezTo>
                  <a:pt x="91" y="207"/>
                  <a:pt x="91" y="208"/>
                  <a:pt x="92" y="208"/>
                </a:cubicBezTo>
                <a:cubicBezTo>
                  <a:pt x="100" y="210"/>
                  <a:pt x="108" y="211"/>
                  <a:pt x="115" y="212"/>
                </a:cubicBezTo>
                <a:cubicBezTo>
                  <a:pt x="114" y="214"/>
                  <a:pt x="113" y="216"/>
                  <a:pt x="111" y="218"/>
                </a:cubicBezTo>
                <a:cubicBezTo>
                  <a:pt x="110" y="220"/>
                  <a:pt x="111" y="222"/>
                  <a:pt x="113" y="222"/>
                </a:cubicBezTo>
                <a:cubicBezTo>
                  <a:pt x="111" y="228"/>
                  <a:pt x="196" y="269"/>
                  <a:pt x="205" y="274"/>
                </a:cubicBezTo>
                <a:cubicBezTo>
                  <a:pt x="207" y="275"/>
                  <a:pt x="209" y="273"/>
                  <a:pt x="209" y="271"/>
                </a:cubicBezTo>
                <a:cubicBezTo>
                  <a:pt x="209" y="271"/>
                  <a:pt x="210" y="270"/>
                  <a:pt x="210" y="270"/>
                </a:cubicBezTo>
                <a:cubicBezTo>
                  <a:pt x="216" y="249"/>
                  <a:pt x="219" y="227"/>
                  <a:pt x="223" y="206"/>
                </a:cubicBezTo>
                <a:cubicBezTo>
                  <a:pt x="228" y="183"/>
                  <a:pt x="234" y="160"/>
                  <a:pt x="240" y="138"/>
                </a:cubicBezTo>
                <a:cubicBezTo>
                  <a:pt x="250" y="95"/>
                  <a:pt x="262" y="52"/>
                  <a:pt x="275" y="9"/>
                </a:cubicBezTo>
                <a:cubicBezTo>
                  <a:pt x="275" y="8"/>
                  <a:pt x="276" y="8"/>
                  <a:pt x="276" y="7"/>
                </a:cubicBezTo>
                <a:cubicBezTo>
                  <a:pt x="277" y="6"/>
                  <a:pt x="276" y="4"/>
                  <a:pt x="275" y="3"/>
                </a:cubicBezTo>
                <a:close/>
                <a:moveTo>
                  <a:pt x="94" y="203"/>
                </a:moveTo>
                <a:cubicBezTo>
                  <a:pt x="135" y="152"/>
                  <a:pt x="184" y="108"/>
                  <a:pt x="229" y="60"/>
                </a:cubicBezTo>
                <a:cubicBezTo>
                  <a:pt x="192" y="109"/>
                  <a:pt x="155" y="157"/>
                  <a:pt x="119" y="207"/>
                </a:cubicBezTo>
                <a:cubicBezTo>
                  <a:pt x="111" y="205"/>
                  <a:pt x="102" y="204"/>
                  <a:pt x="94" y="203"/>
                </a:cubicBezTo>
                <a:close/>
                <a:moveTo>
                  <a:pt x="232" y="140"/>
                </a:moveTo>
                <a:cubicBezTo>
                  <a:pt x="222" y="181"/>
                  <a:pt x="208" y="225"/>
                  <a:pt x="204" y="267"/>
                </a:cubicBezTo>
                <a:cubicBezTo>
                  <a:pt x="186" y="258"/>
                  <a:pt x="115" y="223"/>
                  <a:pt x="115" y="223"/>
                </a:cubicBezTo>
                <a:cubicBezTo>
                  <a:pt x="115" y="222"/>
                  <a:pt x="115" y="222"/>
                  <a:pt x="115" y="222"/>
                </a:cubicBezTo>
                <a:cubicBezTo>
                  <a:pt x="115" y="222"/>
                  <a:pt x="115" y="221"/>
                  <a:pt x="115" y="221"/>
                </a:cubicBezTo>
                <a:cubicBezTo>
                  <a:pt x="168" y="158"/>
                  <a:pt x="215" y="91"/>
                  <a:pt x="263" y="25"/>
                </a:cubicBezTo>
                <a:cubicBezTo>
                  <a:pt x="252" y="63"/>
                  <a:pt x="242" y="101"/>
                  <a:pt x="232" y="140"/>
                </a:cubicBezTo>
                <a:close/>
                <a:moveTo>
                  <a:pt x="86" y="201"/>
                </a:moveTo>
                <a:cubicBezTo>
                  <a:pt x="74" y="193"/>
                  <a:pt x="60" y="187"/>
                  <a:pt x="47" y="180"/>
                </a:cubicBezTo>
                <a:cubicBezTo>
                  <a:pt x="38" y="175"/>
                  <a:pt x="29" y="168"/>
                  <a:pt x="20" y="164"/>
                </a:cubicBezTo>
                <a:cubicBezTo>
                  <a:pt x="18" y="162"/>
                  <a:pt x="16" y="161"/>
                  <a:pt x="14" y="160"/>
                </a:cubicBezTo>
                <a:cubicBezTo>
                  <a:pt x="13" y="159"/>
                  <a:pt x="12" y="158"/>
                  <a:pt x="11" y="157"/>
                </a:cubicBezTo>
                <a:cubicBezTo>
                  <a:pt x="55" y="136"/>
                  <a:pt x="98" y="108"/>
                  <a:pt x="140" y="84"/>
                </a:cubicBezTo>
                <a:cubicBezTo>
                  <a:pt x="181" y="60"/>
                  <a:pt x="224" y="38"/>
                  <a:pt x="264" y="12"/>
                </a:cubicBezTo>
                <a:cubicBezTo>
                  <a:pt x="208" y="78"/>
                  <a:pt x="141" y="134"/>
                  <a:pt x="86" y="2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44"/>
          <p:cNvSpPr>
            <a:spLocks noEditPoints="1"/>
          </p:cNvSpPr>
          <p:nvPr/>
        </p:nvSpPr>
        <p:spPr bwMode="auto">
          <a:xfrm>
            <a:off x="664394" y="758824"/>
            <a:ext cx="4371474" cy="3400425"/>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6" name="矩形 1045"/>
          <p:cNvSpPr/>
          <p:nvPr/>
        </p:nvSpPr>
        <p:spPr>
          <a:xfrm>
            <a:off x="1882775" y="1524635"/>
            <a:ext cx="1915160" cy="1198880"/>
          </a:xfrm>
          <a:prstGeom prst="rect">
            <a:avLst/>
          </a:prstGeom>
        </p:spPr>
        <p:txBody>
          <a:bodyPr wrap="square">
            <a:spAutoFit/>
          </a:bodyPr>
          <a:lstStyle/>
          <a:p>
            <a:pPr algn="ctr"/>
            <a:r>
              <a:rPr lang="en-US" altLang="zh-CN" sz="3600" b="1" dirty="0" smtClean="0">
                <a:ln w="6350">
                  <a:noFill/>
                </a:ln>
                <a:solidFill>
                  <a:schemeClr val="accent1"/>
                </a:solidFill>
                <a:latin typeface="微软雅黑" panose="020B0503020204020204" pitchFamily="34" charset="-122"/>
                <a:ea typeface="微软雅黑" panose="020B0503020204020204" pitchFamily="34" charset="-122"/>
              </a:rPr>
              <a:t>ok,thx </a:t>
            </a:r>
            <a:endParaRPr lang="en-US" altLang="zh-CN" sz="3600" b="1" dirty="0" smtClean="0">
              <a:ln w="6350">
                <a:noFill/>
              </a:ln>
              <a:solidFill>
                <a:schemeClr val="accent1"/>
              </a:solidFill>
              <a:latin typeface="微软雅黑" panose="020B0503020204020204" pitchFamily="34" charset="-122"/>
              <a:ea typeface="微软雅黑" panose="020B0503020204020204" pitchFamily="34" charset="-122"/>
            </a:endParaRPr>
          </a:p>
          <a:p>
            <a:pPr algn="ctr"/>
            <a:r>
              <a:rPr lang="en-US" altLang="zh-CN" sz="3600" dirty="0" smtClean="0">
                <a:ln w="6350">
                  <a:noFill/>
                </a:ln>
                <a:solidFill>
                  <a:schemeClr val="accent1"/>
                </a:solidFill>
                <a:latin typeface="微软雅黑" panose="020B0503020204020204" pitchFamily="34" charset="-122"/>
                <a:ea typeface="微软雅黑" panose="020B0503020204020204" pitchFamily="34" charset="-122"/>
              </a:rPr>
              <a:t>Q&amp;A</a:t>
            </a:r>
            <a:endParaRPr lang="en-US" altLang="zh-CN" sz="3600" dirty="0" smtClean="0">
              <a:ln w="6350">
                <a:noFill/>
              </a:ln>
              <a:solidFill>
                <a:schemeClr val="accent1"/>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104618" y="2723380"/>
            <a:ext cx="123444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zh-CN" altLang="en-US" sz="1400" dirty="0">
                <a:solidFill>
                  <a:schemeClr val="accent1"/>
                </a:solidFill>
                <a:latin typeface="微软雅黑" panose="020B0503020204020204" pitchFamily="34" charset="-122"/>
                <a:ea typeface="微软雅黑" panose="020B0503020204020204" pitchFamily="34" charset="-122"/>
              </a:rPr>
              <a:t>答辩人</a:t>
            </a:r>
            <a:r>
              <a:rPr lang="zh-CN" altLang="en-US" sz="1400" dirty="0" smtClean="0">
                <a:solidFill>
                  <a:schemeClr val="accent1"/>
                </a:solidFill>
                <a:latin typeface="微软雅黑" panose="020B0503020204020204" pitchFamily="34" charset="-122"/>
                <a:ea typeface="微软雅黑" panose="020B0503020204020204" pitchFamily="34" charset="-122"/>
              </a:rPr>
              <a:t>：</a:t>
            </a:r>
            <a:r>
              <a:rPr lang="en-US" altLang="zh-CN" sz="1400" dirty="0" smtClean="0">
                <a:solidFill>
                  <a:schemeClr val="accent1"/>
                </a:solidFill>
                <a:latin typeface="微软雅黑" panose="020B0503020204020204" pitchFamily="34" charset="-122"/>
                <a:ea typeface="微软雅黑" panose="020B0503020204020204" pitchFamily="34" charset="-122"/>
              </a:rPr>
              <a:t>G05</a:t>
            </a:r>
            <a:endParaRPr lang="en-US" altLang="zh-CN" sz="1400" dirty="0" smtClean="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可行性分析</a:t>
            </a:r>
            <a:r>
              <a:rPr lang="en-US" altLang="zh-CN" baseline="30000" dirty="0" smtClean="0">
                <a:solidFill>
                  <a:schemeClr val="accent1"/>
                </a:solidFill>
                <a:sym typeface="+mn-ea"/>
              </a:rPr>
              <a:t>[17]</a:t>
            </a:r>
            <a:endParaRPr lang="en-US" altLang="zh-CN" baseline="30000" dirty="0" smtClean="0">
              <a:solidFill>
                <a:schemeClr val="accent1"/>
              </a:solidFill>
              <a:sym typeface="+mn-ea"/>
            </a:endParaRPr>
          </a:p>
        </p:txBody>
      </p:sp>
      <p:sp>
        <p:nvSpPr>
          <p:cNvPr id="2" name="文本框 2"/>
          <p:cNvSpPr txBox="1"/>
          <p:nvPr/>
        </p:nvSpPr>
        <p:spPr>
          <a:xfrm>
            <a:off x="2822575" y="920750"/>
            <a:ext cx="3330575" cy="368300"/>
          </a:xfrm>
          <a:prstGeom prst="rect">
            <a:avLst/>
          </a:prstGeom>
          <a:noFill/>
          <a:ln w="9525">
            <a:noFill/>
          </a:ln>
        </p:spPr>
        <p:txBody>
          <a:bodyPr anchor="t" anchorCtr="0">
            <a:spAutoFit/>
          </a:bodyPr>
          <a:p>
            <a:pPr algn="ctr"/>
            <a:r>
              <a:rPr lang="zh-CN" altLang="zh-CN" b="1" dirty="0">
                <a:latin typeface="宋体" panose="02010600030101010101" pitchFamily="2" charset="-122"/>
                <a:ea typeface="宋体" panose="02010600030101010101" pitchFamily="2" charset="-122"/>
                <a:cs typeface="宋体" panose="02010600030101010101" pitchFamily="2" charset="-122"/>
              </a:rPr>
              <a:t>最终方案选择</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技术可行性</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5"/>
          <p:cNvSpPr txBox="1"/>
          <p:nvPr/>
        </p:nvSpPr>
        <p:spPr>
          <a:xfrm>
            <a:off x="1063625" y="1289050"/>
            <a:ext cx="7016750" cy="3538538"/>
          </a:xfrm>
          <a:prstGeom prst="rect">
            <a:avLst/>
          </a:prstGeom>
          <a:noFill/>
          <a:ln w="9525">
            <a:noFill/>
          </a:ln>
        </p:spPr>
        <p:txBody>
          <a:bodyPr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经济可行性：APP&gt;Web网页≈小程序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APP：涉及多个平台的开发工具、语言，以及不同设备的适配。</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Web网页：开发、维护成本低，推广方式多种多样。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小程序：开发成本不是很高。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技术可行性：Web网页≈小程序&gt;APP</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Web网页：开发技术较为成熟，且功能完善，浏览器兼容问题较好解决。</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小程序：微信团队提供了开发者工具，并且规范了开发标准。</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APP：多平台所需要的技术多，成本高。</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操作可行性：APP&gt;Web网页&gt;小程序</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APP：实现最丰富的功能和最华丽的交互，虽然需要下载安装。</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Web网页：即点即用，用户使用成本低，可以与选课网界面一致。</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小程序：跨平台，即点即用，用户使用成本低，用户体验差，运行速度慢</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最终我们选择了在前面的限制下所能最好实现我们的功能的APP作为我们的最终方案。</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[13]</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3924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a:t>
            </a:r>
            <a:r>
              <a:rPr lang="en-US" altLang="zh-CN" baseline="30000" dirty="0" smtClean="0">
                <a:solidFill>
                  <a:schemeClr val="accent1"/>
                </a:solidFill>
                <a:sym typeface="+mn-ea"/>
              </a:rPr>
              <a:t>[13]GB+T-8567-2006计算机软件文档编制规范</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828040" y="699135"/>
            <a:ext cx="3154680" cy="4356100"/>
          </a:xfrm>
          <a:prstGeom prst="rect">
            <a:avLst/>
          </a:prstGeom>
        </p:spPr>
      </p:pic>
      <p:pic>
        <p:nvPicPr>
          <p:cNvPr id="5" name="图片 4"/>
          <p:cNvPicPr>
            <a:picLocks noChangeAspect="1"/>
          </p:cNvPicPr>
          <p:nvPr/>
        </p:nvPicPr>
        <p:blipFill>
          <a:blip r:embed="rId2"/>
          <a:stretch>
            <a:fillRect/>
          </a:stretch>
        </p:blipFill>
        <p:spPr>
          <a:xfrm>
            <a:off x="4427855" y="1486535"/>
            <a:ext cx="4099560" cy="3568700"/>
          </a:xfrm>
          <a:prstGeom prst="rect">
            <a:avLst/>
          </a:prstGeom>
        </p:spPr>
      </p:pic>
      <p:grpSp>
        <p:nvGrpSpPr>
          <p:cNvPr id="2079" name="组合 2078"/>
          <p:cNvGrpSpPr/>
          <p:nvPr/>
        </p:nvGrpSpPr>
        <p:grpSpPr>
          <a:xfrm>
            <a:off x="6367990" y="11168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6" name="文本框 5">
            <a:hlinkClick r:id="rId3" action="ppaction://hlinkfile"/>
          </p:cNvPr>
          <p:cNvSpPr txBox="1"/>
          <p:nvPr/>
        </p:nvSpPr>
        <p:spPr>
          <a:xfrm>
            <a:off x="4860290" y="100457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软件开发</a:t>
            </a:r>
            <a:r>
              <a:rPr lang="zh-CN" altLang="en-US"/>
              <a:t>计划(SDP)</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软件开发计划风险管理</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251460" y="771525"/>
            <a:ext cx="2576830" cy="4075430"/>
          </a:xfrm>
          <a:prstGeom prst="rect">
            <a:avLst/>
          </a:prstGeom>
        </p:spPr>
      </p:pic>
      <p:pic>
        <p:nvPicPr>
          <p:cNvPr id="6" name="图片 5"/>
          <p:cNvPicPr>
            <a:picLocks noChangeAspect="1"/>
          </p:cNvPicPr>
          <p:nvPr/>
        </p:nvPicPr>
        <p:blipFill>
          <a:blip r:embed="rId2"/>
          <a:stretch>
            <a:fillRect/>
          </a:stretch>
        </p:blipFill>
        <p:spPr>
          <a:xfrm>
            <a:off x="2915920" y="787400"/>
            <a:ext cx="6234430" cy="40595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558" y="2500068"/>
            <a:ext cx="2310130" cy="1383665"/>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项目章程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平时会议记录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配置管理与文档更新记录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572635" y="1884045"/>
            <a:ext cx="44005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项目起始阶段</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[18][16][14]</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软件开发计划：人力资源计划</a:t>
            </a:r>
            <a:r>
              <a:rPr lang="en-US" altLang="zh-CN" baseline="30000" dirty="0" smtClean="0">
                <a:solidFill>
                  <a:schemeClr val="accent1"/>
                </a:solidFill>
                <a:sym typeface="+mn-ea"/>
              </a:rPr>
              <a:t>[13]</a:t>
            </a:r>
            <a:endParaRPr lang="en-US" altLang="zh-CN" baseline="30000" dirty="0" smtClean="0">
              <a:solidFill>
                <a:schemeClr val="accent1"/>
              </a:solidFill>
              <a:sym typeface="+mn-ea"/>
            </a:endParaRPr>
          </a:p>
        </p:txBody>
      </p:sp>
      <p:pic>
        <p:nvPicPr>
          <p:cNvPr id="5" name="图片 4"/>
          <p:cNvPicPr>
            <a:picLocks noChangeAspect="1"/>
          </p:cNvPicPr>
          <p:nvPr/>
        </p:nvPicPr>
        <p:blipFill>
          <a:blip r:embed="rId1"/>
          <a:stretch>
            <a:fillRect/>
          </a:stretch>
        </p:blipFill>
        <p:spPr>
          <a:xfrm>
            <a:off x="35560" y="820420"/>
            <a:ext cx="6264275" cy="4112260"/>
          </a:xfrm>
          <a:prstGeom prst="rect">
            <a:avLst/>
          </a:prstGeom>
        </p:spPr>
      </p:pic>
      <p:pic>
        <p:nvPicPr>
          <p:cNvPr id="6" name="图片 5"/>
          <p:cNvPicPr>
            <a:picLocks noChangeAspect="1"/>
          </p:cNvPicPr>
          <p:nvPr/>
        </p:nvPicPr>
        <p:blipFill>
          <a:blip r:embed="rId2"/>
          <a:stretch>
            <a:fillRect/>
          </a:stretch>
        </p:blipFill>
        <p:spPr>
          <a:xfrm>
            <a:off x="6377940" y="811530"/>
            <a:ext cx="2705735" cy="41211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150685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OBS</a:t>
            </a:r>
            <a:r>
              <a:rPr lang="en-US" altLang="zh-CN" baseline="30000" dirty="0" smtClean="0">
                <a:solidFill>
                  <a:schemeClr val="accent1"/>
                </a:solidFill>
                <a:sym typeface="+mn-ea"/>
              </a:rPr>
              <a:t>[13]</a:t>
            </a:r>
            <a:endParaRPr lang="en-US" altLang="zh-CN" sz="1200" baseline="30000" dirty="0" smtClean="0">
              <a:solidFill>
                <a:schemeClr val="accent1"/>
              </a:solidFill>
              <a:sym typeface="+mn-ea"/>
            </a:endParaRPr>
          </a:p>
        </p:txBody>
      </p:sp>
      <p:pic>
        <p:nvPicPr>
          <p:cNvPr id="22531" name="图片 1" descr="SRA2021-G05-组织结构"/>
          <p:cNvPicPr>
            <a:picLocks noChangeAspect="1"/>
          </p:cNvPicPr>
          <p:nvPr/>
        </p:nvPicPr>
        <p:blipFill>
          <a:blip r:embed="rId1"/>
          <a:stretch>
            <a:fillRect/>
          </a:stretch>
        </p:blipFill>
        <p:spPr>
          <a:xfrm>
            <a:off x="0" y="699135"/>
            <a:ext cx="9147810" cy="2801620"/>
          </a:xfrm>
          <a:prstGeom prst="rect">
            <a:avLst/>
          </a:prstGeom>
          <a:noFill/>
          <a:ln w="9525">
            <a:noFill/>
          </a:ln>
        </p:spPr>
      </p:pic>
      <p:sp>
        <p:nvSpPr>
          <p:cNvPr id="30727" name="文本框 5"/>
          <p:cNvSpPr txBox="1"/>
          <p:nvPr/>
        </p:nvSpPr>
        <p:spPr>
          <a:xfrm>
            <a:off x="111760" y="3651885"/>
            <a:ext cx="9036050" cy="13836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进度</a:t>
            </a:r>
            <a:r>
              <a:rPr lang="zh-CN" altLang="en-US" sz="1400" dirty="0">
                <a:latin typeface="宋体" panose="02010600030101010101" pitchFamily="2" charset="-122"/>
                <a:ea typeface="宋体" panose="02010600030101010101" pitchFamily="2" charset="-122"/>
                <a:cs typeface="宋体" panose="02010600030101010101" pitchFamily="2" charset="-122"/>
              </a:rPr>
              <a:t>管理：记录项目的进度及甘特图的维护，辅助PM进行进度控制；</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任务</a:t>
            </a:r>
            <a:r>
              <a:rPr lang="zh-CN" altLang="en-US" sz="1400" dirty="0">
                <a:latin typeface="宋体" panose="02010600030101010101" pitchFamily="2" charset="-122"/>
                <a:ea typeface="宋体" panose="02010600030101010101" pitchFamily="2" charset="-122"/>
                <a:cs typeface="宋体" panose="02010600030101010101" pitchFamily="2" charset="-122"/>
              </a:rPr>
              <a:t>审核：对分配下去任务的完成情况进行审查与核实并进行评价；</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文档</a:t>
            </a:r>
            <a:r>
              <a:rPr lang="zh-CN" altLang="en-US" sz="1400" dirty="0">
                <a:latin typeface="宋体" panose="02010600030101010101" pitchFamily="2" charset="-122"/>
                <a:ea typeface="宋体" panose="02010600030101010101" pitchFamily="2" charset="-122"/>
                <a:cs typeface="宋体" panose="02010600030101010101" pitchFamily="2" charset="-122"/>
              </a:rPr>
              <a:t>管理：负责寻找主要的文档模板，负责各种项目文档的起草；负责整合其他成员起草的文档；负责文档的维护；发布已更新的技术文档；</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会议记录：对例会、上课重要内容及与谈话录音，并编写会议记录；</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配置管理：负责制定配置管理计划；针对项目镜像配置库的规划；搭建配置管理环境；建立和维护配置库；</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2635" y="1990090"/>
            <a:ext cx="457136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WBS</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及甘特图</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[28][19]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453491" y="326118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254500" y="413321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椭圆 5"/>
          <p:cNvSpPr/>
          <p:nvPr/>
        </p:nvSpPr>
        <p:spPr>
          <a:xfrm>
            <a:off x="35560" y="311785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nvCxnSpPr>
        <p:spPr>
          <a:xfrm flipV="1">
            <a:off x="830580" y="1779905"/>
            <a:ext cx="2372995" cy="13379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3275965" y="0"/>
            <a:ext cx="5727700" cy="2860675"/>
          </a:xfrm>
          <a:prstGeom prst="rect">
            <a:avLst/>
          </a:prstGeom>
        </p:spPr>
      </p:pic>
      <p:sp>
        <p:nvSpPr>
          <p:cNvPr id="30727" name="文本框 5"/>
          <p:cNvSpPr txBox="1"/>
          <p:nvPr/>
        </p:nvSpPr>
        <p:spPr>
          <a:xfrm>
            <a:off x="5254625" y="3117850"/>
            <a:ext cx="3733800" cy="1599565"/>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项目启动阶段；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项目计划阶段；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软件需求开发过程：需求获取阶段、需求分析阶段、需求规格说明阶段、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需求规格说明</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组内审核阶段；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软件需求管理过程；</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软件需求工程项目收尾</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[13][28]</a:t>
            </a:r>
            <a:endParaRPr lang="zh-CN" altLang="en-US"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07315" y="2931795"/>
            <a:ext cx="4034155" cy="2148205"/>
          </a:xfrm>
          <a:prstGeom prst="rect">
            <a:avLst/>
          </a:prstGeom>
        </p:spPr>
      </p:pic>
      <p:grpSp>
        <p:nvGrpSpPr>
          <p:cNvPr id="12" name="组合 11"/>
          <p:cNvGrpSpPr/>
          <p:nvPr/>
        </p:nvGrpSpPr>
        <p:grpSpPr>
          <a:xfrm>
            <a:off x="4572236" y="3291662"/>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3" name="文本框 2">
            <a:hlinkClick r:id="rId2" action="ppaction://hlinkfile"/>
          </p:cNvPr>
          <p:cNvSpPr txBox="1"/>
          <p:nvPr/>
        </p:nvSpPr>
        <p:spPr>
          <a:xfrm>
            <a:off x="4373245" y="4163695"/>
            <a:ext cx="951865" cy="368300"/>
          </a:xfrm>
          <a:prstGeom prst="rect">
            <a:avLst/>
          </a:prstGeom>
          <a:noFill/>
        </p:spPr>
        <p:txBody>
          <a:bodyPr wrap="square" rtlCol="0">
            <a:spAutoFit/>
          </a:bodyPr>
          <a:p>
            <a:pPr algn="ctr"/>
            <a:r>
              <a:rPr lang="en-US" altLang="zh-CN">
                <a:latin typeface="宋体" panose="02010600030101010101" pitchFamily="2" charset="-122"/>
                <a:ea typeface="宋体" panose="02010600030101010101" pitchFamily="2" charset="-122"/>
                <a:cs typeface="宋体" panose="02010600030101010101" pitchFamily="2" charset="-122"/>
              </a:rPr>
              <a:t>WBS</a:t>
            </a:r>
            <a:r>
              <a:rPr lang="zh-CN" altLang="en-US">
                <a:latin typeface="宋体" panose="02010600030101010101" pitchFamily="2" charset="-122"/>
                <a:ea typeface="宋体" panose="02010600030101010101" pitchFamily="2" charset="-122"/>
                <a:cs typeface="宋体" panose="02010600030101010101" pitchFamily="2" charset="-122"/>
              </a:rPr>
              <a:t>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3"/>
          <a:stretch>
            <a:fillRect/>
          </a:stretch>
        </p:blipFill>
        <p:spPr>
          <a:xfrm>
            <a:off x="1763395" y="627380"/>
            <a:ext cx="7069455" cy="2222500"/>
          </a:xfrm>
          <a:prstGeom prst="rect">
            <a:avLst/>
          </a:prstGeom>
        </p:spPr>
      </p:pic>
      <p:sp>
        <p:nvSpPr>
          <p:cNvPr id="6" name="椭圆 5"/>
          <p:cNvSpPr/>
          <p:nvPr/>
        </p:nvSpPr>
        <p:spPr>
          <a:xfrm>
            <a:off x="2483485" y="3075940"/>
            <a:ext cx="1792605" cy="515620"/>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endCxn id="5" idx="2"/>
          </p:cNvCxnSpPr>
          <p:nvPr/>
        </p:nvCxnSpPr>
        <p:spPr>
          <a:xfrm flipV="1">
            <a:off x="3278505" y="2849880"/>
            <a:ext cx="2019935" cy="226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727" name="文本框 5"/>
          <p:cNvSpPr txBox="1"/>
          <p:nvPr/>
        </p:nvSpPr>
        <p:spPr>
          <a:xfrm>
            <a:off x="5298440" y="3421380"/>
            <a:ext cx="3733800" cy="1168400"/>
          </a:xfrm>
          <a:prstGeom prst="rect">
            <a:avLst/>
          </a:prstGeom>
          <a:noFill/>
          <a:ln w="9525">
            <a:noFill/>
          </a:ln>
        </p:spPr>
        <p:txBody>
          <a:bodyPr wrap="square" anchor="t" anchorCtr="0">
            <a:spAutoFit/>
          </a:bodyPr>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项目总体设计阶段；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项目详细</a:t>
            </a:r>
            <a:r>
              <a:rPr lang="zh-CN" altLang="en-US" sz="1400" dirty="0">
                <a:latin typeface="宋体" panose="02010600030101010101" pitchFamily="2" charset="-122"/>
                <a:ea typeface="宋体" panose="02010600030101010101" pitchFamily="2" charset="-122"/>
                <a:cs typeface="宋体" panose="02010600030101010101" pitchFamily="2" charset="-122"/>
              </a:rPr>
              <a:t>设计阶段；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项目实现阶段</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项目测试</a:t>
            </a:r>
            <a:r>
              <a:rPr lang="zh-CN" altLang="en-US" sz="1400" dirty="0">
                <a:latin typeface="宋体" panose="02010600030101010101" pitchFamily="2" charset="-122"/>
                <a:ea typeface="宋体" panose="02010600030101010101" pitchFamily="2" charset="-122"/>
                <a:cs typeface="宋体" panose="02010600030101010101" pitchFamily="2" charset="-122"/>
              </a:rPr>
              <a:t>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a:p>
            <a:pPr algn="just"/>
            <a:r>
              <a:rPr lang="zh-CN" altLang="en-US" sz="1400" dirty="0">
                <a:latin typeface="宋体" panose="02010600030101010101" pitchFamily="2" charset="-122"/>
                <a:ea typeface="宋体" panose="02010600030101010101" pitchFamily="2" charset="-122"/>
                <a:cs typeface="宋体" panose="02010600030101010101" pitchFamily="2" charset="-122"/>
              </a:rPr>
              <a:t>项目</a:t>
            </a:r>
            <a:r>
              <a:rPr lang="zh-CN" altLang="en-US" sz="1400" dirty="0">
                <a:latin typeface="宋体" panose="02010600030101010101" pitchFamily="2" charset="-122"/>
                <a:ea typeface="宋体" panose="02010600030101010101" pitchFamily="2" charset="-122"/>
                <a:cs typeface="宋体" panose="02010600030101010101" pitchFamily="2" charset="-122"/>
              </a:rPr>
              <a:t>维护阶段；</a:t>
            </a:r>
            <a:endParaRPr lang="zh-CN" altLang="en-US" sz="1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WBS</a:t>
            </a:r>
            <a:r>
              <a:rPr lang="zh-CN" altLang="en-US" dirty="0" smtClean="0">
                <a:solidFill>
                  <a:schemeClr val="accent1"/>
                </a:solidFill>
                <a:sym typeface="+mn-ea"/>
              </a:rPr>
              <a:t>图与工作表</a:t>
            </a:r>
            <a:r>
              <a:rPr lang="en-US" altLang="zh-CN" baseline="30000" dirty="0" smtClean="0">
                <a:solidFill>
                  <a:schemeClr val="accent1"/>
                </a:solidFill>
                <a:sym typeface="+mn-ea"/>
              </a:rPr>
              <a:t>[28][13]</a:t>
            </a:r>
            <a:endParaRPr lang="en-US" altLang="zh-CN" sz="1200" baseline="300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107950" y="662940"/>
            <a:ext cx="3081655" cy="4239895"/>
          </a:xfrm>
          <a:prstGeom prst="rect">
            <a:avLst/>
          </a:prstGeom>
        </p:spPr>
      </p:pic>
      <p:sp>
        <p:nvSpPr>
          <p:cNvPr id="5" name="文本框 4">
            <a:hlinkClick r:id="rId2" action="ppaction://hlinkfile"/>
          </p:cNvPr>
          <p:cNvSpPr txBox="1"/>
          <p:nvPr/>
        </p:nvSpPr>
        <p:spPr>
          <a:xfrm>
            <a:off x="5761355" y="123190"/>
            <a:ext cx="951865" cy="368300"/>
          </a:xfrm>
          <a:prstGeom prst="rect">
            <a:avLst/>
          </a:prstGeom>
          <a:noFill/>
        </p:spPr>
        <p:txBody>
          <a:bodyPr wrap="square" rtlCol="0">
            <a:spAutoFit/>
          </a:bodyPr>
          <a:p>
            <a:pPr algn="ctr"/>
            <a:r>
              <a:rPr lang="en-US" altLang="zh-CN"/>
              <a:t>WBS</a:t>
            </a:r>
            <a:r>
              <a:rPr lang="zh-CN" altLang="en-US"/>
              <a:t>表</a:t>
            </a:r>
            <a:endParaRPr lang="zh-CN" altLang="en-US"/>
          </a:p>
        </p:txBody>
      </p:sp>
      <p:sp>
        <p:nvSpPr>
          <p:cNvPr id="3" name="椭圆 2"/>
          <p:cNvSpPr/>
          <p:nvPr/>
        </p:nvSpPr>
        <p:spPr>
          <a:xfrm>
            <a:off x="36195" y="3399155"/>
            <a:ext cx="431800" cy="158432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rcRect r="25213" b="523"/>
          <a:stretch>
            <a:fillRect/>
          </a:stretch>
        </p:blipFill>
        <p:spPr>
          <a:xfrm>
            <a:off x="3275965" y="662940"/>
            <a:ext cx="5250815" cy="3796665"/>
          </a:xfrm>
          <a:prstGeom prst="rect">
            <a:avLst/>
          </a:prstGeom>
        </p:spPr>
      </p:pic>
      <p:cxnSp>
        <p:nvCxnSpPr>
          <p:cNvPr id="6" name="直接箭头连接符 5"/>
          <p:cNvCxnSpPr/>
          <p:nvPr/>
        </p:nvCxnSpPr>
        <p:spPr>
          <a:xfrm flipV="1">
            <a:off x="546100" y="2787650"/>
            <a:ext cx="2804160" cy="12706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rcRect l="87132"/>
          <a:stretch>
            <a:fillRect/>
          </a:stretch>
        </p:blipFill>
        <p:spPr>
          <a:xfrm>
            <a:off x="8172450" y="673100"/>
            <a:ext cx="894080" cy="377634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olidFill>
                  <a:schemeClr val="accent1"/>
                </a:solidFill>
                <a:sym typeface="+mn-ea"/>
              </a:rPr>
              <a:t>任务分配情况</a:t>
            </a:r>
            <a:r>
              <a:rPr lang="en-US" altLang="zh-CN" baseline="30000" dirty="0" smtClean="0">
                <a:solidFill>
                  <a:schemeClr val="accent1"/>
                </a:solidFill>
                <a:sym typeface="+mn-ea"/>
              </a:rPr>
              <a:t>[29]</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0" y="709930"/>
            <a:ext cx="6885305" cy="4430395"/>
          </a:xfrm>
          <a:prstGeom prst="rect">
            <a:avLst/>
          </a:prstGeom>
        </p:spPr>
      </p:pic>
      <p:pic>
        <p:nvPicPr>
          <p:cNvPr id="3" name="图片 2"/>
          <p:cNvPicPr>
            <a:picLocks noChangeAspect="1"/>
          </p:cNvPicPr>
          <p:nvPr/>
        </p:nvPicPr>
        <p:blipFill>
          <a:blip r:embed="rId2"/>
          <a:stretch>
            <a:fillRect/>
          </a:stretch>
        </p:blipFill>
        <p:spPr>
          <a:xfrm>
            <a:off x="4787900" y="1696720"/>
            <a:ext cx="4356735" cy="2820035"/>
          </a:xfrm>
          <a:prstGeom prst="rect">
            <a:avLst/>
          </a:prstGeom>
        </p:spPr>
      </p:pic>
      <p:grpSp>
        <p:nvGrpSpPr>
          <p:cNvPr id="12" name="组合 11"/>
          <p:cNvGrpSpPr/>
          <p:nvPr/>
        </p:nvGrpSpPr>
        <p:grpSpPr>
          <a:xfrm>
            <a:off x="7660876" y="29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3" action="ppaction://hlinkfile"/>
          </p:cNvPr>
          <p:cNvSpPr txBox="1"/>
          <p:nvPr/>
        </p:nvSpPr>
        <p:spPr>
          <a:xfrm>
            <a:off x="6928485" y="804545"/>
            <a:ext cx="197294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任务分配情况</a:t>
            </a:r>
            <a:endParaRPr lang="zh-CN">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甘特图</a:t>
            </a:r>
            <a:r>
              <a:rPr lang="en-US" altLang="zh-CN" baseline="30000" dirty="0" smtClean="0">
                <a:solidFill>
                  <a:schemeClr val="accent1"/>
                </a:solidFill>
                <a:sym typeface="+mn-ea"/>
              </a:rPr>
              <a:t>[19]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rcRect r="21503"/>
          <a:stretch>
            <a:fillRect/>
          </a:stretch>
        </p:blipFill>
        <p:spPr>
          <a:xfrm>
            <a:off x="35560" y="614680"/>
            <a:ext cx="2394585" cy="4451350"/>
          </a:xfrm>
          <a:prstGeom prst="rect">
            <a:avLst/>
          </a:prstGeom>
        </p:spPr>
      </p:pic>
      <p:grpSp>
        <p:nvGrpSpPr>
          <p:cNvPr id="12" name="组合 11"/>
          <p:cNvGrpSpPr/>
          <p:nvPr/>
        </p:nvGrpSpPr>
        <p:grpSpPr>
          <a:xfrm>
            <a:off x="7438626" y="129331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5" name="文本框 4">
            <a:hlinkClick r:id="rId2" action="ppaction://hlinkfile"/>
          </p:cNvPr>
          <p:cNvSpPr txBox="1"/>
          <p:nvPr/>
        </p:nvSpPr>
        <p:spPr>
          <a:xfrm>
            <a:off x="7225030" y="2157095"/>
            <a:ext cx="95186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rPr>
              <a:t>甘特图</a:t>
            </a:r>
            <a:endParaRPr lang="zh-CN">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581275" y="624205"/>
            <a:ext cx="3620770" cy="4441825"/>
          </a:xfrm>
          <a:prstGeom prst="rect">
            <a:avLst/>
          </a:prstGeom>
        </p:spPr>
      </p:pic>
      <p:pic>
        <p:nvPicPr>
          <p:cNvPr id="4" name="图片 3"/>
          <p:cNvPicPr>
            <a:picLocks noChangeAspect="1"/>
          </p:cNvPicPr>
          <p:nvPr/>
        </p:nvPicPr>
        <p:blipFill>
          <a:blip r:embed="rId4"/>
          <a:stretch>
            <a:fillRect/>
          </a:stretch>
        </p:blipFill>
        <p:spPr>
          <a:xfrm>
            <a:off x="6228080" y="3194685"/>
            <a:ext cx="2935605" cy="1871345"/>
          </a:xfrm>
          <a:prstGeom prst="rect">
            <a:avLst/>
          </a:prstGeom>
        </p:spPr>
      </p:pic>
      <p:sp>
        <p:nvSpPr>
          <p:cNvPr id="6" name="椭圆 5"/>
          <p:cNvSpPr/>
          <p:nvPr/>
        </p:nvSpPr>
        <p:spPr>
          <a:xfrm>
            <a:off x="-18415" y="3580765"/>
            <a:ext cx="807720" cy="1433195"/>
          </a:xfrm>
          <a:prstGeom prst="ellipse">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stCxn id="6" idx="7"/>
          </p:cNvCxnSpPr>
          <p:nvPr/>
        </p:nvCxnSpPr>
        <p:spPr>
          <a:xfrm flipV="1">
            <a:off x="671195" y="2499360"/>
            <a:ext cx="1884045" cy="12915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31863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资源分配不平均或人员过载的情况</a:t>
            </a:r>
            <a:r>
              <a:rPr lang="en-US" altLang="zh-CN" baseline="30000" dirty="0" smtClean="0">
                <a:solidFill>
                  <a:schemeClr val="accent1"/>
                </a:solidFill>
                <a:sym typeface="+mn-ea"/>
              </a:rPr>
              <a:t>[19]</a:t>
            </a:r>
            <a:endParaRPr lang="en-US" altLang="zh-CN" baseline="30000" dirty="0" smtClean="0">
              <a:solidFill>
                <a:schemeClr val="accent1"/>
              </a:solidFill>
              <a:sym typeface="+mn-ea"/>
            </a:endParaRPr>
          </a:p>
        </p:txBody>
      </p:sp>
      <p:pic>
        <p:nvPicPr>
          <p:cNvPr id="4" name="图片 3"/>
          <p:cNvPicPr>
            <a:picLocks noChangeAspect="1"/>
          </p:cNvPicPr>
          <p:nvPr/>
        </p:nvPicPr>
        <p:blipFill>
          <a:blip r:embed="rId1"/>
          <a:srcRect t="1293" r="16354"/>
          <a:stretch>
            <a:fillRect/>
          </a:stretch>
        </p:blipFill>
        <p:spPr>
          <a:xfrm>
            <a:off x="4572000" y="873760"/>
            <a:ext cx="4307840" cy="3244215"/>
          </a:xfrm>
          <a:prstGeom prst="rect">
            <a:avLst/>
          </a:prstGeom>
        </p:spPr>
      </p:pic>
      <p:pic>
        <p:nvPicPr>
          <p:cNvPr id="5" name="图片 4"/>
          <p:cNvPicPr>
            <a:picLocks noChangeAspect="1"/>
          </p:cNvPicPr>
          <p:nvPr/>
        </p:nvPicPr>
        <p:blipFill>
          <a:blip r:embed="rId2"/>
          <a:stretch>
            <a:fillRect/>
          </a:stretch>
        </p:blipFill>
        <p:spPr>
          <a:xfrm>
            <a:off x="0" y="873760"/>
            <a:ext cx="4481195" cy="3245485"/>
          </a:xfrm>
          <a:prstGeom prst="rect">
            <a:avLst/>
          </a:prstGeom>
        </p:spPr>
      </p:pic>
      <p:grpSp>
        <p:nvGrpSpPr>
          <p:cNvPr id="12" name="组合 11"/>
          <p:cNvGrpSpPr/>
          <p:nvPr/>
        </p:nvGrpSpPr>
        <p:grpSpPr>
          <a:xfrm>
            <a:off x="3196826" y="423209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3" action="ppaction://hlinkfile"/>
          </p:cNvPr>
          <p:cNvSpPr txBox="1"/>
          <p:nvPr/>
        </p:nvSpPr>
        <p:spPr>
          <a:xfrm>
            <a:off x="3780155" y="4444365"/>
            <a:ext cx="233680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SRA2021-G05-甘特图</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83710" y="2011680"/>
            <a:ext cx="457136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软件开发计划子计划</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[15][16]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914251" y="2189937"/>
            <a:ext cx="525460" cy="774150"/>
            <a:chOff x="5078413" y="2679700"/>
            <a:chExt cx="831850" cy="1225550"/>
          </a:xfrm>
        </p:grpSpPr>
        <p:sp>
          <p:nvSpPr>
            <p:cNvPr id="13" name="Freeform 34"/>
            <p:cNvSpPr>
              <a:spLocks noEditPoints="1"/>
            </p:cNvSpPr>
            <p:nvPr/>
          </p:nvSpPr>
          <p:spPr bwMode="auto">
            <a:xfrm>
              <a:off x="5078413" y="2679700"/>
              <a:ext cx="831850" cy="1225550"/>
            </a:xfrm>
            <a:custGeom>
              <a:avLst/>
              <a:gdLst>
                <a:gd name="T0" fmla="*/ 217 w 222"/>
                <a:gd name="T1" fmla="*/ 207 h 327"/>
                <a:gd name="T2" fmla="*/ 135 w 222"/>
                <a:gd name="T3" fmla="*/ 100 h 327"/>
                <a:gd name="T4" fmla="*/ 135 w 222"/>
                <a:gd name="T5" fmla="*/ 100 h 327"/>
                <a:gd name="T6" fmla="*/ 130 w 222"/>
                <a:gd name="T7" fmla="*/ 30 h 327"/>
                <a:gd name="T8" fmla="*/ 145 w 222"/>
                <a:gd name="T9" fmla="*/ 22 h 327"/>
                <a:gd name="T10" fmla="*/ 142 w 222"/>
                <a:gd name="T11" fmla="*/ 6 h 327"/>
                <a:gd name="T12" fmla="*/ 140 w 222"/>
                <a:gd name="T13" fmla="*/ 4 h 327"/>
                <a:gd name="T14" fmla="*/ 80 w 222"/>
                <a:gd name="T15" fmla="*/ 2 h 327"/>
                <a:gd name="T16" fmla="*/ 65 w 222"/>
                <a:gd name="T17" fmla="*/ 7 h 327"/>
                <a:gd name="T18" fmla="*/ 61 w 222"/>
                <a:gd name="T19" fmla="*/ 22 h 327"/>
                <a:gd name="T20" fmla="*/ 79 w 222"/>
                <a:gd name="T21" fmla="*/ 28 h 327"/>
                <a:gd name="T22" fmla="*/ 79 w 222"/>
                <a:gd name="T23" fmla="*/ 103 h 327"/>
                <a:gd name="T24" fmla="*/ 6 w 222"/>
                <a:gd name="T25" fmla="*/ 197 h 327"/>
                <a:gd name="T26" fmla="*/ 44 w 222"/>
                <a:gd name="T27" fmla="*/ 303 h 327"/>
                <a:gd name="T28" fmla="*/ 166 w 222"/>
                <a:gd name="T29" fmla="*/ 310 h 327"/>
                <a:gd name="T30" fmla="*/ 217 w 222"/>
                <a:gd name="T31" fmla="*/ 207 h 327"/>
                <a:gd name="T32" fmla="*/ 185 w 222"/>
                <a:gd name="T33" fmla="*/ 291 h 327"/>
                <a:gd name="T34" fmla="*/ 114 w 222"/>
                <a:gd name="T35" fmla="*/ 315 h 327"/>
                <a:gd name="T36" fmla="*/ 11 w 222"/>
                <a:gd name="T37" fmla="*/ 238 h 327"/>
                <a:gd name="T38" fmla="*/ 81 w 222"/>
                <a:gd name="T39" fmla="*/ 107 h 327"/>
                <a:gd name="T40" fmla="*/ 83 w 222"/>
                <a:gd name="T41" fmla="*/ 106 h 327"/>
                <a:gd name="T42" fmla="*/ 83 w 222"/>
                <a:gd name="T43" fmla="*/ 105 h 327"/>
                <a:gd name="T44" fmla="*/ 81 w 222"/>
                <a:gd name="T45" fmla="*/ 28 h 327"/>
                <a:gd name="T46" fmla="*/ 81 w 222"/>
                <a:gd name="T47" fmla="*/ 27 h 327"/>
                <a:gd name="T48" fmla="*/ 79 w 222"/>
                <a:gd name="T49" fmla="*/ 26 h 327"/>
                <a:gd name="T50" fmla="*/ 66 w 222"/>
                <a:gd name="T51" fmla="*/ 21 h 327"/>
                <a:gd name="T52" fmla="*/ 67 w 222"/>
                <a:gd name="T53" fmla="*/ 11 h 327"/>
                <a:gd name="T54" fmla="*/ 103 w 222"/>
                <a:gd name="T55" fmla="*/ 6 h 327"/>
                <a:gd name="T56" fmla="*/ 137 w 222"/>
                <a:gd name="T57" fmla="*/ 8 h 327"/>
                <a:gd name="T58" fmla="*/ 141 w 222"/>
                <a:gd name="T59" fmla="*/ 20 h 327"/>
                <a:gd name="T60" fmla="*/ 129 w 222"/>
                <a:gd name="T61" fmla="*/ 26 h 327"/>
                <a:gd name="T62" fmla="*/ 127 w 222"/>
                <a:gd name="T63" fmla="*/ 29 h 327"/>
                <a:gd name="T64" fmla="*/ 127 w 222"/>
                <a:gd name="T65" fmla="*/ 30 h 327"/>
                <a:gd name="T66" fmla="*/ 131 w 222"/>
                <a:gd name="T67" fmla="*/ 106 h 327"/>
                <a:gd name="T68" fmla="*/ 135 w 222"/>
                <a:gd name="T69" fmla="*/ 105 h 327"/>
                <a:gd name="T70" fmla="*/ 135 w 222"/>
                <a:gd name="T71" fmla="*/ 104 h 327"/>
                <a:gd name="T72" fmla="*/ 212 w 222"/>
                <a:gd name="T73" fmla="*/ 222 h 327"/>
                <a:gd name="T74" fmla="*/ 185 w 222"/>
                <a:gd name="T75" fmla="*/ 29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27">
                  <a:moveTo>
                    <a:pt x="217" y="207"/>
                  </a:moveTo>
                  <a:cubicBezTo>
                    <a:pt x="212" y="164"/>
                    <a:pt x="179" y="111"/>
                    <a:pt x="135" y="100"/>
                  </a:cubicBezTo>
                  <a:cubicBezTo>
                    <a:pt x="135" y="100"/>
                    <a:pt x="135" y="100"/>
                    <a:pt x="135" y="100"/>
                  </a:cubicBezTo>
                  <a:cubicBezTo>
                    <a:pt x="134" y="77"/>
                    <a:pt x="132" y="53"/>
                    <a:pt x="130" y="30"/>
                  </a:cubicBezTo>
                  <a:cubicBezTo>
                    <a:pt x="136" y="31"/>
                    <a:pt x="143" y="28"/>
                    <a:pt x="145" y="22"/>
                  </a:cubicBezTo>
                  <a:cubicBezTo>
                    <a:pt x="147" y="17"/>
                    <a:pt x="146" y="9"/>
                    <a:pt x="142" y="6"/>
                  </a:cubicBezTo>
                  <a:cubicBezTo>
                    <a:pt x="141" y="5"/>
                    <a:pt x="141" y="4"/>
                    <a:pt x="140" y="4"/>
                  </a:cubicBezTo>
                  <a:cubicBezTo>
                    <a:pt x="120" y="1"/>
                    <a:pt x="100" y="0"/>
                    <a:pt x="80" y="2"/>
                  </a:cubicBezTo>
                  <a:cubicBezTo>
                    <a:pt x="74" y="3"/>
                    <a:pt x="68" y="3"/>
                    <a:pt x="65" y="7"/>
                  </a:cubicBezTo>
                  <a:cubicBezTo>
                    <a:pt x="59" y="10"/>
                    <a:pt x="58" y="18"/>
                    <a:pt x="61" y="22"/>
                  </a:cubicBezTo>
                  <a:cubicBezTo>
                    <a:pt x="65" y="29"/>
                    <a:pt x="72" y="30"/>
                    <a:pt x="79" y="28"/>
                  </a:cubicBezTo>
                  <a:cubicBezTo>
                    <a:pt x="77" y="52"/>
                    <a:pt x="76" y="79"/>
                    <a:pt x="79" y="103"/>
                  </a:cubicBezTo>
                  <a:cubicBezTo>
                    <a:pt x="35" y="110"/>
                    <a:pt x="11" y="157"/>
                    <a:pt x="6" y="197"/>
                  </a:cubicBezTo>
                  <a:cubicBezTo>
                    <a:pt x="0" y="236"/>
                    <a:pt x="11" y="279"/>
                    <a:pt x="44" y="303"/>
                  </a:cubicBezTo>
                  <a:cubicBezTo>
                    <a:pt x="78" y="327"/>
                    <a:pt x="129" y="325"/>
                    <a:pt x="166" y="310"/>
                  </a:cubicBezTo>
                  <a:cubicBezTo>
                    <a:pt x="205" y="293"/>
                    <a:pt x="222" y="247"/>
                    <a:pt x="217" y="207"/>
                  </a:cubicBezTo>
                  <a:close/>
                  <a:moveTo>
                    <a:pt x="185" y="291"/>
                  </a:moveTo>
                  <a:cubicBezTo>
                    <a:pt x="167" y="308"/>
                    <a:pt x="138" y="314"/>
                    <a:pt x="114" y="315"/>
                  </a:cubicBezTo>
                  <a:cubicBezTo>
                    <a:pt x="63" y="318"/>
                    <a:pt x="20" y="289"/>
                    <a:pt x="11" y="238"/>
                  </a:cubicBezTo>
                  <a:cubicBezTo>
                    <a:pt x="2" y="186"/>
                    <a:pt x="26" y="122"/>
                    <a:pt x="81" y="107"/>
                  </a:cubicBezTo>
                  <a:cubicBezTo>
                    <a:pt x="82" y="107"/>
                    <a:pt x="82" y="106"/>
                    <a:pt x="83" y="106"/>
                  </a:cubicBezTo>
                  <a:cubicBezTo>
                    <a:pt x="83" y="105"/>
                    <a:pt x="83" y="105"/>
                    <a:pt x="83" y="105"/>
                  </a:cubicBezTo>
                  <a:cubicBezTo>
                    <a:pt x="86" y="80"/>
                    <a:pt x="84" y="53"/>
                    <a:pt x="81" y="28"/>
                  </a:cubicBezTo>
                  <a:cubicBezTo>
                    <a:pt x="81" y="28"/>
                    <a:pt x="81" y="27"/>
                    <a:pt x="81" y="27"/>
                  </a:cubicBezTo>
                  <a:cubicBezTo>
                    <a:pt x="81" y="26"/>
                    <a:pt x="80" y="26"/>
                    <a:pt x="79" y="26"/>
                  </a:cubicBezTo>
                  <a:cubicBezTo>
                    <a:pt x="75" y="26"/>
                    <a:pt x="69" y="25"/>
                    <a:pt x="66" y="21"/>
                  </a:cubicBezTo>
                  <a:cubicBezTo>
                    <a:pt x="64" y="18"/>
                    <a:pt x="64" y="14"/>
                    <a:pt x="67" y="11"/>
                  </a:cubicBezTo>
                  <a:cubicBezTo>
                    <a:pt x="76" y="4"/>
                    <a:pt x="93" y="6"/>
                    <a:pt x="103" y="6"/>
                  </a:cubicBezTo>
                  <a:cubicBezTo>
                    <a:pt x="114" y="6"/>
                    <a:pt x="126" y="7"/>
                    <a:pt x="137" y="8"/>
                  </a:cubicBezTo>
                  <a:cubicBezTo>
                    <a:pt x="140" y="12"/>
                    <a:pt x="142" y="15"/>
                    <a:pt x="141" y="20"/>
                  </a:cubicBezTo>
                  <a:cubicBezTo>
                    <a:pt x="139" y="25"/>
                    <a:pt x="134" y="27"/>
                    <a:pt x="129" y="26"/>
                  </a:cubicBezTo>
                  <a:cubicBezTo>
                    <a:pt x="127" y="26"/>
                    <a:pt x="127" y="28"/>
                    <a:pt x="127" y="29"/>
                  </a:cubicBezTo>
                  <a:cubicBezTo>
                    <a:pt x="127" y="29"/>
                    <a:pt x="127" y="29"/>
                    <a:pt x="127" y="30"/>
                  </a:cubicBezTo>
                  <a:cubicBezTo>
                    <a:pt x="126" y="55"/>
                    <a:pt x="127" y="81"/>
                    <a:pt x="131" y="106"/>
                  </a:cubicBezTo>
                  <a:cubicBezTo>
                    <a:pt x="131" y="108"/>
                    <a:pt x="135" y="108"/>
                    <a:pt x="135" y="105"/>
                  </a:cubicBezTo>
                  <a:cubicBezTo>
                    <a:pt x="135" y="105"/>
                    <a:pt x="135" y="105"/>
                    <a:pt x="135" y="104"/>
                  </a:cubicBezTo>
                  <a:cubicBezTo>
                    <a:pt x="182" y="118"/>
                    <a:pt x="212" y="175"/>
                    <a:pt x="212" y="222"/>
                  </a:cubicBezTo>
                  <a:cubicBezTo>
                    <a:pt x="212" y="246"/>
                    <a:pt x="203" y="273"/>
                    <a:pt x="185" y="29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5"/>
            <p:cNvSpPr/>
            <p:nvPr/>
          </p:nvSpPr>
          <p:spPr bwMode="auto">
            <a:xfrm>
              <a:off x="5332413" y="2720975"/>
              <a:ext cx="266700" cy="49213"/>
            </a:xfrm>
            <a:custGeom>
              <a:avLst/>
              <a:gdLst>
                <a:gd name="T0" fmla="*/ 67 w 71"/>
                <a:gd name="T1" fmla="*/ 1 h 13"/>
                <a:gd name="T2" fmla="*/ 33 w 71"/>
                <a:gd name="T3" fmla="*/ 5 h 13"/>
                <a:gd name="T4" fmla="*/ 3 w 71"/>
                <a:gd name="T5" fmla="*/ 1 h 13"/>
                <a:gd name="T6" fmla="*/ 1 w 71"/>
                <a:gd name="T7" fmla="*/ 3 h 13"/>
                <a:gd name="T8" fmla="*/ 35 w 71"/>
                <a:gd name="T9" fmla="*/ 10 h 13"/>
                <a:gd name="T10" fmla="*/ 70 w 71"/>
                <a:gd name="T11" fmla="*/ 4 h 13"/>
                <a:gd name="T12" fmla="*/ 67 w 71"/>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71" h="13">
                  <a:moveTo>
                    <a:pt x="67" y="1"/>
                  </a:moveTo>
                  <a:cubicBezTo>
                    <a:pt x="60" y="8"/>
                    <a:pt x="42" y="5"/>
                    <a:pt x="33" y="5"/>
                  </a:cubicBezTo>
                  <a:cubicBezTo>
                    <a:pt x="22" y="5"/>
                    <a:pt x="12" y="6"/>
                    <a:pt x="3" y="1"/>
                  </a:cubicBezTo>
                  <a:cubicBezTo>
                    <a:pt x="2" y="1"/>
                    <a:pt x="0" y="2"/>
                    <a:pt x="1" y="3"/>
                  </a:cubicBezTo>
                  <a:cubicBezTo>
                    <a:pt x="10" y="11"/>
                    <a:pt x="24" y="10"/>
                    <a:pt x="35" y="10"/>
                  </a:cubicBezTo>
                  <a:cubicBezTo>
                    <a:pt x="45" y="10"/>
                    <a:pt x="62" y="13"/>
                    <a:pt x="70" y="4"/>
                  </a:cubicBezTo>
                  <a:cubicBezTo>
                    <a:pt x="71" y="2"/>
                    <a:pt x="69" y="0"/>
                    <a:pt x="67"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6"/>
            <p:cNvSpPr>
              <a:spLocks noEditPoints="1"/>
            </p:cNvSpPr>
            <p:nvPr/>
          </p:nvSpPr>
          <p:spPr bwMode="auto">
            <a:xfrm>
              <a:off x="5100638" y="3335338"/>
              <a:ext cx="760413" cy="495300"/>
            </a:xfrm>
            <a:custGeom>
              <a:avLst/>
              <a:gdLst>
                <a:gd name="T0" fmla="*/ 196 w 203"/>
                <a:gd name="T1" fmla="*/ 16 h 132"/>
                <a:gd name="T2" fmla="*/ 195 w 203"/>
                <a:gd name="T3" fmla="*/ 16 h 132"/>
                <a:gd name="T4" fmla="*/ 194 w 203"/>
                <a:gd name="T5" fmla="*/ 12 h 132"/>
                <a:gd name="T6" fmla="*/ 106 w 203"/>
                <a:gd name="T7" fmla="*/ 2 h 132"/>
                <a:gd name="T8" fmla="*/ 11 w 203"/>
                <a:gd name="T9" fmla="*/ 13 h 132"/>
                <a:gd name="T10" fmla="*/ 10 w 203"/>
                <a:gd name="T11" fmla="*/ 14 h 132"/>
                <a:gd name="T12" fmla="*/ 10 w 203"/>
                <a:gd name="T13" fmla="*/ 14 h 132"/>
                <a:gd name="T14" fmla="*/ 9 w 203"/>
                <a:gd name="T15" fmla="*/ 16 h 132"/>
                <a:gd name="T16" fmla="*/ 99 w 203"/>
                <a:gd name="T17" fmla="*/ 131 h 132"/>
                <a:gd name="T18" fmla="*/ 183 w 203"/>
                <a:gd name="T19" fmla="*/ 100 h 132"/>
                <a:gd name="T20" fmla="*/ 196 w 203"/>
                <a:gd name="T21" fmla="*/ 16 h 132"/>
                <a:gd name="T22" fmla="*/ 100 w 203"/>
                <a:gd name="T23" fmla="*/ 7 h 132"/>
                <a:gd name="T24" fmla="*/ 190 w 203"/>
                <a:gd name="T25" fmla="*/ 16 h 132"/>
                <a:gd name="T26" fmla="*/ 99 w 203"/>
                <a:gd name="T27" fmla="*/ 38 h 132"/>
                <a:gd name="T28" fmla="*/ 12 w 203"/>
                <a:gd name="T29" fmla="*/ 16 h 132"/>
                <a:gd name="T30" fmla="*/ 100 w 203"/>
                <a:gd name="T31" fmla="*/ 7 h 132"/>
                <a:gd name="T32" fmla="*/ 177 w 203"/>
                <a:gd name="T33" fmla="*/ 101 h 132"/>
                <a:gd name="T34" fmla="*/ 96 w 203"/>
                <a:gd name="T35" fmla="*/ 126 h 132"/>
                <a:gd name="T36" fmla="*/ 26 w 203"/>
                <a:gd name="T37" fmla="*/ 88 h 132"/>
                <a:gd name="T38" fmla="*/ 11 w 203"/>
                <a:gd name="T39" fmla="*/ 19 h 132"/>
                <a:gd name="T40" fmla="*/ 99 w 203"/>
                <a:gd name="T41" fmla="*/ 43 h 132"/>
                <a:gd name="T42" fmla="*/ 192 w 203"/>
                <a:gd name="T43" fmla="*/ 20 h 132"/>
                <a:gd name="T44" fmla="*/ 177 w 203"/>
                <a:gd name="T45"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132">
                  <a:moveTo>
                    <a:pt x="196" y="16"/>
                  </a:moveTo>
                  <a:cubicBezTo>
                    <a:pt x="196" y="16"/>
                    <a:pt x="196" y="16"/>
                    <a:pt x="195" y="16"/>
                  </a:cubicBezTo>
                  <a:cubicBezTo>
                    <a:pt x="196" y="14"/>
                    <a:pt x="196" y="13"/>
                    <a:pt x="194" y="12"/>
                  </a:cubicBezTo>
                  <a:cubicBezTo>
                    <a:pt x="168" y="0"/>
                    <a:pt x="135" y="2"/>
                    <a:pt x="106" y="2"/>
                  </a:cubicBezTo>
                  <a:cubicBezTo>
                    <a:pt x="75" y="1"/>
                    <a:pt x="41" y="2"/>
                    <a:pt x="11" y="13"/>
                  </a:cubicBezTo>
                  <a:cubicBezTo>
                    <a:pt x="10" y="13"/>
                    <a:pt x="10" y="13"/>
                    <a:pt x="10" y="14"/>
                  </a:cubicBezTo>
                  <a:cubicBezTo>
                    <a:pt x="10" y="14"/>
                    <a:pt x="10" y="14"/>
                    <a:pt x="10" y="14"/>
                  </a:cubicBezTo>
                  <a:cubicBezTo>
                    <a:pt x="8" y="14"/>
                    <a:pt x="8" y="16"/>
                    <a:pt x="9" y="16"/>
                  </a:cubicBezTo>
                  <a:cubicBezTo>
                    <a:pt x="0" y="75"/>
                    <a:pt x="38" y="129"/>
                    <a:pt x="99" y="131"/>
                  </a:cubicBezTo>
                  <a:cubicBezTo>
                    <a:pt x="128" y="132"/>
                    <a:pt x="165" y="123"/>
                    <a:pt x="183" y="100"/>
                  </a:cubicBezTo>
                  <a:cubicBezTo>
                    <a:pt x="203" y="75"/>
                    <a:pt x="202" y="45"/>
                    <a:pt x="196" y="16"/>
                  </a:cubicBezTo>
                  <a:close/>
                  <a:moveTo>
                    <a:pt x="100" y="7"/>
                  </a:moveTo>
                  <a:cubicBezTo>
                    <a:pt x="128" y="7"/>
                    <a:pt x="164" y="5"/>
                    <a:pt x="190" y="16"/>
                  </a:cubicBezTo>
                  <a:cubicBezTo>
                    <a:pt x="168" y="38"/>
                    <a:pt x="129" y="38"/>
                    <a:pt x="99" y="38"/>
                  </a:cubicBezTo>
                  <a:cubicBezTo>
                    <a:pt x="72" y="38"/>
                    <a:pt x="31" y="39"/>
                    <a:pt x="12" y="16"/>
                  </a:cubicBezTo>
                  <a:cubicBezTo>
                    <a:pt x="41" y="11"/>
                    <a:pt x="70" y="7"/>
                    <a:pt x="100" y="7"/>
                  </a:cubicBezTo>
                  <a:close/>
                  <a:moveTo>
                    <a:pt x="177" y="101"/>
                  </a:moveTo>
                  <a:cubicBezTo>
                    <a:pt x="157" y="121"/>
                    <a:pt x="123" y="128"/>
                    <a:pt x="96" y="126"/>
                  </a:cubicBezTo>
                  <a:cubicBezTo>
                    <a:pt x="69" y="125"/>
                    <a:pt x="41" y="111"/>
                    <a:pt x="26" y="88"/>
                  </a:cubicBezTo>
                  <a:cubicBezTo>
                    <a:pt x="13" y="67"/>
                    <a:pt x="12" y="43"/>
                    <a:pt x="11" y="19"/>
                  </a:cubicBezTo>
                  <a:cubicBezTo>
                    <a:pt x="27" y="45"/>
                    <a:pt x="74" y="42"/>
                    <a:pt x="99" y="43"/>
                  </a:cubicBezTo>
                  <a:cubicBezTo>
                    <a:pt x="127" y="43"/>
                    <a:pt x="172" y="44"/>
                    <a:pt x="192" y="20"/>
                  </a:cubicBezTo>
                  <a:cubicBezTo>
                    <a:pt x="199" y="48"/>
                    <a:pt x="197" y="79"/>
                    <a:pt x="177" y="10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7"/>
            <p:cNvSpPr>
              <a:spLocks noEditPoints="1"/>
            </p:cNvSpPr>
            <p:nvPr/>
          </p:nvSpPr>
          <p:spPr bwMode="auto">
            <a:xfrm>
              <a:off x="5546725" y="3213100"/>
              <a:ext cx="96838" cy="104775"/>
            </a:xfrm>
            <a:custGeom>
              <a:avLst/>
              <a:gdLst>
                <a:gd name="T0" fmla="*/ 24 w 26"/>
                <a:gd name="T1" fmla="*/ 11 h 28"/>
                <a:gd name="T2" fmla="*/ 9 w 26"/>
                <a:gd name="T3" fmla="*/ 4 h 28"/>
                <a:gd name="T4" fmla="*/ 9 w 26"/>
                <a:gd name="T5" fmla="*/ 4 h 28"/>
                <a:gd name="T6" fmla="*/ 1 w 26"/>
                <a:gd name="T7" fmla="*/ 16 h 28"/>
                <a:gd name="T8" fmla="*/ 16 w 26"/>
                <a:gd name="T9" fmla="*/ 26 h 28"/>
                <a:gd name="T10" fmla="*/ 24 w 26"/>
                <a:gd name="T11" fmla="*/ 11 h 28"/>
                <a:gd name="T12" fmla="*/ 16 w 26"/>
                <a:gd name="T13" fmla="*/ 22 h 28"/>
                <a:gd name="T14" fmla="*/ 5 w 26"/>
                <a:gd name="T15" fmla="*/ 17 h 28"/>
                <a:gd name="T16" fmla="*/ 10 w 26"/>
                <a:gd name="T17" fmla="*/ 6 h 28"/>
                <a:gd name="T18" fmla="*/ 20 w 26"/>
                <a:gd name="T19" fmla="*/ 10 h 28"/>
                <a:gd name="T20" fmla="*/ 16 w 26"/>
                <a:gd name="T2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4" y="11"/>
                  </a:moveTo>
                  <a:cubicBezTo>
                    <a:pt x="22" y="6"/>
                    <a:pt x="14" y="0"/>
                    <a:pt x="9" y="4"/>
                  </a:cubicBezTo>
                  <a:cubicBezTo>
                    <a:pt x="9" y="4"/>
                    <a:pt x="9" y="4"/>
                    <a:pt x="9" y="4"/>
                  </a:cubicBezTo>
                  <a:cubicBezTo>
                    <a:pt x="4" y="6"/>
                    <a:pt x="0" y="10"/>
                    <a:pt x="1" y="16"/>
                  </a:cubicBezTo>
                  <a:cubicBezTo>
                    <a:pt x="2" y="23"/>
                    <a:pt x="9" y="28"/>
                    <a:pt x="16" y="26"/>
                  </a:cubicBezTo>
                  <a:cubicBezTo>
                    <a:pt x="22" y="24"/>
                    <a:pt x="26" y="17"/>
                    <a:pt x="24" y="11"/>
                  </a:cubicBezTo>
                  <a:close/>
                  <a:moveTo>
                    <a:pt x="16" y="22"/>
                  </a:moveTo>
                  <a:cubicBezTo>
                    <a:pt x="12" y="24"/>
                    <a:pt x="7" y="21"/>
                    <a:pt x="5" y="17"/>
                  </a:cubicBezTo>
                  <a:cubicBezTo>
                    <a:pt x="4" y="13"/>
                    <a:pt x="6" y="8"/>
                    <a:pt x="10" y="6"/>
                  </a:cubicBezTo>
                  <a:cubicBezTo>
                    <a:pt x="14" y="7"/>
                    <a:pt x="17" y="6"/>
                    <a:pt x="20" y="10"/>
                  </a:cubicBezTo>
                  <a:cubicBezTo>
                    <a:pt x="22" y="14"/>
                    <a:pt x="20" y="19"/>
                    <a:pt x="16" y="2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8"/>
            <p:cNvSpPr>
              <a:spLocks noEditPoints="1"/>
            </p:cNvSpPr>
            <p:nvPr/>
          </p:nvSpPr>
          <p:spPr bwMode="auto">
            <a:xfrm>
              <a:off x="5475288" y="3148013"/>
              <a:ext cx="74613" cy="76200"/>
            </a:xfrm>
            <a:custGeom>
              <a:avLst/>
              <a:gdLst>
                <a:gd name="T0" fmla="*/ 17 w 20"/>
                <a:gd name="T1" fmla="*/ 4 h 20"/>
                <a:gd name="T2" fmla="*/ 7 w 20"/>
                <a:gd name="T3" fmla="*/ 4 h 20"/>
                <a:gd name="T4" fmla="*/ 2 w 20"/>
                <a:gd name="T5" fmla="*/ 14 h 20"/>
                <a:gd name="T6" fmla="*/ 14 w 20"/>
                <a:gd name="T7" fmla="*/ 18 h 20"/>
                <a:gd name="T8" fmla="*/ 17 w 20"/>
                <a:gd name="T9" fmla="*/ 4 h 20"/>
                <a:gd name="T10" fmla="*/ 12 w 20"/>
                <a:gd name="T11" fmla="*/ 15 h 20"/>
                <a:gd name="T12" fmla="*/ 5 w 20"/>
                <a:gd name="T13" fmla="*/ 13 h 20"/>
                <a:gd name="T14" fmla="*/ 9 w 20"/>
                <a:gd name="T15" fmla="*/ 5 h 20"/>
                <a:gd name="T16" fmla="*/ 9 w 20"/>
                <a:gd name="T17" fmla="*/ 4 h 20"/>
                <a:gd name="T18" fmla="*/ 15 w 20"/>
                <a:gd name="T19" fmla="*/ 7 h 20"/>
                <a:gd name="T20" fmla="*/ 12 w 20"/>
                <a:gd name="T2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17" y="4"/>
                  </a:moveTo>
                  <a:cubicBezTo>
                    <a:pt x="15" y="1"/>
                    <a:pt x="9" y="0"/>
                    <a:pt x="7" y="4"/>
                  </a:cubicBezTo>
                  <a:cubicBezTo>
                    <a:pt x="2" y="5"/>
                    <a:pt x="0" y="10"/>
                    <a:pt x="2" y="14"/>
                  </a:cubicBezTo>
                  <a:cubicBezTo>
                    <a:pt x="4" y="18"/>
                    <a:pt x="10" y="20"/>
                    <a:pt x="14" y="18"/>
                  </a:cubicBezTo>
                  <a:cubicBezTo>
                    <a:pt x="18" y="15"/>
                    <a:pt x="20" y="9"/>
                    <a:pt x="17" y="4"/>
                  </a:cubicBezTo>
                  <a:close/>
                  <a:moveTo>
                    <a:pt x="12" y="15"/>
                  </a:moveTo>
                  <a:cubicBezTo>
                    <a:pt x="10" y="16"/>
                    <a:pt x="6" y="15"/>
                    <a:pt x="5" y="13"/>
                  </a:cubicBezTo>
                  <a:cubicBezTo>
                    <a:pt x="3" y="9"/>
                    <a:pt x="6" y="6"/>
                    <a:pt x="9" y="5"/>
                  </a:cubicBezTo>
                  <a:cubicBezTo>
                    <a:pt x="9" y="5"/>
                    <a:pt x="9" y="5"/>
                    <a:pt x="9" y="4"/>
                  </a:cubicBezTo>
                  <a:cubicBezTo>
                    <a:pt x="11" y="4"/>
                    <a:pt x="14" y="5"/>
                    <a:pt x="15" y="7"/>
                  </a:cubicBezTo>
                  <a:cubicBezTo>
                    <a:pt x="16" y="10"/>
                    <a:pt x="15" y="13"/>
                    <a:pt x="12" y="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9"/>
            <p:cNvSpPr>
              <a:spLocks noEditPoints="1"/>
            </p:cNvSpPr>
            <p:nvPr/>
          </p:nvSpPr>
          <p:spPr bwMode="auto">
            <a:xfrm>
              <a:off x="5494338" y="3070225"/>
              <a:ext cx="44450" cy="49213"/>
            </a:xfrm>
            <a:custGeom>
              <a:avLst/>
              <a:gdLst>
                <a:gd name="T0" fmla="*/ 6 w 12"/>
                <a:gd name="T1" fmla="*/ 1 h 13"/>
                <a:gd name="T2" fmla="*/ 6 w 12"/>
                <a:gd name="T3" fmla="*/ 1 h 13"/>
                <a:gd name="T4" fmla="*/ 5 w 12"/>
                <a:gd name="T5" fmla="*/ 1 h 13"/>
                <a:gd name="T6" fmla="*/ 0 w 12"/>
                <a:gd name="T7" fmla="*/ 6 h 13"/>
                <a:gd name="T8" fmla="*/ 6 w 12"/>
                <a:gd name="T9" fmla="*/ 12 h 13"/>
                <a:gd name="T10" fmla="*/ 12 w 12"/>
                <a:gd name="T11" fmla="*/ 7 h 13"/>
                <a:gd name="T12" fmla="*/ 6 w 12"/>
                <a:gd name="T13" fmla="*/ 1 h 13"/>
                <a:gd name="T14" fmla="*/ 6 w 12"/>
                <a:gd name="T15" fmla="*/ 9 h 13"/>
                <a:gd name="T16" fmla="*/ 2 w 12"/>
                <a:gd name="T17" fmla="*/ 6 h 13"/>
                <a:gd name="T18" fmla="*/ 4 w 12"/>
                <a:gd name="T19" fmla="*/ 4 h 13"/>
                <a:gd name="T20" fmla="*/ 6 w 12"/>
                <a:gd name="T21" fmla="*/ 3 h 13"/>
                <a:gd name="T22" fmla="*/ 6 w 12"/>
                <a:gd name="T23" fmla="*/ 2 h 13"/>
                <a:gd name="T24" fmla="*/ 9 w 12"/>
                <a:gd name="T25" fmla="*/ 7 h 13"/>
                <a:gd name="T26" fmla="*/ 6 w 12"/>
                <a:gd name="T2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6" y="1"/>
                  </a:moveTo>
                  <a:cubicBezTo>
                    <a:pt x="6" y="1"/>
                    <a:pt x="6" y="1"/>
                    <a:pt x="6" y="1"/>
                  </a:cubicBezTo>
                  <a:cubicBezTo>
                    <a:pt x="6" y="1"/>
                    <a:pt x="6" y="1"/>
                    <a:pt x="5" y="1"/>
                  </a:cubicBezTo>
                  <a:cubicBezTo>
                    <a:pt x="2" y="0"/>
                    <a:pt x="0" y="4"/>
                    <a:pt x="0" y="6"/>
                  </a:cubicBezTo>
                  <a:cubicBezTo>
                    <a:pt x="0" y="10"/>
                    <a:pt x="2" y="12"/>
                    <a:pt x="6" y="12"/>
                  </a:cubicBezTo>
                  <a:cubicBezTo>
                    <a:pt x="9" y="13"/>
                    <a:pt x="12" y="10"/>
                    <a:pt x="12" y="7"/>
                  </a:cubicBezTo>
                  <a:cubicBezTo>
                    <a:pt x="12" y="4"/>
                    <a:pt x="9" y="1"/>
                    <a:pt x="6" y="1"/>
                  </a:cubicBezTo>
                  <a:close/>
                  <a:moveTo>
                    <a:pt x="6" y="9"/>
                  </a:moveTo>
                  <a:cubicBezTo>
                    <a:pt x="4" y="9"/>
                    <a:pt x="2" y="8"/>
                    <a:pt x="2" y="6"/>
                  </a:cubicBezTo>
                  <a:cubicBezTo>
                    <a:pt x="3" y="5"/>
                    <a:pt x="3" y="5"/>
                    <a:pt x="4" y="4"/>
                  </a:cubicBezTo>
                  <a:cubicBezTo>
                    <a:pt x="4" y="3"/>
                    <a:pt x="5" y="3"/>
                    <a:pt x="6" y="3"/>
                  </a:cubicBezTo>
                  <a:cubicBezTo>
                    <a:pt x="6" y="3"/>
                    <a:pt x="6" y="2"/>
                    <a:pt x="6" y="2"/>
                  </a:cubicBezTo>
                  <a:cubicBezTo>
                    <a:pt x="8" y="3"/>
                    <a:pt x="9" y="5"/>
                    <a:pt x="9" y="7"/>
                  </a:cubicBezTo>
                  <a:cubicBezTo>
                    <a:pt x="9" y="8"/>
                    <a:pt x="7" y="9"/>
                    <a:pt x="6" y="9"/>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项目章程</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[18]</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23850" y="699770"/>
            <a:ext cx="2943225" cy="4352925"/>
          </a:xfrm>
          <a:prstGeom prst="rect">
            <a:avLst/>
          </a:prstGeom>
        </p:spPr>
      </p:pic>
      <p:pic>
        <p:nvPicPr>
          <p:cNvPr id="3" name="图片 2"/>
          <p:cNvPicPr>
            <a:picLocks noChangeAspect="1"/>
          </p:cNvPicPr>
          <p:nvPr/>
        </p:nvPicPr>
        <p:blipFill>
          <a:blip r:embed="rId2"/>
          <a:stretch>
            <a:fillRect/>
          </a:stretch>
        </p:blipFill>
        <p:spPr>
          <a:xfrm>
            <a:off x="3419475" y="3066415"/>
            <a:ext cx="5518785" cy="198628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风险管理计划</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软件开发计划子计划风险管理计划</a:t>
            </a:r>
            <a:r>
              <a:rPr lang="en-US" altLang="zh-CN" baseline="30000" dirty="0" smtClean="0">
                <a:solidFill>
                  <a:schemeClr val="accent1"/>
                </a:solidFill>
                <a:sym typeface="+mn-ea"/>
              </a:rPr>
              <a:t>[15]</a:t>
            </a:r>
            <a:endParaRPr lang="en-US" altLang="zh-CN" baseline="30000" dirty="0" smtClean="0">
              <a:solidFill>
                <a:schemeClr val="accent1"/>
              </a:solidFill>
              <a:sym typeface="+mn-ea"/>
            </a:endParaRPr>
          </a:p>
        </p:txBody>
      </p:sp>
      <p:pic>
        <p:nvPicPr>
          <p:cNvPr id="6" name="图片 5"/>
          <p:cNvPicPr>
            <a:picLocks noChangeAspect="1"/>
          </p:cNvPicPr>
          <p:nvPr/>
        </p:nvPicPr>
        <p:blipFill>
          <a:blip r:embed="rId1"/>
          <a:stretch>
            <a:fillRect/>
          </a:stretch>
        </p:blipFill>
        <p:spPr>
          <a:xfrm>
            <a:off x="467360" y="654050"/>
            <a:ext cx="2576830" cy="3821430"/>
          </a:xfrm>
          <a:prstGeom prst="rect">
            <a:avLst/>
          </a:prstGeom>
        </p:spPr>
      </p:pic>
      <p:pic>
        <p:nvPicPr>
          <p:cNvPr id="7" name="图片 6"/>
          <p:cNvPicPr>
            <a:picLocks noChangeAspect="1"/>
          </p:cNvPicPr>
          <p:nvPr/>
        </p:nvPicPr>
        <p:blipFill>
          <a:blip r:embed="rId2"/>
          <a:stretch>
            <a:fillRect/>
          </a:stretch>
        </p:blipFill>
        <p:spPr>
          <a:xfrm>
            <a:off x="3188335" y="661035"/>
            <a:ext cx="5702300" cy="3808095"/>
          </a:xfrm>
          <a:prstGeom prst="rect">
            <a:avLst/>
          </a:prstGeom>
        </p:spPr>
      </p:pic>
      <p:sp>
        <p:nvSpPr>
          <p:cNvPr id="2" name="文本框 1">
            <a:hlinkClick r:id="rId3" action="ppaction://hlinkfile"/>
          </p:cNvPr>
          <p:cNvSpPr txBox="1"/>
          <p:nvPr/>
        </p:nvSpPr>
        <p:spPr>
          <a:xfrm>
            <a:off x="2462530" y="4516120"/>
            <a:ext cx="4218305" cy="368300"/>
          </a:xfrm>
          <a:prstGeom prst="rect">
            <a:avLst/>
          </a:prstGeom>
          <a:noFill/>
        </p:spPr>
        <p:txBody>
          <a:bodyPr wrap="square" rtlCol="0">
            <a:spAutoFit/>
          </a:bodyPr>
          <a:p>
            <a:pPr algn="ctr"/>
            <a:r>
              <a:rPr lang="zh-CN">
                <a:latin typeface="宋体" panose="02010600030101010101" pitchFamily="2" charset="-122"/>
                <a:ea typeface="宋体" panose="02010600030101010101" pitchFamily="2" charset="-122"/>
                <a:cs typeface="宋体" panose="02010600030101010101" pitchFamily="2" charset="-122"/>
              </a:rPr>
              <a:t>SRA2021-G05-风险管理计划</a:t>
            </a:r>
            <a:endParaRPr lang="zh-CN">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 name="文本框 1">
            <a:hlinkClick r:id="rId1"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质量保证计划</a:t>
            </a:r>
            <a:endParaRPr lang="zh-CN" altLang="en-US"/>
          </a:p>
        </p:txBody>
      </p:sp>
      <p:pic>
        <p:nvPicPr>
          <p:cNvPr id="3" name="图片 2"/>
          <p:cNvPicPr>
            <a:picLocks noChangeAspect="1"/>
          </p:cNvPicPr>
          <p:nvPr/>
        </p:nvPicPr>
        <p:blipFill>
          <a:blip r:embed="rId2"/>
          <a:stretch>
            <a:fillRect/>
          </a:stretch>
        </p:blipFill>
        <p:spPr>
          <a:xfrm>
            <a:off x="323215" y="699770"/>
            <a:ext cx="3023870" cy="4232910"/>
          </a:xfrm>
          <a:prstGeom prst="rect">
            <a:avLst/>
          </a:prstGeom>
        </p:spPr>
      </p:pic>
      <p:pic>
        <p:nvPicPr>
          <p:cNvPr id="5" name="图片 4"/>
          <p:cNvPicPr>
            <a:picLocks noChangeAspect="1"/>
          </p:cNvPicPr>
          <p:nvPr/>
        </p:nvPicPr>
        <p:blipFill>
          <a:blip r:embed="rId3"/>
          <a:stretch>
            <a:fillRect/>
          </a:stretch>
        </p:blipFill>
        <p:spPr>
          <a:xfrm>
            <a:off x="3564255" y="2477135"/>
            <a:ext cx="5436870" cy="244157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46100" y="702945"/>
            <a:ext cx="4126865" cy="4228465"/>
          </a:xfrm>
          <a:prstGeom prst="rect">
            <a:avLst/>
          </a:prstGeom>
        </p:spPr>
      </p:pic>
      <p:pic>
        <p:nvPicPr>
          <p:cNvPr id="4" name="图片 3"/>
          <p:cNvPicPr>
            <a:picLocks noChangeAspect="1"/>
          </p:cNvPicPr>
          <p:nvPr/>
        </p:nvPicPr>
        <p:blipFill>
          <a:blip r:embed="rId2"/>
          <a:stretch>
            <a:fillRect/>
          </a:stretch>
        </p:blipFill>
        <p:spPr>
          <a:xfrm>
            <a:off x="4860290" y="124460"/>
            <a:ext cx="3752215" cy="48069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软件开发计划子计划</a:t>
            </a:r>
            <a:r>
              <a:rPr lang="zh-CN" altLang="en-US" dirty="0" smtClean="0">
                <a:solidFill>
                  <a:schemeClr val="accent1"/>
                </a:solidFill>
                <a:sym typeface="+mn-ea"/>
              </a:rPr>
              <a:t>质量保证计划</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546100" y="627380"/>
            <a:ext cx="3630295" cy="4440555"/>
          </a:xfrm>
          <a:prstGeom prst="rect">
            <a:avLst/>
          </a:prstGeom>
        </p:spPr>
      </p:pic>
      <p:pic>
        <p:nvPicPr>
          <p:cNvPr id="5" name="图片 4"/>
          <p:cNvPicPr>
            <a:picLocks noChangeAspect="1"/>
          </p:cNvPicPr>
          <p:nvPr/>
        </p:nvPicPr>
        <p:blipFill>
          <a:blip r:embed="rId2"/>
          <a:stretch>
            <a:fillRect/>
          </a:stretch>
        </p:blipFill>
        <p:spPr>
          <a:xfrm>
            <a:off x="4500245" y="574675"/>
            <a:ext cx="4091940" cy="1478280"/>
          </a:xfrm>
          <a:prstGeom prst="rect">
            <a:avLst/>
          </a:prstGeom>
        </p:spPr>
      </p:pic>
      <p:pic>
        <p:nvPicPr>
          <p:cNvPr id="6" name="图片 5"/>
          <p:cNvPicPr>
            <a:picLocks noChangeAspect="1"/>
          </p:cNvPicPr>
          <p:nvPr/>
        </p:nvPicPr>
        <p:blipFill>
          <a:blip r:embed="rId3"/>
          <a:stretch>
            <a:fillRect/>
          </a:stretch>
        </p:blipFill>
        <p:spPr>
          <a:xfrm>
            <a:off x="4500245" y="2052955"/>
            <a:ext cx="4091305" cy="302704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23215" y="627380"/>
            <a:ext cx="3328035" cy="4430395"/>
          </a:xfrm>
          <a:prstGeom prst="rect">
            <a:avLst/>
          </a:prstGeom>
        </p:spPr>
      </p:pic>
      <p:pic>
        <p:nvPicPr>
          <p:cNvPr id="4" name="图片 3"/>
          <p:cNvPicPr>
            <a:picLocks noChangeAspect="1"/>
          </p:cNvPicPr>
          <p:nvPr/>
        </p:nvPicPr>
        <p:blipFill>
          <a:blip r:embed="rId2"/>
          <a:stretch>
            <a:fillRect/>
          </a:stretch>
        </p:blipFill>
        <p:spPr>
          <a:xfrm>
            <a:off x="3779520" y="2604135"/>
            <a:ext cx="5305425" cy="2453640"/>
          </a:xfrm>
          <a:prstGeom prst="rect">
            <a:avLst/>
          </a:prstGeom>
        </p:spPr>
      </p:pic>
      <p:grpSp>
        <p:nvGrpSpPr>
          <p:cNvPr id="2079" name="组合 2078"/>
          <p:cNvGrpSpPr/>
          <p:nvPr/>
        </p:nvGrpSpPr>
        <p:grpSpPr>
          <a:xfrm>
            <a:off x="5867610" y="919403"/>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7" name="文本框 6">
            <a:hlinkClick r:id="rId3" action="ppaction://hlinkfile"/>
          </p:cNvPr>
          <p:cNvSpPr txBox="1"/>
          <p:nvPr/>
        </p:nvSpPr>
        <p:spPr>
          <a:xfrm>
            <a:off x="4359910" y="1812290"/>
            <a:ext cx="3674745"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商品品质抽检规则</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5307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扩充：商品品质抽检规则</a:t>
            </a:r>
            <a:r>
              <a:rPr lang="en-US" altLang="zh-CN" baseline="30000" dirty="0" smtClean="0">
                <a:solidFill>
                  <a:schemeClr val="accent1"/>
                </a:solidFill>
                <a:sym typeface="+mn-ea"/>
              </a:rPr>
              <a:t>[16]</a:t>
            </a:r>
            <a:endParaRPr lang="en-US" altLang="zh-CN"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179705" y="699770"/>
            <a:ext cx="4159250" cy="4413885"/>
          </a:xfrm>
          <a:prstGeom prst="rect">
            <a:avLst/>
          </a:prstGeom>
        </p:spPr>
      </p:pic>
      <p:pic>
        <p:nvPicPr>
          <p:cNvPr id="6" name="图片 5"/>
          <p:cNvPicPr>
            <a:picLocks noChangeAspect="1"/>
          </p:cNvPicPr>
          <p:nvPr/>
        </p:nvPicPr>
        <p:blipFill>
          <a:blip r:embed="rId2"/>
          <a:stretch>
            <a:fillRect/>
          </a:stretch>
        </p:blipFill>
        <p:spPr>
          <a:xfrm>
            <a:off x="4427855" y="164465"/>
            <a:ext cx="4628515" cy="494919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8358" y="2157803"/>
            <a:ext cx="2487930" cy="2353310"/>
          </a:xfrm>
          <a:prstGeom prst="rect">
            <a:avLst/>
          </a:prstGeom>
        </p:spPr>
        <p:txBody>
          <a:bodyPr wrap="none">
            <a:spAutoFit/>
          </a:bodyPr>
          <a:lstStyle/>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愿景与范围</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用户识别</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界面原型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需求优先级评分与</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sym typeface="+mn-ea"/>
              </a:rPr>
              <a:t>需求冲突</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需求管理工具</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需求规格说明</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3916045" y="15297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需求分析阶段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[7][8][9][10][11][12]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08864" y="14496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196132" y="17801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矩形 3"/>
          <p:cNvSpPr/>
          <p:nvPr/>
        </p:nvSpPr>
        <p:spPr>
          <a:xfrm>
            <a:off x="6436283" y="2157803"/>
            <a:ext cx="1421130" cy="2353310"/>
          </a:xfrm>
          <a:prstGeom prst="rect">
            <a:avLst/>
          </a:prstGeom>
        </p:spPr>
        <p:txBody>
          <a:bodyPr wrap="none">
            <a:spAutoFit/>
          </a:bodyPr>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非功能性需求</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en-US" altLang="zh-CN"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JAD</a:t>
            </a: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会议记录</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数据字典</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系统环境</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测试用例</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用户手册</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ü"/>
            </a:pPr>
            <a:r>
              <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内部评审</a:t>
            </a:r>
            <a:endParaRPr lang="zh-CN" altLang="en-US" sz="1400"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96055" y="170751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愿景与范围</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[10]</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888874" y="162743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276142" y="195790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愿景与范围</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grpSp>
        <p:nvGrpSpPr>
          <p:cNvPr id="12" name="组合 11"/>
          <p:cNvGrpSpPr/>
          <p:nvPr/>
        </p:nvGrpSpPr>
        <p:grpSpPr>
          <a:xfrm>
            <a:off x="5881672" y="11069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4979670" y="1036320"/>
            <a:ext cx="2540000" cy="64516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SRA2021-G05-愿景与范围文档</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tretch>
            <a:fillRect/>
          </a:stretch>
        </p:blipFill>
        <p:spPr>
          <a:xfrm>
            <a:off x="467995" y="657860"/>
            <a:ext cx="3210560" cy="4375150"/>
          </a:xfrm>
          <a:prstGeom prst="rect">
            <a:avLst/>
          </a:prstGeom>
        </p:spPr>
      </p:pic>
      <p:pic>
        <p:nvPicPr>
          <p:cNvPr id="5" name="图片 4"/>
          <p:cNvPicPr>
            <a:picLocks noChangeAspect="1"/>
          </p:cNvPicPr>
          <p:nvPr/>
        </p:nvPicPr>
        <p:blipFill>
          <a:blip r:embed="rId3"/>
          <a:stretch>
            <a:fillRect/>
          </a:stretch>
        </p:blipFill>
        <p:spPr>
          <a:xfrm>
            <a:off x="3924300" y="1786255"/>
            <a:ext cx="4113530" cy="32467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a:t>
            </a:r>
            <a:r>
              <a:rPr lang="en-US" altLang="zh-CN" baseline="30000" dirty="0"/>
              <a:t>[18]</a:t>
            </a:r>
            <a:endParaRPr lang="en-US" altLang="zh-CN" sz="1200" baseline="30000" dirty="0"/>
          </a:p>
        </p:txBody>
      </p:sp>
      <p:grpSp>
        <p:nvGrpSpPr>
          <p:cNvPr id="2079" name="组合 2078"/>
          <p:cNvGrpSpPr/>
          <p:nvPr/>
        </p:nvGrpSpPr>
        <p:grpSpPr>
          <a:xfrm>
            <a:off x="6279725" y="183438"/>
            <a:ext cx="586628" cy="779164"/>
            <a:chOff x="555625" y="2646363"/>
            <a:chExt cx="928688" cy="1233488"/>
          </a:xfrm>
        </p:grpSpPr>
        <p:sp>
          <p:nvSpPr>
            <p:cNvPr id="2056"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7"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8"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9"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84470" y="1090930"/>
            <a:ext cx="2597150" cy="368300"/>
          </a:xfrm>
          <a:prstGeom prst="rect">
            <a:avLst/>
          </a:prstGeom>
          <a:noFill/>
        </p:spPr>
        <p:txBody>
          <a:bodyPr wrap="square" rtlCol="0">
            <a:spAutoFit/>
          </a:bodyPr>
          <a:p>
            <a:pPr algn="ctr"/>
            <a:r>
              <a:rPr lang="zh-CN" altLang="en-US"/>
              <a:t>SRA2021</a:t>
            </a:r>
            <a:r>
              <a:rPr lang="en-US" altLang="zh-CN"/>
              <a:t>-</a:t>
            </a:r>
            <a:r>
              <a:rPr lang="zh-CN" altLang="en-US"/>
              <a:t>G05</a:t>
            </a:r>
            <a:r>
              <a:rPr lang="en-US" altLang="zh-CN"/>
              <a:t>-</a:t>
            </a:r>
            <a:r>
              <a:rPr lang="zh-CN" altLang="en-US"/>
              <a:t>项目章程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46100" y="649605"/>
            <a:ext cx="3434715" cy="4443730"/>
          </a:xfrm>
          <a:prstGeom prst="rect">
            <a:avLst/>
          </a:prstGeom>
        </p:spPr>
      </p:pic>
      <p:pic>
        <p:nvPicPr>
          <p:cNvPr id="6" name="图片 5"/>
          <p:cNvPicPr>
            <a:picLocks noChangeAspect="1"/>
          </p:cNvPicPr>
          <p:nvPr/>
        </p:nvPicPr>
        <p:blipFill>
          <a:blip r:embed="rId4"/>
          <a:stretch>
            <a:fillRect/>
          </a:stretch>
        </p:blipFill>
        <p:spPr>
          <a:xfrm>
            <a:off x="4130040" y="1770380"/>
            <a:ext cx="4906010" cy="33267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愿景陈述</a:t>
            </a:r>
            <a:r>
              <a:rPr lang="en-US" altLang="zh-CN" baseline="30000" dirty="0" smtClean="0">
                <a:solidFill>
                  <a:schemeClr val="accent1"/>
                </a:solidFill>
                <a:effectLst/>
                <a:sym typeface="+mn-ea"/>
              </a:rPr>
              <a:t>[10]</a:t>
            </a:r>
            <a:endParaRPr lang="en-US" altLang="zh-CN" baseline="30000" dirty="0" smtClean="0">
              <a:solidFill>
                <a:schemeClr val="accent1"/>
              </a:solidFill>
              <a:effectLst/>
              <a:sym typeface="+mn-ea"/>
            </a:endParaRPr>
          </a:p>
        </p:txBody>
      </p:sp>
      <p:sp>
        <p:nvSpPr>
          <p:cNvPr id="2" name="文本框 1"/>
          <p:cNvSpPr txBox="1"/>
          <p:nvPr/>
        </p:nvSpPr>
        <p:spPr>
          <a:xfrm>
            <a:off x="251460" y="1059180"/>
            <a:ext cx="8507730" cy="1938020"/>
          </a:xfrm>
          <a:prstGeom prst="rect">
            <a:avLst/>
          </a:prstGeom>
          <a:noFill/>
        </p:spPr>
        <p:txBody>
          <a:bodyPr wrap="square" rtlCol="0" anchor="t">
            <a:spAutoFit/>
          </a:bodyPr>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基于商家的信用评价体系和智能推荐体系，在保持产品的新鲜程度的同时，不通过其他APP、菜市场等途径，而是在有限地域距离、有限商品数量的情况下的不引入第三方物流，只支持同社区配送的小规模团购交易。</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50000"/>
              </a:lnSpc>
            </a:pPr>
            <a:r>
              <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注：不引入第三方物流指的是平台不引入第三方物流进行团购商品的集中处理。团购发起者可以自行决定是否使用物流。</a:t>
            </a:r>
            <a:endParaRPr lang="zh-CN" altLang="zh-CN" sz="1600" dirty="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业务流程图</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69633" name="图片 4" descr="团购"/>
          <p:cNvPicPr>
            <a:picLocks noChangeAspect="1"/>
          </p:cNvPicPr>
          <p:nvPr/>
        </p:nvPicPr>
        <p:blipFill>
          <a:blip r:embed="rId1"/>
          <a:stretch>
            <a:fillRect/>
          </a:stretch>
        </p:blipFill>
        <p:spPr>
          <a:xfrm>
            <a:off x="4030345" y="0"/>
            <a:ext cx="5113655" cy="5135880"/>
          </a:xfrm>
          <a:prstGeom prst="rect">
            <a:avLst/>
          </a:prstGeom>
          <a:solidFill>
            <a:schemeClr val="bg2"/>
          </a:solidFill>
          <a:ln w="9525">
            <a:noFill/>
          </a:ln>
        </p:spPr>
      </p:pic>
      <p:sp>
        <p:nvSpPr>
          <p:cNvPr id="69635" name="文本框 99"/>
          <p:cNvSpPr txBox="1"/>
          <p:nvPr/>
        </p:nvSpPr>
        <p:spPr>
          <a:xfrm>
            <a:off x="35560" y="574675"/>
            <a:ext cx="4003040" cy="4292600"/>
          </a:xfrm>
          <a:prstGeom prst="rect">
            <a:avLst/>
          </a:prstGeom>
          <a:noFill/>
          <a:ln w="9525">
            <a:noFill/>
          </a:ln>
        </p:spPr>
        <p:txBody>
          <a:bodyPr wrap="square" anchor="t" anchorCtr="0">
            <a:spAutoFit/>
          </a:bodyPr>
          <a:p>
            <a:pPr>
              <a:lnSpc>
                <a:spcPct val="150000"/>
              </a:lnSpc>
            </a:pP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社区团长用户主要管理两个模块，分别为团购管理和个人信息管理。</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团购管理模块又细分为发起团购订单和确认团购订单两模块。</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发起团购订单中包括了视频管理，能对其进行修改，发布，删除等操作；</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订单发起模块，订单发起模块要确认商品信息如名称，生产日期，保质期等，配送范围，订单类型，价格等属性。</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确认团购订单状态角度来看将订单分为已发布，进行中和已结束。能够编辑订单，查看订单详情和删除订单。</a:t>
            </a:r>
            <a:endParaRPr lang="zh-CN" altLang="en-US"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个人信息管理主要负责团长信息的修改。</a:t>
            </a:r>
            <a:endParaRPr lang="zh-CN" altLang="en-US"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特性树</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0657" name="图片 5"/>
          <p:cNvPicPr>
            <a:picLocks noChangeAspect="1"/>
          </p:cNvPicPr>
          <p:nvPr/>
        </p:nvPicPr>
        <p:blipFill>
          <a:blip r:embed="rId1"/>
          <a:srcRect r="4168"/>
          <a:stretch>
            <a:fillRect/>
          </a:stretch>
        </p:blipFill>
        <p:spPr>
          <a:xfrm>
            <a:off x="0" y="1219835"/>
            <a:ext cx="4949190" cy="2704465"/>
          </a:xfrm>
          <a:prstGeom prst="rect">
            <a:avLst/>
          </a:prstGeom>
          <a:noFill/>
          <a:ln w="9525">
            <a:noFill/>
          </a:ln>
        </p:spPr>
      </p:pic>
      <p:sp>
        <p:nvSpPr>
          <p:cNvPr id="70659" name="文本框 99"/>
          <p:cNvSpPr txBox="1"/>
          <p:nvPr/>
        </p:nvSpPr>
        <p:spPr>
          <a:xfrm>
            <a:off x="4949190" y="-20320"/>
            <a:ext cx="4207510" cy="5262245"/>
          </a:xfrm>
          <a:prstGeom prst="rect">
            <a:avLst/>
          </a:prstGeom>
          <a:noFill/>
          <a:ln w="9525">
            <a:noFill/>
          </a:ln>
        </p:spPr>
        <p:txBody>
          <a:bodyPr wrap="square" anchor="t" anchorCtr="0">
            <a:spAutoFit/>
          </a:bodyPr>
          <a:p>
            <a:r>
              <a:rPr lang="zh-CN" altLang="zh-CN" sz="1200" b="1" dirty="0">
                <a:latin typeface="Segoe UI" panose="020B0502040204020203" pitchFamily="34" charset="0"/>
                <a:ea typeface="宋体" panose="02010600030101010101" pitchFamily="2" charset="-122"/>
              </a:rPr>
              <a:t>对普通用户：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1.可以提出进行商品的购买；</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2.可以进行订单的跟踪；</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3.可以对喜欢的用户进行关注（收藏）；</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4.可以加入相关社区群，接受他人（或团长）的推荐；</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5.可以进行售后反馈；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6.可以上传视频，并将视频链接至相关商品，通过视频分享赚取赏金；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7.可以对发布的视频进行管理，可以分享、收藏在平台上的视频；</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8.可以通过团长认证以后，成为团长用户</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对团长用户：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1.是普通用户的升级版，可以行使普通用户的所有权利；</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2.可以查看属于自己地区的客户订单；</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3.可以对客户订单进行订单管理；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4.可以创建社区群，并对社区群进行管理；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5.可以上传视频，并将视频链接至相关商品；</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6.可以对发布的视频进行管理；</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7.可以处理客户的部分申诉与反馈；</a:t>
            </a:r>
            <a:endParaRPr lang="en-US" altLang="zh-CN" sz="1200" dirty="0">
              <a:latin typeface="宋体" panose="02010600030101010101" pitchFamily="2" charset="-122"/>
              <a:ea typeface="微软雅黑" panose="020B0503020204020204" pitchFamily="34" charset="-122"/>
            </a:endParaRPr>
          </a:p>
          <a:p>
            <a:r>
              <a:rPr lang="en-US" altLang="zh-CN" sz="1200" dirty="0">
                <a:latin typeface="宋体" panose="02010600030101010101" pitchFamily="2" charset="-122"/>
                <a:ea typeface="微软雅黑" panose="020B0503020204020204" pitchFamily="34" charset="-122"/>
              </a:rPr>
              <a:t> </a:t>
            </a:r>
            <a:endParaRPr lang="zh-CN" altLang="zh-CN" sz="1200" b="1" dirty="0">
              <a:latin typeface="Segoe UI" panose="020B0502040204020203" pitchFamily="34" charset="0"/>
              <a:ea typeface="宋体" panose="02010600030101010101" pitchFamily="2" charset="-122"/>
            </a:endParaRPr>
          </a:p>
          <a:p>
            <a:r>
              <a:rPr lang="zh-CN" altLang="zh-CN" sz="1200" b="1" dirty="0">
                <a:latin typeface="Segoe UI" panose="020B0502040204020203" pitchFamily="34" charset="0"/>
                <a:ea typeface="宋体" panose="02010600030101010101" pitchFamily="2" charset="-122"/>
              </a:rPr>
              <a:t>对平台（管理员）用户：</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1.对所有发布的视频进行审核，可以对已发布的视频进行删除等操作；</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2.可以对订单进行实时监控，并接受顾客或团长对订单的反馈；</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3.可以提供用户之间的交流通道；</a:t>
            </a:r>
            <a:endParaRPr lang="zh-CN" altLang="zh-CN" sz="1200" dirty="0">
              <a:latin typeface="Segoe UI" panose="020B0502040204020203" pitchFamily="34" charset="0"/>
              <a:ea typeface="宋体" panose="02010600030101010101" pitchFamily="2" charset="-122"/>
            </a:endParaRPr>
          </a:p>
          <a:p>
            <a:r>
              <a:rPr lang="zh-CN" altLang="zh-CN" sz="1200" dirty="0">
                <a:latin typeface="Segoe UI" panose="020B0502040204020203" pitchFamily="34" charset="0"/>
                <a:ea typeface="宋体" panose="02010600030101010101" pitchFamily="2" charset="-122"/>
              </a:rPr>
              <a:t>4.可以对违规用户进行封禁；</a:t>
            </a:r>
            <a:endParaRPr lang="zh-CN" altLang="zh-CN" sz="1200"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上下文图</a:t>
            </a:r>
            <a:r>
              <a:rPr lang="en-US" altLang="zh-CN" dirty="0" smtClean="0">
                <a:solidFill>
                  <a:schemeClr val="accent1"/>
                </a:solidFill>
                <a:sym typeface="+mn-ea"/>
              </a:rPr>
              <a:t>Context diagram</a:t>
            </a:r>
            <a:r>
              <a:rPr lang="en-US" altLang="zh-CN" baseline="30000" dirty="0" smtClean="0">
                <a:solidFill>
                  <a:schemeClr val="accent1"/>
                </a:solidFill>
                <a:sym typeface="+mn-ea"/>
              </a:rPr>
              <a:t>[10]</a:t>
            </a:r>
            <a:endParaRPr lang="en-US" altLang="zh-CN" baseline="30000" dirty="0" smtClean="0">
              <a:solidFill>
                <a:schemeClr val="accent1"/>
              </a:solidFill>
              <a:sym typeface="+mn-ea"/>
            </a:endParaRPr>
          </a:p>
        </p:txBody>
      </p:sp>
      <p:pic>
        <p:nvPicPr>
          <p:cNvPr id="71682" name="图片 2" descr="SRA2021-G05-关联图v0.0.4"/>
          <p:cNvPicPr>
            <a:picLocks noChangeAspect="1"/>
          </p:cNvPicPr>
          <p:nvPr/>
        </p:nvPicPr>
        <p:blipFill>
          <a:blip r:embed="rId1"/>
          <a:stretch>
            <a:fillRect/>
          </a:stretch>
        </p:blipFill>
        <p:spPr>
          <a:xfrm>
            <a:off x="539750" y="574675"/>
            <a:ext cx="4981575" cy="4279265"/>
          </a:xfrm>
          <a:prstGeom prst="rect">
            <a:avLst/>
          </a:prstGeom>
          <a:noFill/>
          <a:ln w="9525">
            <a:noFill/>
          </a:ln>
        </p:spPr>
      </p:pic>
      <p:sp>
        <p:nvSpPr>
          <p:cNvPr id="100" name="文本框 99"/>
          <p:cNvSpPr txBox="1"/>
          <p:nvPr/>
        </p:nvSpPr>
        <p:spPr>
          <a:xfrm>
            <a:off x="5723890" y="915035"/>
            <a:ext cx="3166745" cy="3415030"/>
          </a:xfrm>
          <a:prstGeom prst="rect">
            <a:avLst/>
          </a:prstGeom>
          <a:noFill/>
          <a:ln w="9525">
            <a:noFill/>
          </a:ln>
        </p:spPr>
        <p:txBody>
          <a:bodyPr wrap="square">
            <a:spAutoFit/>
          </a:bodyPr>
          <a:p>
            <a:pPr indent="0" fontAlgn="auto"/>
            <a:r>
              <a:rPr lang="zh-CN" sz="1200" b="0">
                <a:ea typeface="宋体" panose="02010600030101010101" pitchFamily="2" charset="-122"/>
              </a:rPr>
              <a:t>FE-1：普通用户可查看商品信息，购买商品。FE-2：用户可以浏览社区页面，发现想要购买的商品。FE-3：用户可以根据凭证对购买的商品进行取货操作。FE-4：用户可以通过认证成为团长。FE-5：团长可以查看社区内的用户订单，并帮助用户取货。FE-6：订单的完成情况将影响团长的信誉程度，而团长信誉度将成为用户判断是否跟团的标准之一FE-7：团长可以选择和别的团长合作，联合开团。但只能和有限距离内的团长合作，同时是否能联合开团，由这些团长的诚信度决定FE-8：用户可以通过动态交流页，和其他用户进行交流。FE-9：支持IOS、Android端与微信小程序</a:t>
            </a:r>
            <a:endParaRPr lang="zh-CN" altLang="en-US"/>
          </a:p>
        </p:txBody>
      </p:sp>
      <p:sp>
        <p:nvSpPr>
          <p:cNvPr id="2" name="文本框 1"/>
          <p:cNvSpPr txBox="1"/>
          <p:nvPr/>
        </p:nvSpPr>
        <p:spPr>
          <a:xfrm>
            <a:off x="5723890" y="339090"/>
            <a:ext cx="2447925" cy="337185"/>
          </a:xfrm>
          <a:prstGeom prst="rect">
            <a:avLst/>
          </a:prstGeom>
          <a:noFill/>
          <a:ln w="9525">
            <a:noFill/>
          </a:ln>
        </p:spPr>
        <p:txBody>
          <a:bodyPr wrap="square">
            <a:spAutoFit/>
          </a:bodyPr>
          <a:p>
            <a:pPr indent="0"/>
            <a:r>
              <a:rPr lang="zh-CN" sz="1600" b="1">
                <a:ea typeface="宋体" panose="02010600030101010101" pitchFamily="2" charset="-122"/>
              </a:rPr>
              <a:t>初始与后续发布的范围</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用户群识别及分类</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[8]</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3114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：用户群分类文档</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4" name="文本框 3">
            <a:hlinkClick r:id="rId1" action="ppaction://hlinkfile"/>
          </p:cNvPr>
          <p:cNvSpPr txBox="1"/>
          <p:nvPr/>
        </p:nvSpPr>
        <p:spPr>
          <a:xfrm>
            <a:off x="5088255" y="970280"/>
            <a:ext cx="3074035" cy="368300"/>
          </a:xfrm>
          <a:prstGeom prst="rect">
            <a:avLst/>
          </a:prstGeom>
          <a:noFill/>
        </p:spPr>
        <p:txBody>
          <a:bodyPr wrap="square" rtlCol="0" anchor="t">
            <a:spAutoFit/>
          </a:bodyPr>
          <a:p>
            <a:pPr algn="ctr"/>
            <a:r>
              <a:rPr lang="zh-CN" altLang="en-US"/>
              <a:t>SRA2021-G05-用户群分类</a:t>
            </a:r>
            <a:endParaRPr lang="zh-CN" altLang="en-US"/>
          </a:p>
        </p:txBody>
      </p:sp>
      <p:grpSp>
        <p:nvGrpSpPr>
          <p:cNvPr id="12" name="组合 11"/>
          <p:cNvGrpSpPr/>
          <p:nvPr/>
        </p:nvGrpSpPr>
        <p:grpSpPr>
          <a:xfrm>
            <a:off x="6169327" y="110691"/>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2" name="图片 1"/>
          <p:cNvPicPr>
            <a:picLocks noChangeAspect="1"/>
          </p:cNvPicPr>
          <p:nvPr/>
        </p:nvPicPr>
        <p:blipFill>
          <a:blip r:embed="rId2"/>
          <a:stretch>
            <a:fillRect/>
          </a:stretch>
        </p:blipFill>
        <p:spPr>
          <a:xfrm>
            <a:off x="323850" y="686435"/>
            <a:ext cx="3077210" cy="4422140"/>
          </a:xfrm>
          <a:prstGeom prst="rect">
            <a:avLst/>
          </a:prstGeom>
        </p:spPr>
      </p:pic>
      <p:pic>
        <p:nvPicPr>
          <p:cNvPr id="3" name="图片 2"/>
          <p:cNvPicPr>
            <a:picLocks noChangeAspect="1"/>
          </p:cNvPicPr>
          <p:nvPr/>
        </p:nvPicPr>
        <p:blipFill>
          <a:blip r:embed="rId3"/>
          <a:stretch>
            <a:fillRect/>
          </a:stretch>
        </p:blipFill>
        <p:spPr>
          <a:xfrm>
            <a:off x="3666490" y="1491615"/>
            <a:ext cx="5326380" cy="358902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7532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：用户群识别及分类</a:t>
            </a:r>
            <a:r>
              <a:rPr lang="zh-CN" altLang="en-US" dirty="0" smtClean="0">
                <a:sym typeface="+mn-ea"/>
              </a:rPr>
              <a:t>与明确职责</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sp>
        <p:nvSpPr>
          <p:cNvPr id="73729" name="文本框 1"/>
          <p:cNvSpPr txBox="1"/>
          <p:nvPr/>
        </p:nvSpPr>
        <p:spPr>
          <a:xfrm>
            <a:off x="467995" y="716280"/>
            <a:ext cx="8298815" cy="922020"/>
          </a:xfrm>
          <a:prstGeom prst="rect">
            <a:avLst/>
          </a:prstGeom>
          <a:noFill/>
          <a:ln w="9525">
            <a:noFill/>
          </a:ln>
        </p:spPr>
        <p:txBody>
          <a:bodyPr wrap="square" anchor="t" anchorCtr="0">
            <a:spAutoFit/>
          </a:bodyPr>
          <a:p>
            <a:pPr algn="just"/>
            <a:r>
              <a:rPr lang="zh-CN" altLang="en-US" dirty="0">
                <a:latin typeface="宋体" panose="02010600030101010101" pitchFamily="2" charset="-122"/>
                <a:ea typeface="宋体" panose="02010600030101010101" pitchFamily="2" charset="-122"/>
              </a:rPr>
              <a:t>用户群识别：</a:t>
            </a:r>
            <a:endParaRPr lang="zh-CN" altLang="en-US" dirty="0">
              <a:latin typeface="宋体" panose="02010600030101010101" pitchFamily="2" charset="-122"/>
              <a:ea typeface="宋体" panose="02010600030101010101" pitchFamily="2" charset="-122"/>
            </a:endParaRPr>
          </a:p>
          <a:p>
            <a:pPr algn="just"/>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对使用方便快速的团购有需求的广泛社区用户和对商品有快速处理保值处理需求的广泛社区商家。</a:t>
            </a:r>
            <a:endParaRPr lang="zh-CN" altLang="en-US" dirty="0">
              <a:latin typeface="宋体" panose="02010600030101010101" pitchFamily="2" charset="-122"/>
              <a:ea typeface="宋体" panose="02010600030101010101" pitchFamily="2" charset="-122"/>
            </a:endParaRPr>
          </a:p>
        </p:txBody>
      </p:sp>
      <p:graphicFrame>
        <p:nvGraphicFramePr>
          <p:cNvPr id="2" name="表格 1"/>
          <p:cNvGraphicFramePr/>
          <p:nvPr>
            <p:custDataLst>
              <p:tags r:id="rId1"/>
            </p:custDataLst>
          </p:nvPr>
        </p:nvGraphicFramePr>
        <p:xfrm>
          <a:off x="546100" y="1635760"/>
          <a:ext cx="8220710" cy="3359150"/>
        </p:xfrm>
        <a:graphic>
          <a:graphicData uri="http://schemas.openxmlformats.org/drawingml/2006/table">
            <a:tbl>
              <a:tblPr firstRow="1" bandRow="1">
                <a:tableStyleId>{5940675A-B579-460E-94D1-54222C63F5DA}</a:tableStyleId>
              </a:tblPr>
              <a:tblGrid>
                <a:gridCol w="2742565"/>
                <a:gridCol w="4143375"/>
                <a:gridCol w="1334770"/>
              </a:tblGrid>
              <a:tr h="36385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7401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096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99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672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736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02881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：相关的用户代表</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546100" y="627380"/>
          <a:ext cx="8285480" cy="4267200"/>
        </p:xfrm>
        <a:graphic>
          <a:graphicData uri="http://schemas.openxmlformats.org/drawingml/2006/table">
            <a:tbl>
              <a:tblPr firstRow="1" bandRow="1">
                <a:tableStyleId>{5940675A-B579-460E-94D1-54222C63F5DA}</a:tableStyleId>
              </a:tblPr>
              <a:tblGrid>
                <a:gridCol w="436245"/>
                <a:gridCol w="1198880"/>
                <a:gridCol w="1151890"/>
                <a:gridCol w="1130300"/>
                <a:gridCol w="1176020"/>
                <a:gridCol w="1618615"/>
                <a:gridCol w="1573530"/>
              </a:tblGrid>
              <a:tr h="245110">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用户电话号码</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rowSpan="8">
                  <a:txBody>
                    <a:bodyPr/>
                    <a:p>
                      <a:pPr indent="0">
                        <a:buNone/>
                      </a:pPr>
                      <a:r>
                        <a:rPr lang="en-US" sz="1000" b="1">
                          <a:solidFill>
                            <a:srgbClr val="00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项目的发起方</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作为项目发起方对项目有深刻的理解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杨枨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yangc@zucc.edu.cn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13357102333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16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选择有从事团购团长工作的人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拥有商品售卖经历，并有意愿从事的电子商务的兼职</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刘先生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暂无</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15669084801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854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对于团购有自己相关的需求且愿意尝试的人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学习认真，对</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相关内容感兴趣的学生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李以昕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31801343@stu.zucc.edu.cn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13567892950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662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负责平台管理并提供意 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有担任管理员的丰富经验，能提供宝贵意见和建议</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岑盛泽</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31801334@stu.zucc.edu.cn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19883126654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2354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开发者代表</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负责开发的人员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有经验，是项目开发小组组长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倪嘉龙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31801307@stu.zucc.edu.c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19857183289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48387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指导用户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负责审核项目进度</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作为指导用户，对项目有深刻的理解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徐先生</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15669084801</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1860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协助用户</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负责协助项目开发</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作为协助用户，协助项目开发小组理解指导用户的意图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陈幼安</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youanchen@harmonycloud.cn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r h="53530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陈炜舜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weishunchen@harmonycloud.cn</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等线" panose="02010600030101010101" charset="-122"/>
                        </a:rPr>
                        <a:t>暂无</a:t>
                      </a:r>
                      <a:endParaRPr lang="en-US" altLang="en-US" sz="1000" b="0">
                        <a:latin typeface="宋体" panose="02010600030101010101" pitchFamily="2" charset="-122"/>
                        <a:ea typeface="宋体" panose="02010600030101010101" pitchFamily="2" charset="-122"/>
                        <a:cs typeface="等线" panose="02010600030101010101" charset="-122"/>
                      </a:endParaRPr>
                    </a:p>
                  </a:txBody>
                  <a:tcPr marL="55880" marR="55880" marT="9525"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476250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用户识别</a:t>
            </a:r>
            <a:r>
              <a:rPr lang="zh-CN" altLang="en-US" dirty="0" smtClean="0">
                <a:solidFill>
                  <a:schemeClr val="accent1"/>
                </a:solidFill>
                <a:sym typeface="+mn-ea"/>
              </a:rPr>
              <a:t>：用户</a:t>
            </a:r>
            <a:r>
              <a:rPr lang="zh-CN" altLang="en-US" dirty="0" smtClean="0">
                <a:solidFill>
                  <a:schemeClr val="accent1"/>
                </a:solidFill>
                <a:sym typeface="+mn-ea"/>
              </a:rPr>
              <a:t>代表需求获取和确认</a:t>
            </a:r>
            <a:r>
              <a:rPr lang="en-US" altLang="zh-CN" baseline="30000" dirty="0" smtClean="0">
                <a:solidFill>
                  <a:schemeClr val="accent1"/>
                </a:solidFill>
                <a:sym typeface="+mn-ea"/>
              </a:rPr>
              <a:t>[8]</a:t>
            </a:r>
            <a:endParaRPr lang="en-US" altLang="zh-CN" sz="1200" baseline="30000" dirty="0" smtClean="0">
              <a:solidFill>
                <a:schemeClr val="accent1"/>
              </a:solidFill>
              <a:sym typeface="+mn-ea"/>
            </a:endParaRPr>
          </a:p>
        </p:txBody>
      </p:sp>
      <p:pic>
        <p:nvPicPr>
          <p:cNvPr id="76801" name="图片 3"/>
          <p:cNvPicPr>
            <a:picLocks noChangeAspect="1"/>
          </p:cNvPicPr>
          <p:nvPr/>
        </p:nvPicPr>
        <p:blipFill>
          <a:blip r:embed="rId1"/>
          <a:stretch>
            <a:fillRect/>
          </a:stretch>
        </p:blipFill>
        <p:spPr>
          <a:xfrm>
            <a:off x="546100" y="771525"/>
            <a:ext cx="7504430" cy="4224020"/>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界面原型迭代过程</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项目章程：项目管理团队</a:t>
            </a:r>
            <a:r>
              <a:rPr lang="en-US" altLang="zh-CN" baseline="30000" dirty="0"/>
              <a:t>[18]</a:t>
            </a:r>
            <a:endParaRPr lang="en-US" altLang="zh-CN" baseline="30000" dirty="0"/>
          </a:p>
        </p:txBody>
      </p:sp>
      <p:graphicFrame>
        <p:nvGraphicFramePr>
          <p:cNvPr id="2" name="表格 1"/>
          <p:cNvGraphicFramePr/>
          <p:nvPr>
            <p:custDataLst>
              <p:tags r:id="rId1"/>
            </p:custDataLst>
          </p:nvPr>
        </p:nvGraphicFramePr>
        <p:xfrm>
          <a:off x="755650" y="843280"/>
          <a:ext cx="7952740" cy="3867785"/>
        </p:xfrm>
        <a:graphic>
          <a:graphicData uri="http://schemas.openxmlformats.org/drawingml/2006/table">
            <a:tbl>
              <a:tblPr firstRow="1" bandRow="1">
                <a:tableStyleId>{5940675A-B579-460E-94D1-54222C63F5DA}</a:tableStyleId>
              </a:tblPr>
              <a:tblGrid>
                <a:gridCol w="861060"/>
                <a:gridCol w="1092835"/>
                <a:gridCol w="1724660"/>
                <a:gridCol w="2905125"/>
                <a:gridCol w="1369060"/>
              </a:tblGrid>
              <a:tr h="186690">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等线" panose="02010600030101010101" charset="-122"/>
                        </a:rPr>
                        <a:t>姓名</a:t>
                      </a:r>
                      <a:endParaRPr lang="zh-CN"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职位</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个人信息</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联系方式</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地址</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邢海粟</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1802学号：31801347</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xhs001022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邮箱：31801347@stu.zucc.edu.cn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惟学</a:t>
                      </a:r>
                      <a:r>
                        <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1-409</a:t>
                      </a:r>
                      <a:endParaRPr lang="en-US" alt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727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章拾瑜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UI设计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31801335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zsy791437323</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a:t>
                      </a:r>
                      <a:r>
                        <a:rPr lang="en-US" sz="1000" b="0">
                          <a:latin typeface="宋体" panose="02010600030101010101" pitchFamily="2" charset="-122"/>
                          <a:ea typeface="宋体" panose="02010600030101010101" pitchFamily="2" charset="-122"/>
                          <a:cs typeface="宋体" panose="02010600030101010101" pitchFamily="2" charset="-122"/>
                        </a:rPr>
                        <a:t>31801335@stu.zucc.edu.cn</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1-409</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黄德煜</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/分析设计员/文档管理员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1801学号：31801163</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wxid_lxu76iqobv7v12</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邮箱：31801163@stu.zucc.edu.cn</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8845">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陈正祎</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主要程序员/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分析设计员/会议记录员/UI设计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微信：czy_qifei</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邮箱：31801342@stu.zucc.edu.cn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35330">
                <a:tc>
                  <a:txBody>
                    <a:bodyPr/>
                    <a:p>
                      <a:pPr indent="0">
                        <a:buNone/>
                      </a:pPr>
                      <a:r>
                        <a:rPr lang="en-US" sz="1000" b="0">
                          <a:solidFill>
                            <a:srgbClr val="000000"/>
                          </a:solidFill>
                          <a:latin typeface="宋体" panose="02010600030101010101" pitchFamily="2" charset="-122"/>
                          <a:ea typeface="宋体" panose="02010600030101010101" pitchFamily="2" charset="-122"/>
                          <a:cs typeface="等线" panose="02010600030101010101" charset="-122"/>
                        </a:rPr>
                        <a:t>朱涵</a:t>
                      </a:r>
                      <a:endParaRPr lang="en-US" altLang="en-US" sz="1000" b="0">
                        <a:solidFill>
                          <a:srgbClr val="000000"/>
                        </a:solidFill>
                        <a:latin typeface="宋体" panose="02010600030101010101" pitchFamily="2" charset="-122"/>
                        <a:ea typeface="宋体" panose="02010600030101010101" pitchFamily="2"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文档管理员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/进度管理员</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/任务审核员</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班级：软工</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1802学号：31801344</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微信：cmzh_11280047</a:t>
                      </a:r>
                      <a:endParaRPr 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邮箱：31801344@stu.zucc.edu.cn </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zh-CN" altLang="en-US"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惟学</a:t>
                      </a:r>
                      <a:r>
                        <a:rPr lang="en-US" altLang="zh-CN" sz="10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1-411</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纸模型</a:t>
            </a:r>
            <a:endParaRPr lang="zh-CN" altLang="en-US" sz="1200" dirty="0" smtClean="0">
              <a:solidFill>
                <a:schemeClr val="accent1"/>
              </a:solidFill>
              <a:sym typeface="+mn-ea"/>
            </a:endParaRPr>
          </a:p>
        </p:txBody>
      </p:sp>
      <p:pic>
        <p:nvPicPr>
          <p:cNvPr id="78849" name="图片 1"/>
          <p:cNvPicPr>
            <a:picLocks noChangeAspect="1"/>
          </p:cNvPicPr>
          <p:nvPr/>
        </p:nvPicPr>
        <p:blipFill>
          <a:blip r:embed="rId1"/>
          <a:srcRect l="11169" r="14900" b="31841"/>
          <a:stretch>
            <a:fillRect/>
          </a:stretch>
        </p:blipFill>
        <p:spPr>
          <a:xfrm>
            <a:off x="4644390" y="2508250"/>
            <a:ext cx="2800350" cy="2519045"/>
          </a:xfrm>
          <a:prstGeom prst="rect">
            <a:avLst/>
          </a:prstGeom>
          <a:noFill/>
          <a:ln w="9525">
            <a:noFill/>
          </a:ln>
        </p:spPr>
      </p:pic>
      <p:pic>
        <p:nvPicPr>
          <p:cNvPr id="78850" name="图片 3"/>
          <p:cNvPicPr>
            <a:picLocks noChangeAspect="1"/>
          </p:cNvPicPr>
          <p:nvPr/>
        </p:nvPicPr>
        <p:blipFill>
          <a:blip r:embed="rId2"/>
          <a:stretch>
            <a:fillRect/>
          </a:stretch>
        </p:blipFill>
        <p:spPr>
          <a:xfrm>
            <a:off x="711835" y="2512060"/>
            <a:ext cx="3728085" cy="2542540"/>
          </a:xfrm>
          <a:prstGeom prst="rect">
            <a:avLst/>
          </a:prstGeom>
          <a:noFill/>
          <a:ln w="9525">
            <a:noFill/>
          </a:ln>
        </p:spPr>
      </p:pic>
      <p:pic>
        <p:nvPicPr>
          <p:cNvPr id="78853" name="图片 5"/>
          <p:cNvPicPr>
            <a:picLocks noChangeAspect="1"/>
          </p:cNvPicPr>
          <p:nvPr/>
        </p:nvPicPr>
        <p:blipFill>
          <a:blip r:embed="rId3"/>
          <a:stretch>
            <a:fillRect/>
          </a:stretch>
        </p:blipFill>
        <p:spPr>
          <a:xfrm>
            <a:off x="3022600" y="195580"/>
            <a:ext cx="3098165" cy="2134235"/>
          </a:xfrm>
          <a:prstGeom prst="rect">
            <a:avLst/>
          </a:prstGeom>
          <a:noFill/>
          <a:ln w="9525">
            <a:noFill/>
          </a:ln>
        </p:spPr>
      </p:pic>
      <p:pic>
        <p:nvPicPr>
          <p:cNvPr id="78854" name="图片 8"/>
          <p:cNvPicPr>
            <a:picLocks noChangeAspect="1"/>
          </p:cNvPicPr>
          <p:nvPr/>
        </p:nvPicPr>
        <p:blipFill>
          <a:blip r:embed="rId4"/>
          <a:stretch>
            <a:fillRect/>
          </a:stretch>
        </p:blipFill>
        <p:spPr>
          <a:xfrm>
            <a:off x="6228080" y="195580"/>
            <a:ext cx="2840355" cy="2120900"/>
          </a:xfrm>
          <a:prstGeom prst="rect">
            <a:avLst/>
          </a:prstGeom>
          <a:noFill/>
          <a:ln w="9525">
            <a:noFill/>
          </a:ln>
        </p:spPr>
      </p:pic>
      <p:sp>
        <p:nvSpPr>
          <p:cNvPr id="78852" name="文本框 4"/>
          <p:cNvSpPr txBox="1"/>
          <p:nvPr/>
        </p:nvSpPr>
        <p:spPr>
          <a:xfrm>
            <a:off x="58420" y="1189990"/>
            <a:ext cx="2964180" cy="706755"/>
          </a:xfrm>
          <a:prstGeom prst="rect">
            <a:avLst/>
          </a:prstGeom>
          <a:noFill/>
          <a:ln w="9525">
            <a:noFill/>
          </a:ln>
        </p:spPr>
        <p:txBody>
          <a:bodyPr wrap="square" anchor="t" anchorCtr="0">
            <a:spAutoFit/>
          </a:bodyPr>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纸上原型</a:t>
            </a:r>
            <a:r>
              <a:rPr lang="en-US" altLang="zh-CN"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故事看板工具：</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BamBoo paper</a:t>
            </a:r>
            <a:endParaRPr lang="zh-CN" altLang="en-US" sz="2000"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a:t>
            </a:r>
            <a:r>
              <a:rPr lang="zh-CN" altLang="en-US" dirty="0" smtClean="0">
                <a:solidFill>
                  <a:schemeClr val="accent1"/>
                </a:solidFill>
                <a:sym typeface="+mn-ea"/>
              </a:rPr>
              <a:t>低保真</a:t>
            </a:r>
            <a:endParaRPr lang="zh-CN" altLang="en-US" dirty="0" smtClean="0">
              <a:solidFill>
                <a:schemeClr val="accent1"/>
              </a:solidFill>
              <a:sym typeface="+mn-ea"/>
            </a:endParaRPr>
          </a:p>
        </p:txBody>
      </p:sp>
      <p:pic>
        <p:nvPicPr>
          <p:cNvPr id="2" name="图片 6"/>
          <p:cNvPicPr>
            <a:picLocks noChangeAspect="1"/>
          </p:cNvPicPr>
          <p:nvPr/>
        </p:nvPicPr>
        <p:blipFill>
          <a:blip r:embed="rId1"/>
          <a:stretch>
            <a:fillRect/>
          </a:stretch>
        </p:blipFill>
        <p:spPr>
          <a:xfrm>
            <a:off x="215900" y="1275080"/>
            <a:ext cx="2346325" cy="1087120"/>
          </a:xfrm>
          <a:prstGeom prst="rect">
            <a:avLst/>
          </a:prstGeom>
          <a:noFill/>
          <a:ln w="9525">
            <a:noFill/>
          </a:ln>
        </p:spPr>
      </p:pic>
      <p:sp>
        <p:nvSpPr>
          <p:cNvPr id="3" name="文本框 4"/>
          <p:cNvSpPr txBox="1"/>
          <p:nvPr/>
        </p:nvSpPr>
        <p:spPr>
          <a:xfrm>
            <a:off x="215583" y="915353"/>
            <a:ext cx="3381375" cy="368300"/>
          </a:xfrm>
          <a:prstGeom prst="rect">
            <a:avLst/>
          </a:prstGeom>
          <a:noFill/>
          <a:ln w="9525">
            <a:noFill/>
          </a:ln>
        </p:spPr>
        <p:txBody>
          <a:bodyPr anchor="t" anchorCtr="0">
            <a:spAutoFit/>
          </a:bodyPr>
          <a:p>
            <a:pPr algn="l"/>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电子原型工具：</a:t>
            </a:r>
            <a:r>
              <a:rPr lang="en-US" altLang="zh-CN"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A</a:t>
            </a:r>
            <a:r>
              <a:rPr lang="zh-CN" altLang="en-US" dirty="0">
                <a:latin typeface="宋体" panose="02010600030101010101" pitchFamily="2" charset="-122"/>
                <a:ea typeface="宋体" panose="02010600030101010101" pitchFamily="2" charset="-122"/>
                <a:cs typeface="宋体" panose="02010600030101010101" pitchFamily="2" charset="-122"/>
                <a:sym typeface="微软雅黑" panose="020B0503020204020204" pitchFamily="34" charset="-122"/>
              </a:rPr>
              <a:t>dobe XD</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2"/>
          <a:stretch>
            <a:fillRect/>
          </a:stretch>
        </p:blipFill>
        <p:spPr>
          <a:xfrm>
            <a:off x="3131820" y="627380"/>
            <a:ext cx="5949950" cy="413893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辅助获取过程：功能</a:t>
            </a:r>
            <a:r>
              <a:rPr lang="zh-CN" dirty="0" smtClean="0">
                <a:solidFill>
                  <a:schemeClr val="accent1"/>
                </a:solidFill>
                <a:sym typeface="+mn-ea"/>
              </a:rPr>
              <a:t>列表</a:t>
            </a:r>
            <a:endParaRPr lang="zh-CN"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817245" y="627380"/>
            <a:ext cx="7509510" cy="439674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4" name="图片 3"/>
          <p:cNvPicPr>
            <a:picLocks noChangeAspect="1"/>
          </p:cNvPicPr>
          <p:nvPr/>
        </p:nvPicPr>
        <p:blipFill>
          <a:blip r:embed="rId1"/>
          <a:stretch>
            <a:fillRect/>
          </a:stretch>
        </p:blipFill>
        <p:spPr>
          <a:xfrm>
            <a:off x="546100" y="699135"/>
            <a:ext cx="3164840" cy="4330065"/>
          </a:xfrm>
          <a:prstGeom prst="rect">
            <a:avLst/>
          </a:prstGeom>
        </p:spPr>
      </p:pic>
      <p:pic>
        <p:nvPicPr>
          <p:cNvPr id="5" name="图片 4"/>
          <p:cNvPicPr>
            <a:picLocks noChangeAspect="1"/>
          </p:cNvPicPr>
          <p:nvPr/>
        </p:nvPicPr>
        <p:blipFill>
          <a:blip r:embed="rId2"/>
          <a:stretch>
            <a:fillRect/>
          </a:stretch>
        </p:blipFill>
        <p:spPr>
          <a:xfrm>
            <a:off x="6732270" y="195580"/>
            <a:ext cx="2236470" cy="4779010"/>
          </a:xfrm>
          <a:prstGeom prst="rect">
            <a:avLst/>
          </a:prstGeom>
        </p:spPr>
      </p:pic>
      <p:pic>
        <p:nvPicPr>
          <p:cNvPr id="80897" name="图片 3"/>
          <p:cNvPicPr>
            <a:picLocks noChangeAspect="1"/>
          </p:cNvPicPr>
          <p:nvPr/>
        </p:nvPicPr>
        <p:blipFill>
          <a:blip r:embed="rId3"/>
          <a:stretch>
            <a:fillRect/>
          </a:stretch>
        </p:blipFill>
        <p:spPr>
          <a:xfrm>
            <a:off x="4140200" y="195580"/>
            <a:ext cx="2091055" cy="4779010"/>
          </a:xfrm>
          <a:prstGeom prst="rect">
            <a:avLst/>
          </a:prstGeom>
          <a:noFill/>
          <a:ln w="9525">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界面原型：</a:t>
            </a:r>
            <a:r>
              <a:rPr lang="zh-CN" altLang="en-US" dirty="0" smtClean="0">
                <a:solidFill>
                  <a:schemeClr val="accent1"/>
                </a:solidFill>
                <a:sym typeface="+mn-ea"/>
              </a:rPr>
              <a:t>高保真</a:t>
            </a:r>
            <a:endParaRPr lang="zh-CN" altLang="en-US" sz="12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395605" y="706120"/>
            <a:ext cx="3836670" cy="4368800"/>
          </a:xfrm>
          <a:prstGeom prst="rect">
            <a:avLst/>
          </a:prstGeom>
        </p:spPr>
      </p:pic>
      <p:pic>
        <p:nvPicPr>
          <p:cNvPr id="3" name="图片 2"/>
          <p:cNvPicPr>
            <a:picLocks noChangeAspect="1"/>
          </p:cNvPicPr>
          <p:nvPr/>
        </p:nvPicPr>
        <p:blipFill>
          <a:blip r:embed="rId2"/>
          <a:stretch>
            <a:fillRect/>
          </a:stretch>
        </p:blipFill>
        <p:spPr>
          <a:xfrm>
            <a:off x="4427855" y="411480"/>
            <a:ext cx="4130040" cy="466344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用户用例描述</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[9]</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26796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用户的需求：用例</a:t>
            </a:r>
            <a:r>
              <a:rPr lang="zh-CN" dirty="0" smtClean="0">
                <a:solidFill>
                  <a:schemeClr val="accent1"/>
                </a:solidFill>
                <a:sym typeface="+mn-ea"/>
              </a:rPr>
              <a:t>描述文档</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pSp>
        <p:nvGrpSpPr>
          <p:cNvPr id="12" name="组合 11"/>
          <p:cNvGrpSpPr/>
          <p:nvPr/>
        </p:nvGrpSpPr>
        <p:grpSpPr>
          <a:xfrm>
            <a:off x="6265545" y="213360"/>
            <a:ext cx="675005" cy="690880"/>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 name="文本框 3">
            <a:hlinkClick r:id="rId1" action="ppaction://hlinkfile"/>
          </p:cNvPr>
          <p:cNvSpPr txBox="1"/>
          <p:nvPr/>
        </p:nvSpPr>
        <p:spPr>
          <a:xfrm>
            <a:off x="5269230" y="979170"/>
            <a:ext cx="2595880" cy="368300"/>
          </a:xfrm>
          <a:prstGeom prst="rect">
            <a:avLst/>
          </a:prstGeom>
          <a:noFill/>
        </p:spPr>
        <p:txBody>
          <a:bodyPr wrap="square" rtlCol="0" anchor="t">
            <a:spAutoFit/>
          </a:bodyPr>
          <a:p>
            <a:pPr algn="ctr"/>
            <a:r>
              <a:rPr lang="zh-CN" altLang="en-US"/>
              <a:t>SRA2021-G05-用例描述</a:t>
            </a:r>
            <a:endParaRPr lang="zh-CN" altLang="en-US"/>
          </a:p>
        </p:txBody>
      </p:sp>
      <p:pic>
        <p:nvPicPr>
          <p:cNvPr id="2" name="图片 1"/>
          <p:cNvPicPr>
            <a:picLocks noChangeAspect="1"/>
          </p:cNvPicPr>
          <p:nvPr/>
        </p:nvPicPr>
        <p:blipFill>
          <a:blip r:embed="rId2"/>
          <a:stretch>
            <a:fillRect/>
          </a:stretch>
        </p:blipFill>
        <p:spPr>
          <a:xfrm>
            <a:off x="971550" y="676275"/>
            <a:ext cx="3083560" cy="4447540"/>
          </a:xfrm>
          <a:prstGeom prst="rect">
            <a:avLst/>
          </a:prstGeom>
        </p:spPr>
      </p:pic>
      <p:pic>
        <p:nvPicPr>
          <p:cNvPr id="3" name="图片 2"/>
          <p:cNvPicPr>
            <a:picLocks noChangeAspect="1"/>
          </p:cNvPicPr>
          <p:nvPr/>
        </p:nvPicPr>
        <p:blipFill>
          <a:blip r:embed="rId3"/>
          <a:stretch>
            <a:fillRect/>
          </a:stretch>
        </p:blipFill>
        <p:spPr>
          <a:xfrm>
            <a:off x="4456430" y="1647190"/>
            <a:ext cx="3975100" cy="34671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用户用例模板</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2" name="图片 1"/>
          <p:cNvPicPr>
            <a:picLocks noChangeAspect="1"/>
          </p:cNvPicPr>
          <p:nvPr/>
        </p:nvPicPr>
        <p:blipFill>
          <a:blip r:embed="rId1"/>
          <a:stretch>
            <a:fillRect/>
          </a:stretch>
        </p:blipFill>
        <p:spPr>
          <a:xfrm>
            <a:off x="4356100" y="574675"/>
            <a:ext cx="4141470" cy="4482465"/>
          </a:xfrm>
          <a:prstGeom prst="rect">
            <a:avLst/>
          </a:prstGeom>
        </p:spPr>
      </p:pic>
      <p:pic>
        <p:nvPicPr>
          <p:cNvPr id="3" name="图片 2"/>
          <p:cNvPicPr>
            <a:picLocks noChangeAspect="1"/>
          </p:cNvPicPr>
          <p:nvPr/>
        </p:nvPicPr>
        <p:blipFill>
          <a:blip r:embed="rId2"/>
          <a:stretch>
            <a:fillRect/>
          </a:stretch>
        </p:blipFill>
        <p:spPr>
          <a:xfrm>
            <a:off x="461645" y="574675"/>
            <a:ext cx="3660140" cy="448183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669544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用户用例：用例图、用例场景说明、界面原型、DM</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2946" name="图片 1"/>
          <p:cNvPicPr>
            <a:picLocks noChangeAspect="1"/>
          </p:cNvPicPr>
          <p:nvPr/>
        </p:nvPicPr>
        <p:blipFill>
          <a:blip r:embed="rId1"/>
          <a:stretch>
            <a:fillRect/>
          </a:stretch>
        </p:blipFill>
        <p:spPr>
          <a:xfrm>
            <a:off x="2484120" y="699135"/>
            <a:ext cx="6553200" cy="4227830"/>
          </a:xfrm>
          <a:prstGeom prst="rect">
            <a:avLst/>
          </a:prstGeom>
          <a:noFill/>
          <a:ln w="9525">
            <a:noFill/>
          </a:ln>
        </p:spPr>
      </p:pic>
      <p:pic>
        <p:nvPicPr>
          <p:cNvPr id="82945" name="图片 1" descr="用户"/>
          <p:cNvPicPr>
            <a:picLocks noChangeAspect="1"/>
          </p:cNvPicPr>
          <p:nvPr/>
        </p:nvPicPr>
        <p:blipFill>
          <a:blip r:embed="rId2"/>
          <a:stretch>
            <a:fillRect/>
          </a:stretch>
        </p:blipFill>
        <p:spPr>
          <a:xfrm>
            <a:off x="323850" y="699135"/>
            <a:ext cx="2093595" cy="4214495"/>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用户用例：时序图补充说明</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83969" name="图片 526" descr="用户!用户!登录!登录_6"/>
          <p:cNvPicPr>
            <a:picLocks noChangeAspect="1"/>
          </p:cNvPicPr>
          <p:nvPr/>
        </p:nvPicPr>
        <p:blipFill>
          <a:blip r:embed="rId1"/>
          <a:stretch>
            <a:fillRect/>
          </a:stretch>
        </p:blipFill>
        <p:spPr>
          <a:xfrm>
            <a:off x="4427855" y="186055"/>
            <a:ext cx="4562475" cy="4957445"/>
          </a:xfrm>
          <a:prstGeom prst="rect">
            <a:avLst/>
          </a:prstGeom>
          <a:solidFill>
            <a:schemeClr val="bg2"/>
          </a:solidFill>
          <a:ln w="9525">
            <a:noFill/>
          </a:ln>
        </p:spPr>
      </p:pic>
      <p:sp>
        <p:nvSpPr>
          <p:cNvPr id="83970" name="文本框 99"/>
          <p:cNvSpPr txBox="1"/>
          <p:nvPr/>
        </p:nvSpPr>
        <p:spPr>
          <a:xfrm>
            <a:off x="111760" y="771525"/>
            <a:ext cx="3926205" cy="3969385"/>
          </a:xfrm>
          <a:prstGeom prst="rect">
            <a:avLst/>
          </a:prstGeom>
          <a:noFill/>
          <a:ln w="9525">
            <a:noFill/>
          </a:ln>
        </p:spPr>
        <p:txBody>
          <a:bodyPr wrap="square" anchor="t" anchorCtr="0">
            <a:spAutoFit/>
          </a:bodyPr>
          <a:p>
            <a:pPr>
              <a:lnSpc>
                <a:spcPct val="150000"/>
              </a:lnSpc>
            </a:pPr>
            <a:r>
              <a:rPr lang="zh-CN" altLang="zh-CN" sz="1400" dirty="0">
                <a:latin typeface="宋体" panose="02010600030101010101" pitchFamily="2" charset="-122"/>
                <a:ea typeface="宋体" panose="02010600030101010101" pitchFamily="2" charset="-122"/>
              </a:rPr>
              <a:t>本说明用于解释用户如何进行登录。</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1.</a:t>
            </a:r>
            <a:r>
              <a:rPr lang="zh-CN" altLang="zh-CN" sz="1400" dirty="0">
                <a:latin typeface="宋体" panose="02010600030101010101" pitchFamily="2" charset="-122"/>
                <a:ea typeface="宋体" panose="02010600030101010101" pitchFamily="2" charset="-122"/>
              </a:rPr>
              <a:t>用户登录或注册时可以选择与本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签订协议，并开放权限的应用的已有的账号进行绑定，作为本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的登录账号。届时，若用户初次登录则本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将已所选择进行绑定的账号数据（如昵称、账号、密码等）作为本</a:t>
            </a:r>
            <a:r>
              <a:rPr lang="en-US" altLang="zh-CN" sz="1400" dirty="0">
                <a:latin typeface="宋体" panose="02010600030101010101" pitchFamily="2" charset="-122"/>
                <a:ea typeface="宋体" panose="02010600030101010101" pitchFamily="2" charset="-122"/>
              </a:rPr>
              <a:t>app</a:t>
            </a:r>
            <a:r>
              <a:rPr lang="zh-CN" altLang="zh-CN" sz="1400" dirty="0">
                <a:latin typeface="宋体" panose="02010600030101010101" pitchFamily="2" charset="-122"/>
                <a:ea typeface="宋体" panose="02010600030101010101" pitchFamily="2" charset="-122"/>
              </a:rPr>
              <a:t>账号的初始数据。</a:t>
            </a:r>
            <a:endParaRPr lang="zh-CN" altLang="zh-CN" sz="1400" dirty="0">
              <a:latin typeface="宋体" panose="02010600030101010101" pitchFamily="2" charset="-122"/>
              <a:ea typeface="宋体" panose="02010600030101010101" pitchFamily="2" charset="-122"/>
            </a:endParaRPr>
          </a:p>
          <a:p>
            <a:pPr>
              <a:lnSpc>
                <a:spcPct val="150000"/>
              </a:lnSpc>
            </a:pPr>
            <a:endParaRPr lang="zh-CN" altLang="zh-CN" sz="1400" dirty="0">
              <a:latin typeface="宋体" panose="02010600030101010101" pitchFamily="2" charset="-122"/>
              <a:ea typeface="宋体" panose="02010600030101010101" pitchFamily="2" charset="-122"/>
            </a:endParaRPr>
          </a:p>
          <a:p>
            <a:pPr>
              <a:lnSpc>
                <a:spcPct val="150000"/>
              </a:lnSpc>
            </a:pPr>
            <a:r>
              <a:rPr lang="en-US" altLang="zh-CN" sz="1400" dirty="0">
                <a:latin typeface="宋体" panose="02010600030101010101" pitchFamily="2" charset="-122"/>
                <a:ea typeface="宋体" panose="02010600030101010101" pitchFamily="2" charset="-122"/>
              </a:rPr>
              <a:t>2.</a:t>
            </a:r>
            <a:r>
              <a:rPr lang="zh-CN" altLang="zh-CN" sz="1400" dirty="0">
                <a:latin typeface="宋体" panose="02010600030101010101" pitchFamily="2" charset="-122"/>
                <a:ea typeface="宋体" panose="02010600030101010101" pitchFamily="2" charset="-122"/>
              </a:rPr>
              <a:t>若选择以手机号的方式进行注册或登录，则需通过验证码进行校验。之后账号为该手机号，若用户第一次登录则昵称等使用系统自动生成的作为初始数据。</a:t>
            </a:r>
            <a:endParaRPr lang="zh-CN" altLang="zh-CN" sz="1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t>项目章程：小组会议安排</a:t>
            </a:r>
            <a:r>
              <a:rPr lang="en-US" altLang="zh-CN" baseline="30000" dirty="0"/>
              <a:t>[18]</a:t>
            </a:r>
            <a:endParaRPr lang="en-US" altLang="zh-CN" baseline="30000" dirty="0"/>
          </a:p>
        </p:txBody>
      </p:sp>
      <p:sp>
        <p:nvSpPr>
          <p:cNvPr id="100" name="文本框 99"/>
          <p:cNvSpPr txBox="1"/>
          <p:nvPr/>
        </p:nvSpPr>
        <p:spPr>
          <a:xfrm>
            <a:off x="539750" y="987425"/>
            <a:ext cx="5925185" cy="3967480"/>
          </a:xfrm>
          <a:prstGeom prst="rect">
            <a:avLst/>
          </a:prstGeom>
          <a:noFill/>
          <a:ln w="9525">
            <a:noFill/>
          </a:ln>
        </p:spPr>
        <p:txBody>
          <a:bodyPr wrap="square">
            <a:spAutoFit/>
          </a:bodyPr>
          <a:p>
            <a:pPr indent="0" fontAlgn="auto">
              <a:lnSpc>
                <a:spcPct val="120000"/>
              </a:lnSpc>
            </a:pPr>
            <a:r>
              <a:rPr lang="zh-CN" sz="1400" b="0">
                <a:ea typeface="宋体" panose="02010600030101010101" pitchFamily="2" charset="-122"/>
              </a:rPr>
              <a:t>本项目团队每周举行二至三次例会</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时间：每周周二下午和周四下午以及周末不定期召开</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主持人：项目经理</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参与人员：全体项目成员</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会议方式：明德楼四楼</a:t>
            </a:r>
            <a:r>
              <a:rPr lang="en-US" sz="1400" b="0">
                <a:latin typeface="宋体" panose="02010600030101010101" pitchFamily="2" charset="-122"/>
                <a:ea typeface="宋体" panose="02010600030101010101" pitchFamily="2" charset="-122"/>
              </a:rPr>
              <a:t>412</a:t>
            </a:r>
            <a:r>
              <a:rPr lang="zh-CN" sz="1400" b="0">
                <a:ea typeface="宋体" panose="02010600030101010101" pitchFamily="2" charset="-122"/>
              </a:rPr>
              <a:t>宿舍</a:t>
            </a:r>
            <a:endParaRPr lang="zh-CN" sz="1400" b="0">
              <a:ea typeface="宋体" panose="02010600030101010101" pitchFamily="2" charset="-122"/>
            </a:endParaRPr>
          </a:p>
          <a:p>
            <a:pPr indent="0" fontAlgn="auto">
              <a:lnSpc>
                <a:spcPct val="120000"/>
              </a:lnSpc>
            </a:pPr>
            <a:r>
              <a:rPr lang="zh-CN" sz="1400" b="0">
                <a:ea typeface="宋体" panose="02010600030101010101" pitchFamily="2" charset="-122"/>
              </a:rPr>
              <a:t>备注：发起人有权召开临时会议，但应于会议召开前3小时于微信群中开启通知，到会人超过或等于三人会议召开。常规例会参与人员如遇突发事件需要请假，则需在会议召开前一天向项目经理发起请求。本项目流程中所需的软件，互相沟通交流。相互提供必要的帮助。定期召开团队建设。分享心得体会。</a:t>
            </a:r>
            <a:endParaRPr lang="zh-CN" altLang="en-US" sz="1400" b="0">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75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dirty="0" smtClean="0">
                <a:solidFill>
                  <a:schemeClr val="accent1"/>
                </a:solidFill>
                <a:sym typeface="+mn-ea"/>
              </a:rPr>
              <a:t>UML</a:t>
            </a:r>
            <a:r>
              <a:rPr lang="zh-CN" altLang="en-US" dirty="0" smtClean="0">
                <a:solidFill>
                  <a:schemeClr val="accent1"/>
                </a:solidFill>
                <a:sym typeface="+mn-ea"/>
              </a:rPr>
              <a:t>工具</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539750" y="771525"/>
            <a:ext cx="5943600" cy="922020"/>
          </a:xfrm>
          <a:prstGeom prst="rect">
            <a:avLst/>
          </a:prstGeom>
        </p:spPr>
      </p:pic>
      <p:pic>
        <p:nvPicPr>
          <p:cNvPr id="4" name="图片 3"/>
          <p:cNvPicPr>
            <a:picLocks noChangeAspect="1"/>
          </p:cNvPicPr>
          <p:nvPr/>
        </p:nvPicPr>
        <p:blipFill>
          <a:blip r:embed="rId2"/>
          <a:stretch>
            <a:fillRect/>
          </a:stretch>
        </p:blipFill>
        <p:spPr>
          <a:xfrm>
            <a:off x="544830" y="1693545"/>
            <a:ext cx="5934075" cy="2009140"/>
          </a:xfrm>
          <a:prstGeom prst="rect">
            <a:avLst/>
          </a:prstGeom>
        </p:spPr>
      </p:pic>
      <p:pic>
        <p:nvPicPr>
          <p:cNvPr id="5" name="图片 4"/>
          <p:cNvPicPr>
            <a:picLocks noChangeAspect="1"/>
          </p:cNvPicPr>
          <p:nvPr/>
        </p:nvPicPr>
        <p:blipFill>
          <a:blip r:embed="rId3"/>
          <a:stretch>
            <a:fillRect/>
          </a:stretch>
        </p:blipFill>
        <p:spPr>
          <a:xfrm>
            <a:off x="2393950" y="1513840"/>
            <a:ext cx="6750050" cy="36226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a:t>
            </a:r>
            <a:r>
              <a:rPr lang="en-US" altLang="zh-CN" baseline="30000" dirty="0" smtClean="0">
                <a:solidFill>
                  <a:schemeClr val="accent1"/>
                </a:solidFill>
                <a:sym typeface="+mn-ea"/>
              </a:rPr>
              <a:t>[9]</a:t>
            </a:r>
            <a:endParaRPr lang="en-US" altLang="zh-CN" sz="1200" baseline="30000" dirty="0" smtClean="0">
              <a:solidFill>
                <a:schemeClr val="accent1"/>
              </a:solidFill>
              <a:sym typeface="+mn-ea"/>
            </a:endParaRPr>
          </a:p>
        </p:txBody>
      </p:sp>
      <p:graphicFrame>
        <p:nvGraphicFramePr>
          <p:cNvPr id="70658" name="表格 70657"/>
          <p:cNvGraphicFramePr>
            <a:graphicFrameLocks noGrp="1"/>
          </p:cNvGraphicFramePr>
          <p:nvPr>
            <p:custDataLst>
              <p:tags r:id="rId1"/>
            </p:custDataLst>
          </p:nvPr>
        </p:nvGraphicFramePr>
        <p:xfrm>
          <a:off x="2411730" y="339090"/>
          <a:ext cx="4585335" cy="4593590"/>
        </p:xfrm>
        <a:graphic>
          <a:graphicData uri="http://schemas.openxmlformats.org/drawingml/2006/table">
            <a:tbl>
              <a:tblPr/>
              <a:tblGrid>
                <a:gridCol w="1145540"/>
                <a:gridCol w="1146175"/>
                <a:gridCol w="1146810"/>
                <a:gridCol w="1146810"/>
              </a:tblGrid>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ID和名称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TL</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-13</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：创建团购-团单描述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创建人</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黄德煜</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创建日期：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20</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21/05/17</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主要操作者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用户</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次要操作者：</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开团APP</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r>
              <a:tr h="23304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描述：</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为想要售卖的团购商品</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添加团单介绍</a:t>
                      </a:r>
                      <a:endPar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05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触发器：</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成为团长，</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输入标题和内容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前置条件：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PRE-1：用户进行账户授权，创建团单</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后置条件：</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POST-1</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：返回团购订单发起页</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4069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一般性流程：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发起团购</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点击</a:t>
                      </a: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添加标签</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标题</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输入</a:t>
                      </a:r>
                      <a:r>
                        <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rPr>
                        <a:t>内容</a:t>
                      </a:r>
                      <a:endParaRPr kumimoji="0" lang="en-US" altLang="zh-CN" sz="1400" b="0" i="0" u="none" strike="noStrike" cap="none" normalizeH="0" baseline="0">
                        <a:ln>
                          <a:noFill/>
                        </a:ln>
                        <a:solidFill>
                          <a:srgbClr val="4F81BD"/>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选择性流程</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46355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异常：</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FF0000"/>
                          </a:solidFill>
                          <a:effectLst/>
                          <a:latin typeface="宋体" panose="02010600030101010101" pitchFamily="2" charset="-122"/>
                          <a:ea typeface="宋体" panose="02010600030101010101" pitchFamily="2" charset="-122"/>
                        </a:rPr>
                        <a:t>团购页</a:t>
                      </a: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打开失败网络连接失败</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2987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优先级：</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使用频率：</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高</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77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业务规则：</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其他信息：</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假设：</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 </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31140">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需求来源</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徐先生</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r h="243205">
                <a:tc>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需求标识符</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gridSpan="3">
                  <a:txBody>
                    <a:bodyPr/>
                    <a:lstStyle>
                      <a:lvl1pPr>
                        <a:lnSpc>
                          <a:spcPct val="90000"/>
                        </a:lnSpc>
                        <a:spcBef>
                          <a:spcPts val="1000"/>
                        </a:spcBef>
                        <a:buFont typeface="Arial" panose="020B0604020202020204" pitchFamily="34" charset="0"/>
                        <a:defRPr sz="2400">
                          <a:solidFill>
                            <a:schemeClr val="tx1"/>
                          </a:solidFill>
                          <a:latin typeface="Segoe UI" panose="020B0502040204020203" pitchFamily="34" charset="0"/>
                          <a:ea typeface="微软雅黑" panose="020B0503020204020204" pitchFamily="34" charset="-122"/>
                        </a:defRPr>
                      </a:lvl1pPr>
                      <a:lvl2pPr>
                        <a:lnSpc>
                          <a:spcPct val="90000"/>
                        </a:lnSpc>
                        <a:spcBef>
                          <a:spcPts val="500"/>
                        </a:spcBef>
                        <a:buFont typeface="Arial" panose="020B0604020202020204" pitchFamily="34" charset="0"/>
                        <a:defRPr sz="2000">
                          <a:solidFill>
                            <a:schemeClr val="tx1"/>
                          </a:solidFill>
                          <a:latin typeface="Segoe UI" panose="020B0502040204020203" pitchFamily="34" charset="0"/>
                          <a:ea typeface="微软雅黑" panose="020B0503020204020204" pitchFamily="34" charset="-122"/>
                        </a:defRPr>
                      </a:lvl2pPr>
                      <a:lvl3pPr>
                        <a:lnSpc>
                          <a:spcPct val="90000"/>
                        </a:lnSpc>
                        <a:spcBef>
                          <a:spcPts val="500"/>
                        </a:spcBef>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3pPr>
                      <a:lvl4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4pPr>
                      <a:lvl5pPr>
                        <a:lnSpc>
                          <a:spcPct val="90000"/>
                        </a:lnSpc>
                        <a:spcBef>
                          <a:spcPts val="500"/>
                        </a:spcBef>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5pPr>
                      <a:lvl6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6pPr>
                      <a:lvl7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7pPr>
                      <a:lvl8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8pPr>
                      <a:lvl9pPr fontAlgn="base">
                        <a:lnSpc>
                          <a:spcPct val="90000"/>
                        </a:lnSpc>
                        <a:spcBef>
                          <a:spcPts val="500"/>
                        </a:spcBef>
                        <a:spcAft>
                          <a:spcPct val="0"/>
                        </a:spcAft>
                        <a:buFont typeface="Arial" panose="020B0604020202020204" pitchFamily="34" charset="0"/>
                        <a:defRPr sz="1600">
                          <a:solidFill>
                            <a:schemeClr val="tx1"/>
                          </a:solidFill>
                          <a:latin typeface="Segoe UI" panose="020B0502040204020203"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rPr>
                        <a:t>FunReq-CGP-CreD-0</a:t>
                      </a:r>
                      <a:endParaRPr kumimoji="0" lang="en-US" altLang="zh-CN" sz="1400" b="0" i="0" u="none" strike="noStrike" cap="none" normalizeH="0" baseline="0">
                        <a:ln>
                          <a:noFill/>
                        </a:ln>
                        <a:solidFill>
                          <a:srgbClr val="000000"/>
                        </a:solidFill>
                        <a:effectLst/>
                        <a:latin typeface="宋体" panose="02010600030101010101" pitchFamily="2" charset="-122"/>
                        <a:ea typeface="宋体" panose="02010600030101010101" pitchFamily="2" charset="-122"/>
                      </a:endParaRPr>
                    </a:p>
                  </a:txBody>
                  <a:tcPr marL="68580" marR="68580" marT="0" marB="0" horzOverflow="overflow">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chemeClr val="bg2"/>
                    </a:solidFill>
                  </a:tcPr>
                </a:tc>
                <a:tc hMerge="1">
                  <a:tcPr/>
                </a:tc>
                <a:tc hMerge="1">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用户用例：界面描述示例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7042" name="图片 99"/>
          <p:cNvPicPr/>
          <p:nvPr/>
        </p:nvPicPr>
        <p:blipFill>
          <a:blip r:embed="rId1"/>
          <a:stretch>
            <a:fillRect/>
          </a:stretch>
        </p:blipFill>
        <p:spPr>
          <a:xfrm>
            <a:off x="2195830" y="673100"/>
            <a:ext cx="1649095" cy="3690620"/>
          </a:xfrm>
          <a:prstGeom prst="rect">
            <a:avLst/>
          </a:prstGeom>
          <a:noFill/>
          <a:ln w="9525">
            <a:noFill/>
          </a:ln>
        </p:spPr>
      </p:pic>
      <p:pic>
        <p:nvPicPr>
          <p:cNvPr id="87044" name="图片 1"/>
          <p:cNvPicPr/>
          <p:nvPr/>
        </p:nvPicPr>
        <p:blipFill>
          <a:blip r:embed="rId2"/>
          <a:stretch>
            <a:fillRect/>
          </a:stretch>
        </p:blipFill>
        <p:spPr>
          <a:xfrm>
            <a:off x="4211955" y="627380"/>
            <a:ext cx="1655445" cy="3736340"/>
          </a:xfrm>
          <a:prstGeom prst="rect">
            <a:avLst/>
          </a:prstGeom>
          <a:noFill/>
          <a:ln w="9525">
            <a:noFill/>
          </a:ln>
        </p:spPr>
      </p:pic>
      <p:sp>
        <p:nvSpPr>
          <p:cNvPr id="87045" name="文本框 101"/>
          <p:cNvSpPr txBox="1"/>
          <p:nvPr/>
        </p:nvSpPr>
        <p:spPr>
          <a:xfrm>
            <a:off x="714851" y="4364593"/>
            <a:ext cx="6380560" cy="645160"/>
          </a:xfrm>
          <a:prstGeom prst="rect">
            <a:avLst/>
          </a:prstGeom>
          <a:noFill/>
          <a:ln w="9525">
            <a:noFill/>
          </a:ln>
        </p:spPr>
        <p:txBody>
          <a:bodyPr anchor="t" anchorCtr="0">
            <a:spAutoFit/>
          </a:bodyPr>
          <a:p>
            <a:r>
              <a:rPr lang="zh-CN" altLang="zh-CN" dirty="0">
                <a:latin typeface="Segoe UI" panose="020B0502040204020203" pitchFamily="34" charset="0"/>
                <a:ea typeface="宋体" panose="02010600030101010101" pitchFamily="2" charset="-122"/>
              </a:rPr>
              <a:t>左图为标签库，可用于用户自定义选择创建标签。</a:t>
            </a:r>
            <a:endParaRPr lang="zh-CN" altLang="zh-CN" dirty="0">
              <a:latin typeface="Segoe UI" panose="020B0502040204020203" pitchFamily="34" charset="0"/>
              <a:ea typeface="宋体" panose="02010600030101010101" pitchFamily="2" charset="-122"/>
            </a:endParaRPr>
          </a:p>
          <a:p>
            <a:r>
              <a:rPr lang="zh-CN" altLang="zh-CN" dirty="0">
                <a:latin typeface="Segoe UI" panose="020B0502040204020203" pitchFamily="34" charset="0"/>
                <a:ea typeface="宋体" panose="02010600030101010101" pitchFamily="2" charset="-122"/>
              </a:rPr>
              <a:t>右图为创建团购商品标准内容，包括标签、视频、介绍等内容。</a:t>
            </a:r>
            <a:endParaRPr lang="zh-CN" altLang="en-US" dirty="0">
              <a:latin typeface="Segoe UI" panose="020B0502040204020203"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用户用例：出错提示示例</a:t>
            </a:r>
            <a:r>
              <a:rPr lang="en-US" altLang="zh-CN" baseline="30000" dirty="0" smtClean="0">
                <a:solidFill>
                  <a:schemeClr val="accent1"/>
                </a:solidFill>
                <a:sym typeface="+mn-ea"/>
              </a:rPr>
              <a:t>[9]</a:t>
            </a:r>
            <a:endParaRPr lang="en-US" altLang="zh-CN" baseline="30000" dirty="0" smtClean="0">
              <a:solidFill>
                <a:schemeClr val="accent1"/>
              </a:solidFill>
              <a:sym typeface="+mn-ea"/>
            </a:endParaRPr>
          </a:p>
        </p:txBody>
      </p:sp>
      <p:pic>
        <p:nvPicPr>
          <p:cNvPr id="86018" name="图片 3"/>
          <p:cNvPicPr>
            <a:picLocks noChangeAspect="1"/>
          </p:cNvPicPr>
          <p:nvPr/>
        </p:nvPicPr>
        <p:blipFill>
          <a:blip r:embed="rId1"/>
          <a:stretch>
            <a:fillRect/>
          </a:stretch>
        </p:blipFill>
        <p:spPr>
          <a:xfrm>
            <a:off x="467201" y="843915"/>
            <a:ext cx="4469606" cy="3228975"/>
          </a:xfrm>
          <a:prstGeom prst="rect">
            <a:avLst/>
          </a:prstGeom>
          <a:noFill/>
          <a:ln w="9525">
            <a:noFill/>
          </a:ln>
        </p:spPr>
      </p:pic>
      <p:sp>
        <p:nvSpPr>
          <p:cNvPr id="86019" name="文本框 99"/>
          <p:cNvSpPr txBox="1"/>
          <p:nvPr/>
        </p:nvSpPr>
        <p:spPr>
          <a:xfrm>
            <a:off x="467201" y="4345544"/>
            <a:ext cx="4469606" cy="714375"/>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以上的异常处理是手机号登录时会触发的，包括未输入手机号，未输入验证码，未发送验证码以及未阅读并同意协议等。</a:t>
            </a:r>
            <a:endParaRPr lang="zh-CN" altLang="en-US" sz="1350" dirty="0">
              <a:latin typeface="宋体" panose="02010600030101010101" pitchFamily="2" charset="-122"/>
              <a:ea typeface="宋体" panose="02010600030101010101" pitchFamily="2" charset="-122"/>
            </a:endParaRPr>
          </a:p>
        </p:txBody>
      </p:sp>
      <p:pic>
        <p:nvPicPr>
          <p:cNvPr id="86020" name="图片 4"/>
          <p:cNvPicPr>
            <a:picLocks noChangeAspect="1"/>
          </p:cNvPicPr>
          <p:nvPr/>
        </p:nvPicPr>
        <p:blipFill>
          <a:blip r:embed="rId2"/>
          <a:stretch>
            <a:fillRect/>
          </a:stretch>
        </p:blipFill>
        <p:spPr>
          <a:xfrm>
            <a:off x="5204699" y="843915"/>
            <a:ext cx="3238500" cy="3214688"/>
          </a:xfrm>
          <a:prstGeom prst="rect">
            <a:avLst/>
          </a:prstGeom>
          <a:noFill/>
          <a:ln w="9525">
            <a:noFill/>
          </a:ln>
        </p:spPr>
      </p:pic>
      <p:sp>
        <p:nvSpPr>
          <p:cNvPr id="86021" name="文本框 5"/>
          <p:cNvSpPr txBox="1"/>
          <p:nvPr/>
        </p:nvSpPr>
        <p:spPr>
          <a:xfrm>
            <a:off x="5204699" y="4345544"/>
            <a:ext cx="3893344" cy="506730"/>
          </a:xfrm>
          <a:prstGeom prst="rect">
            <a:avLst/>
          </a:prstGeom>
          <a:noFill/>
          <a:ln w="9525">
            <a:noFill/>
          </a:ln>
        </p:spPr>
        <p:txBody>
          <a:bodyPr anchor="t" anchorCtr="0">
            <a:spAutoFit/>
          </a:bodyPr>
          <a:p>
            <a:r>
              <a:rPr lang="zh-CN" altLang="en-US" sz="1350" dirty="0">
                <a:latin typeface="宋体" panose="02010600030101010101" pitchFamily="2" charset="-122"/>
                <a:ea typeface="宋体" panose="02010600030101010101" pitchFamily="2" charset="-122"/>
              </a:rPr>
              <a:t>以上是微信登录会触发的异常，包括但不限于账号未选择，微信账户授权失败等情况。</a:t>
            </a:r>
            <a:endParaRPr lang="zh-CN" altLang="en-US" sz="135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非功能性需求</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非功能性需求</a:t>
            </a:r>
            <a:r>
              <a:rPr lang="en-US" altLang="zh-CN" baseline="30000" dirty="0" smtClean="0">
                <a:solidFill>
                  <a:schemeClr val="accent1"/>
                </a:solidFill>
                <a:sym typeface="+mn-ea"/>
              </a:rPr>
              <a:t>[12]</a:t>
            </a:r>
            <a:endParaRPr lang="en-US" altLang="zh-CN" sz="1200" baseline="30000" dirty="0" smtClean="0">
              <a:solidFill>
                <a:schemeClr val="accent1"/>
              </a:solidFill>
              <a:sym typeface="+mn-ea"/>
            </a:endParaRPr>
          </a:p>
        </p:txBody>
      </p:sp>
      <p:sp>
        <p:nvSpPr>
          <p:cNvPr id="105473" name="矩形 3"/>
          <p:cNvSpPr/>
          <p:nvPr/>
        </p:nvSpPr>
        <p:spPr>
          <a:xfrm>
            <a:off x="467995" y="627380"/>
            <a:ext cx="8211185" cy="4351655"/>
          </a:xfrm>
          <a:prstGeom prst="rect">
            <a:avLst/>
          </a:prstGeom>
          <a:noFill/>
          <a:ln w="9525">
            <a:noFill/>
          </a:ln>
        </p:spPr>
        <p:txBody>
          <a:bodyPr wrap="square" anchor="t" anchorCtr="0">
            <a:spAutoFit/>
          </a:bodyPr>
          <a:p>
            <a:pPr indent="457200">
              <a:lnSpc>
                <a:spcPct val="140000"/>
              </a:lnSpc>
            </a:pP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1.更新处理时间：局域网数据库在网络无故障的情况下，插入一条数据和更新一条数据的数据库操作响应时间控制在0.5秒/条之内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.数据的转换和传送时间：在网络连接通后，交换数据以数据单元形式进行，所有数据交换过程控制在2分钟内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.运行时间：程序启动和初始化时间控制在3秒之内</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.用户上传下载时至少达到1M/s的速度。</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40000"/>
              </a:lnSpc>
            </a:pPr>
            <a:r>
              <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rPr>
              <a:t>.页面响应时间平均不超过1秒钟</a:t>
            </a:r>
            <a:endParaRPr lang="zh-CN"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需求优先级打分情况</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需求优先级打分权重</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5" name="表格 4"/>
          <p:cNvGraphicFramePr/>
          <p:nvPr>
            <p:custDataLst>
              <p:tags r:id="rId1"/>
            </p:custDataLst>
          </p:nvPr>
        </p:nvGraphicFramePr>
        <p:xfrm>
          <a:off x="3131820" y="699135"/>
          <a:ext cx="5611495" cy="4137660"/>
        </p:xfrm>
        <a:graphic>
          <a:graphicData uri="http://schemas.openxmlformats.org/drawingml/2006/table">
            <a:tbl>
              <a:tblPr firstRow="1" bandRow="1">
                <a:tableStyleId>{5940675A-B579-460E-94D1-54222C63F5DA}</a:tableStyleId>
              </a:tblPr>
              <a:tblGrid>
                <a:gridCol w="1522095"/>
                <a:gridCol w="3178175"/>
                <a:gridCol w="911225"/>
              </a:tblGrid>
              <a:tr h="31623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5974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708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1341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251460" y="771525"/>
            <a:ext cx="2754630" cy="1198880"/>
          </a:xfrm>
          <a:prstGeom prst="rect">
            <a:avLst/>
          </a:prstGeom>
          <a:noFill/>
          <a:ln w="9525">
            <a:noFill/>
          </a:ln>
        </p:spPr>
        <p:txBody>
          <a:bodyPr wrap="square" anchor="t" anchorCtr="0">
            <a:spAutoFit/>
          </a:bodyPr>
          <a:p>
            <a:pPr algn="just">
              <a:lnSpc>
                <a:spcPct val="150000"/>
              </a:lnSpc>
            </a:pPr>
            <a:r>
              <a:rPr lang="en-US" altLang="zh-CN" sz="1600" dirty="0">
                <a:latin typeface="宋体" panose="02010600030101010101" pitchFamily="2" charset="-122"/>
                <a:ea typeface="宋体" panose="02010600030101010101" pitchFamily="2" charset="-122"/>
                <a:cs typeface="宋体" panose="02010600030101010101" pitchFamily="2" charset="-122"/>
              </a:rPr>
              <a:t>SRS</a:t>
            </a:r>
            <a:r>
              <a:rPr lang="zh-CN" altLang="en-US" sz="1600" dirty="0">
                <a:latin typeface="宋体" panose="02010600030101010101" pitchFamily="2" charset="-122"/>
                <a:ea typeface="宋体" panose="02010600030101010101" pitchFamily="2" charset="-122"/>
                <a:cs typeface="宋体" panose="02010600030101010101" pitchFamily="2" charset="-122"/>
              </a:rPr>
              <a:t>中对全部用户需求进行了优先级排序，考虑了用户群分类。</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需求优先级打分条目</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graphicFrame>
        <p:nvGraphicFramePr>
          <p:cNvPr id="3" name="表格 2"/>
          <p:cNvGraphicFramePr/>
          <p:nvPr>
            <p:custDataLst>
              <p:tags r:id="rId1"/>
            </p:custDataLst>
          </p:nvPr>
        </p:nvGraphicFramePr>
        <p:xfrm>
          <a:off x="1188085" y="915035"/>
          <a:ext cx="7440930" cy="3673475"/>
        </p:xfrm>
        <a:graphic>
          <a:graphicData uri="http://schemas.openxmlformats.org/drawingml/2006/table">
            <a:tbl>
              <a:tblPr firstRow="1" bandRow="1">
                <a:tableStyleId>{5C22544A-7EE6-4342-B048-85BDC9FD1C3A}</a:tableStyleId>
              </a:tblPr>
              <a:tblGrid>
                <a:gridCol w="1356995"/>
                <a:gridCol w="6083935"/>
              </a:tblGrid>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相对收益</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b="0">
                          <a:ln>
                            <a:noFill/>
                          </a:ln>
                          <a:solidFill>
                            <a:schemeClr val="tx1"/>
                          </a:solidFill>
                          <a:latin typeface="Arial" panose="020B0604020202020204" pitchFamily="34" charset="0"/>
                          <a:ea typeface="宋体" panose="02010600030101010101" pitchFamily="2" charset="-122"/>
                          <a:sym typeface="+mn-ea"/>
                        </a:rPr>
                        <a:t>若功能实现1为收益几乎没有，9为收益最大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相对损失</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若功能没有实现1为损失几乎没有，9为损失最大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成本</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若功能实现1为消耗基本没有，9为消耗最大</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风险</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若功能实现1为很容易，9为很难</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4695">
                <a:tc>
                  <a:txBody>
                    <a:bodyPr/>
                    <a:p>
                      <a:pPr indent="0" algn="ctr">
                        <a:buNone/>
                      </a:pPr>
                      <a:r>
                        <a:rPr lang="zh-CN" sz="1600" b="0">
                          <a:ln>
                            <a:noFill/>
                          </a:ln>
                          <a:solidFill>
                            <a:schemeClr val="tx1"/>
                          </a:solidFill>
                          <a:latin typeface="Arial" panose="020B0604020202020204" pitchFamily="34" charset="0"/>
                          <a:ea typeface="宋体" panose="02010600030101010101" pitchFamily="2" charset="-122"/>
                        </a:rPr>
                        <a:t>优先级</a:t>
                      </a:r>
                      <a:r>
                        <a:rPr lang="en-US" sz="1600" b="0">
                          <a:ln>
                            <a:noFill/>
                          </a:ln>
                          <a:solidFill>
                            <a:schemeClr val="tx1"/>
                          </a:solidFill>
                          <a:latin typeface="宋体" panose="02010600030101010101" pitchFamily="2" charset="-122"/>
                        </a:rPr>
                        <a:t> </a:t>
                      </a: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l">
                        <a:buNone/>
                      </a:pPr>
                      <a:r>
                        <a:rPr lang="zh-CN" sz="1600">
                          <a:ln>
                            <a:noFill/>
                          </a:ln>
                          <a:solidFill>
                            <a:schemeClr val="tx1"/>
                          </a:solidFill>
                          <a:latin typeface="Arial" panose="020B0604020202020204" pitchFamily="34" charset="0"/>
                          <a:ea typeface="宋体" panose="02010600030101010101" pitchFamily="2" charset="-122"/>
                          <a:sym typeface="+mn-ea"/>
                        </a:rPr>
                        <a:t>该功能实现的优先顺序，越大需求越重要</a:t>
                      </a:r>
                      <a:endParaRPr lang="zh-CN" altLang="en-US" sz="1600" b="0">
                        <a:ln>
                          <a:noFill/>
                        </a:ln>
                        <a:solidFill>
                          <a:schemeClr val="tx1"/>
                        </a:solidFill>
                        <a:latin typeface="Arial" panose="020B0604020202020204" pitchFamily="34" charset="0"/>
                        <a:ea typeface="宋体" panose="02010600030101010101" pitchFamily="2" charset="-122"/>
                      </a:endParaRPr>
                    </a:p>
                    <a:p>
                      <a:pPr indent="0" algn="l">
                        <a:buNone/>
                      </a:pPr>
                      <a:endParaRPr lang="zh-CN" altLang="en-US" sz="1600" b="0">
                        <a:ln>
                          <a:noFill/>
                        </a:ln>
                        <a:solidFill>
                          <a:schemeClr val="tx1"/>
                        </a:solidFill>
                        <a:latin typeface="Arial" panose="020B0604020202020204" pitchFamily="34" charset="0"/>
                        <a:ea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2319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需求优先级打分结果</a:t>
            </a:r>
            <a:r>
              <a:rPr lang="en-US" altLang="zh-CN" baseline="30000" dirty="0" smtClean="0">
                <a:solidFill>
                  <a:schemeClr val="accent1"/>
                </a:solidFill>
                <a:sym typeface="+mn-ea"/>
              </a:rPr>
              <a:t>[5]</a:t>
            </a:r>
            <a:endParaRPr lang="en-US" altLang="zh-CN" sz="1200" baseline="30000" dirty="0" smtClean="0">
              <a:solidFill>
                <a:schemeClr val="accent1"/>
              </a:solidFill>
              <a:sym typeface="+mn-ea"/>
            </a:endParaRPr>
          </a:p>
        </p:txBody>
      </p:sp>
      <p:pic>
        <p:nvPicPr>
          <p:cNvPr id="2" name="图片 1">
            <a:hlinkClick r:id="rId1" action="ppaction://hlinkfile"/>
          </p:cNvPr>
          <p:cNvPicPr>
            <a:picLocks noChangeAspect="1"/>
          </p:cNvPicPr>
          <p:nvPr/>
        </p:nvPicPr>
        <p:blipFill>
          <a:blip r:embed="rId2"/>
          <a:stretch>
            <a:fillRect/>
          </a:stretch>
        </p:blipFill>
        <p:spPr>
          <a:xfrm>
            <a:off x="55245" y="513080"/>
            <a:ext cx="3868420" cy="4630420"/>
          </a:xfrm>
          <a:prstGeom prst="rect">
            <a:avLst/>
          </a:prstGeom>
        </p:spPr>
      </p:pic>
      <p:sp>
        <p:nvSpPr>
          <p:cNvPr id="107521" name="文本框 4"/>
          <p:cNvSpPr txBox="1"/>
          <p:nvPr/>
        </p:nvSpPr>
        <p:spPr>
          <a:xfrm>
            <a:off x="4211955" y="1059815"/>
            <a:ext cx="4337050" cy="1337945"/>
          </a:xfrm>
          <a:prstGeom prst="rect">
            <a:avLst/>
          </a:prstGeom>
          <a:noFill/>
          <a:ln w="9525">
            <a:noFill/>
          </a:ln>
        </p:spPr>
        <p:txBody>
          <a:bodyPr wrap="square" anchor="t" anchorCtr="0">
            <a:spAutoFit/>
          </a:bodyPr>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我们小组采用</a:t>
            </a:r>
            <a:r>
              <a:rPr lang="en-US" altLang="zh-CN" dirty="0">
                <a:latin typeface="宋体" panose="02010600030101010101" pitchFamily="2" charset="-122"/>
                <a:ea typeface="宋体" panose="02010600030101010101" pitchFamily="2" charset="-122"/>
                <a:cs typeface="宋体" panose="02010600030101010101" pitchFamily="2" charset="-122"/>
              </a:rPr>
              <a:t>质量功能开发 – QFD</a:t>
            </a:r>
            <a:r>
              <a:rPr lang="zh-CN" altLang="en-US" dirty="0">
                <a:latin typeface="宋体" panose="02010600030101010101" pitchFamily="2" charset="-122"/>
                <a:ea typeface="宋体" panose="02010600030101010101" pitchFamily="2" charset="-122"/>
                <a:cs typeface="宋体" panose="02010600030101010101" pitchFamily="2" charset="-122"/>
              </a:rPr>
              <a:t>的优先级打分方法，对需求的收益和损失以及成本和风险进行评估。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07522" name="对象 5"/>
          <p:cNvGraphicFramePr/>
          <p:nvPr/>
        </p:nvGraphicFramePr>
        <p:xfrm>
          <a:off x="3923665" y="3075940"/>
          <a:ext cx="5220970" cy="677545"/>
        </p:xfrm>
        <a:graphic>
          <a:graphicData uri="http://schemas.openxmlformats.org/presentationml/2006/ole">
            <mc:AlternateContent xmlns:mc="http://schemas.openxmlformats.org/markup-compatibility/2006">
              <mc:Choice xmlns:v="urn:schemas-microsoft-com:vml" Requires="v">
                <p:oleObj spid="_x0000_s3076" name="" r:id="rId3" imgW="3394710" imgH="398145" progId="Equation.KSEE3">
                  <p:embed/>
                </p:oleObj>
              </mc:Choice>
              <mc:Fallback>
                <p:oleObj name="" r:id="rId3" imgW="3394710" imgH="398145" progId="Equation.KSEE3">
                  <p:embed/>
                  <p:pic>
                    <p:nvPicPr>
                      <p:cNvPr id="0" name="图片 3075"/>
                      <p:cNvPicPr/>
                      <p:nvPr/>
                    </p:nvPicPr>
                    <p:blipFill>
                      <a:blip r:embed="rId4"/>
                      <a:stretch>
                        <a:fillRect/>
                      </a:stretch>
                    </p:blipFill>
                    <p:spPr>
                      <a:xfrm>
                        <a:off x="3923665" y="3075940"/>
                        <a:ext cx="5220970" cy="677545"/>
                      </a:xfrm>
                      <a:prstGeom prst="rect">
                        <a:avLst/>
                      </a:prstGeom>
                      <a:noFill/>
                      <a:ln w="38100">
                        <a:noFill/>
                        <a:miter/>
                      </a:ln>
                    </p:spPr>
                  </p:pic>
                </p:oleObj>
              </mc:Fallback>
            </mc:AlternateContent>
          </a:graphicData>
        </a:graphic>
      </p:graphicFrame>
      <p:sp>
        <p:nvSpPr>
          <p:cNvPr id="4" name="文本框 3">
            <a:hlinkClick r:id="rId5" action="ppaction://hlinkfile"/>
          </p:cNvPr>
          <p:cNvSpPr txBox="1"/>
          <p:nvPr/>
        </p:nvSpPr>
        <p:spPr>
          <a:xfrm>
            <a:off x="5017135" y="4300220"/>
            <a:ext cx="2727325" cy="368300"/>
          </a:xfrm>
          <a:prstGeom prst="rect">
            <a:avLst/>
          </a:prstGeom>
          <a:noFill/>
        </p:spPr>
        <p:txBody>
          <a:bodyPr wrap="square" rtlCol="0" anchor="t">
            <a:spAutoFit/>
          </a:bodyPr>
          <a:p>
            <a:pPr algn="ctr"/>
            <a:r>
              <a:rPr lang="zh-CN" altLang="en-US"/>
              <a:t>SRA2021-G05-需求优先级</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55465" y="2315845"/>
            <a:ext cx="2559050" cy="521970"/>
          </a:xfrm>
          <a:prstGeom prst="rect">
            <a:avLst/>
          </a:prstGeom>
        </p:spPr>
        <p:txBody>
          <a:bodyPr wrap="square">
            <a:spAutoFit/>
          </a:bodyPr>
          <a:lstStyle/>
          <a:p>
            <a:r>
              <a:rPr lang="zh-CN" altLang="en-US" sz="2800" b="1" dirty="0">
                <a:ln w="6350">
                  <a:noFill/>
                </a:ln>
                <a:solidFill>
                  <a:schemeClr val="accent1"/>
                </a:solidFill>
                <a:latin typeface="微软雅黑" panose="020B0503020204020204" pitchFamily="34" charset="-122"/>
                <a:ea typeface="微软雅黑" panose="020B0503020204020204" pitchFamily="34" charset="-122"/>
              </a:rPr>
              <a:t>会议记录</a:t>
            </a:r>
            <a:r>
              <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rPr>
              <a:t>[26]</a:t>
            </a:r>
            <a:endParaRPr lang="en-US" altLang="zh-CN" sz="2800" b="1" baseline="30000"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9896" y="2182168"/>
            <a:ext cx="586628" cy="779164"/>
            <a:chOff x="555625" y="2646363"/>
            <a:chExt cx="928688" cy="1233488"/>
          </a:xfrm>
        </p:grpSpPr>
        <p:sp>
          <p:nvSpPr>
            <p:cNvPr id="5" name="Freeform 21"/>
            <p:cNvSpPr>
              <a:spLocks noEditPoints="1"/>
            </p:cNvSpPr>
            <p:nvPr/>
          </p:nvSpPr>
          <p:spPr bwMode="auto">
            <a:xfrm>
              <a:off x="555625" y="2646363"/>
              <a:ext cx="928688" cy="1233488"/>
            </a:xfrm>
            <a:custGeom>
              <a:avLst/>
              <a:gdLst>
                <a:gd name="T0" fmla="*/ 235 w 248"/>
                <a:gd name="T1" fmla="*/ 26 h 329"/>
                <a:gd name="T2" fmla="*/ 224 w 248"/>
                <a:gd name="T3" fmla="*/ 23 h 329"/>
                <a:gd name="T4" fmla="*/ 155 w 248"/>
                <a:gd name="T5" fmla="*/ 9 h 329"/>
                <a:gd name="T6" fmla="*/ 60 w 248"/>
                <a:gd name="T7" fmla="*/ 16 h 329"/>
                <a:gd name="T8" fmla="*/ 5 w 248"/>
                <a:gd name="T9" fmla="*/ 36 h 329"/>
                <a:gd name="T10" fmla="*/ 113 w 248"/>
                <a:gd name="T11" fmla="*/ 322 h 329"/>
                <a:gd name="T12" fmla="*/ 223 w 248"/>
                <a:gd name="T13" fmla="*/ 28 h 329"/>
                <a:gd name="T14" fmla="*/ 228 w 248"/>
                <a:gd name="T15" fmla="*/ 29 h 329"/>
                <a:gd name="T16" fmla="*/ 223 w 248"/>
                <a:gd name="T17" fmla="*/ 28 h 329"/>
                <a:gd name="T18" fmla="*/ 198 w 248"/>
                <a:gd name="T19" fmla="*/ 29 h 329"/>
                <a:gd name="T20" fmla="*/ 208 w 248"/>
                <a:gd name="T21" fmla="*/ 48 h 329"/>
                <a:gd name="T22" fmla="*/ 220 w 248"/>
                <a:gd name="T23" fmla="*/ 28 h 329"/>
                <a:gd name="T24" fmla="*/ 211 w 248"/>
                <a:gd name="T25" fmla="*/ 24 h 329"/>
                <a:gd name="T26" fmla="*/ 190 w 248"/>
                <a:gd name="T27" fmla="*/ 21 h 329"/>
                <a:gd name="T28" fmla="*/ 177 w 248"/>
                <a:gd name="T29" fmla="*/ 54 h 329"/>
                <a:gd name="T30" fmla="*/ 188 w 248"/>
                <a:gd name="T31" fmla="*/ 26 h 329"/>
                <a:gd name="T32" fmla="*/ 167 w 248"/>
                <a:gd name="T33" fmla="*/ 25 h 329"/>
                <a:gd name="T34" fmla="*/ 173 w 248"/>
                <a:gd name="T35" fmla="*/ 17 h 329"/>
                <a:gd name="T36" fmla="*/ 159 w 248"/>
                <a:gd name="T37" fmla="*/ 53 h 329"/>
                <a:gd name="T38" fmla="*/ 141 w 248"/>
                <a:gd name="T39" fmla="*/ 44 h 329"/>
                <a:gd name="T40" fmla="*/ 141 w 248"/>
                <a:gd name="T41" fmla="*/ 20 h 329"/>
                <a:gd name="T42" fmla="*/ 137 w 248"/>
                <a:gd name="T43" fmla="*/ 32 h 329"/>
                <a:gd name="T44" fmla="*/ 134 w 248"/>
                <a:gd name="T45" fmla="*/ 24 h 329"/>
                <a:gd name="T46" fmla="*/ 120 w 248"/>
                <a:gd name="T47" fmla="*/ 35 h 329"/>
                <a:gd name="T48" fmla="*/ 110 w 248"/>
                <a:gd name="T49" fmla="*/ 27 h 329"/>
                <a:gd name="T50" fmla="*/ 91 w 248"/>
                <a:gd name="T51" fmla="*/ 36 h 329"/>
                <a:gd name="T52" fmla="*/ 85 w 248"/>
                <a:gd name="T53" fmla="*/ 26 h 329"/>
                <a:gd name="T54" fmla="*/ 106 w 248"/>
                <a:gd name="T55" fmla="*/ 30 h 329"/>
                <a:gd name="T56" fmla="*/ 97 w 248"/>
                <a:gd name="T57" fmla="*/ 27 h 329"/>
                <a:gd name="T58" fmla="*/ 83 w 248"/>
                <a:gd name="T59" fmla="*/ 20 h 329"/>
                <a:gd name="T60" fmla="*/ 60 w 248"/>
                <a:gd name="T61" fmla="*/ 61 h 329"/>
                <a:gd name="T62" fmla="*/ 78 w 248"/>
                <a:gd name="T63" fmla="*/ 32 h 329"/>
                <a:gd name="T64" fmla="*/ 45 w 248"/>
                <a:gd name="T65" fmla="*/ 27 h 329"/>
                <a:gd name="T66" fmla="*/ 39 w 248"/>
                <a:gd name="T67" fmla="*/ 28 h 329"/>
                <a:gd name="T68" fmla="*/ 51 w 248"/>
                <a:gd name="T69" fmla="*/ 24 h 329"/>
                <a:gd name="T70" fmla="*/ 55 w 248"/>
                <a:gd name="T71" fmla="*/ 20 h 329"/>
                <a:gd name="T72" fmla="*/ 35 w 248"/>
                <a:gd name="T73" fmla="*/ 58 h 329"/>
                <a:gd name="T74" fmla="*/ 13 w 248"/>
                <a:gd name="T75" fmla="*/ 30 h 329"/>
                <a:gd name="T76" fmla="*/ 7 w 248"/>
                <a:gd name="T77" fmla="*/ 37 h 329"/>
                <a:gd name="T78" fmla="*/ 74 w 248"/>
                <a:gd name="T79" fmla="*/ 317 h 329"/>
                <a:gd name="T80" fmla="*/ 8 w 248"/>
                <a:gd name="T81" fmla="*/ 230 h 329"/>
                <a:gd name="T82" fmla="*/ 23 w 248"/>
                <a:gd name="T83" fmla="*/ 70 h 329"/>
                <a:gd name="T84" fmla="*/ 41 w 248"/>
                <a:gd name="T85" fmla="*/ 61 h 329"/>
                <a:gd name="T86" fmla="*/ 33 w 248"/>
                <a:gd name="T87" fmla="*/ 37 h 329"/>
                <a:gd name="T88" fmla="*/ 68 w 248"/>
                <a:gd name="T89" fmla="*/ 54 h 329"/>
                <a:gd name="T90" fmla="*/ 84 w 248"/>
                <a:gd name="T91" fmla="*/ 60 h 329"/>
                <a:gd name="T92" fmla="*/ 100 w 248"/>
                <a:gd name="T93" fmla="*/ 54 h 329"/>
                <a:gd name="T94" fmla="*/ 115 w 248"/>
                <a:gd name="T95" fmla="*/ 58 h 329"/>
                <a:gd name="T96" fmla="*/ 128 w 248"/>
                <a:gd name="T97" fmla="*/ 52 h 329"/>
                <a:gd name="T98" fmla="*/ 136 w 248"/>
                <a:gd name="T99" fmla="*/ 34 h 329"/>
                <a:gd name="T100" fmla="*/ 164 w 248"/>
                <a:gd name="T101" fmla="*/ 59 h 329"/>
                <a:gd name="T102" fmla="*/ 163 w 248"/>
                <a:gd name="T103" fmla="*/ 33 h 329"/>
                <a:gd name="T104" fmla="*/ 186 w 248"/>
                <a:gd name="T105" fmla="*/ 51 h 329"/>
                <a:gd name="T106" fmla="*/ 187 w 248"/>
                <a:gd name="T107" fmla="*/ 33 h 329"/>
                <a:gd name="T108" fmla="*/ 213 w 248"/>
                <a:gd name="T109" fmla="*/ 48 h 329"/>
                <a:gd name="T110" fmla="*/ 208 w 248"/>
                <a:gd name="T111" fmla="*/ 44 h 329"/>
                <a:gd name="T112" fmla="*/ 225 w 248"/>
                <a:gd name="T113" fmla="*/ 223 h 329"/>
                <a:gd name="T114" fmla="*/ 231 w 248"/>
                <a:gd name="T115" fmla="*/ 229 h 329"/>
                <a:gd name="T116" fmla="*/ 235 w 248"/>
                <a:gd name="T117"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329">
                  <a:moveTo>
                    <a:pt x="243" y="283"/>
                  </a:moveTo>
                  <a:cubicBezTo>
                    <a:pt x="242" y="257"/>
                    <a:pt x="240" y="231"/>
                    <a:pt x="240" y="204"/>
                  </a:cubicBezTo>
                  <a:cubicBezTo>
                    <a:pt x="240" y="175"/>
                    <a:pt x="239" y="145"/>
                    <a:pt x="239" y="116"/>
                  </a:cubicBezTo>
                  <a:cubicBezTo>
                    <a:pt x="239" y="86"/>
                    <a:pt x="241" y="55"/>
                    <a:pt x="238" y="26"/>
                  </a:cubicBezTo>
                  <a:cubicBezTo>
                    <a:pt x="237" y="24"/>
                    <a:pt x="236" y="24"/>
                    <a:pt x="235" y="26"/>
                  </a:cubicBezTo>
                  <a:cubicBezTo>
                    <a:pt x="235" y="26"/>
                    <a:pt x="235" y="27"/>
                    <a:pt x="235" y="28"/>
                  </a:cubicBezTo>
                  <a:cubicBezTo>
                    <a:pt x="235" y="27"/>
                    <a:pt x="234" y="26"/>
                    <a:pt x="233" y="26"/>
                  </a:cubicBezTo>
                  <a:cubicBezTo>
                    <a:pt x="233" y="25"/>
                    <a:pt x="233" y="25"/>
                    <a:pt x="233" y="25"/>
                  </a:cubicBezTo>
                  <a:cubicBezTo>
                    <a:pt x="231" y="23"/>
                    <a:pt x="229" y="23"/>
                    <a:pt x="227" y="23"/>
                  </a:cubicBezTo>
                  <a:cubicBezTo>
                    <a:pt x="226" y="23"/>
                    <a:pt x="225" y="23"/>
                    <a:pt x="224" y="23"/>
                  </a:cubicBezTo>
                  <a:cubicBezTo>
                    <a:pt x="223" y="17"/>
                    <a:pt x="216" y="12"/>
                    <a:pt x="209" y="11"/>
                  </a:cubicBezTo>
                  <a:cubicBezTo>
                    <a:pt x="204" y="11"/>
                    <a:pt x="199" y="13"/>
                    <a:pt x="195" y="16"/>
                  </a:cubicBezTo>
                  <a:cubicBezTo>
                    <a:pt x="195" y="16"/>
                    <a:pt x="195" y="16"/>
                    <a:pt x="195" y="16"/>
                  </a:cubicBezTo>
                  <a:cubicBezTo>
                    <a:pt x="189" y="10"/>
                    <a:pt x="182" y="11"/>
                    <a:pt x="176" y="15"/>
                  </a:cubicBezTo>
                  <a:cubicBezTo>
                    <a:pt x="172" y="8"/>
                    <a:pt x="162" y="6"/>
                    <a:pt x="155" y="9"/>
                  </a:cubicBezTo>
                  <a:cubicBezTo>
                    <a:pt x="152" y="10"/>
                    <a:pt x="150" y="11"/>
                    <a:pt x="147" y="13"/>
                  </a:cubicBezTo>
                  <a:cubicBezTo>
                    <a:pt x="137" y="2"/>
                    <a:pt x="123" y="5"/>
                    <a:pt x="114" y="14"/>
                  </a:cubicBezTo>
                  <a:cubicBezTo>
                    <a:pt x="114" y="13"/>
                    <a:pt x="114" y="12"/>
                    <a:pt x="113" y="11"/>
                  </a:cubicBezTo>
                  <a:cubicBezTo>
                    <a:pt x="106" y="9"/>
                    <a:pt x="99" y="10"/>
                    <a:pt x="93" y="13"/>
                  </a:cubicBezTo>
                  <a:cubicBezTo>
                    <a:pt x="82" y="5"/>
                    <a:pt x="70" y="8"/>
                    <a:pt x="60" y="16"/>
                  </a:cubicBezTo>
                  <a:cubicBezTo>
                    <a:pt x="60" y="15"/>
                    <a:pt x="60" y="15"/>
                    <a:pt x="60" y="14"/>
                  </a:cubicBezTo>
                  <a:cubicBezTo>
                    <a:pt x="48" y="0"/>
                    <a:pt x="28" y="11"/>
                    <a:pt x="19" y="24"/>
                  </a:cubicBezTo>
                  <a:cubicBezTo>
                    <a:pt x="16" y="24"/>
                    <a:pt x="13" y="26"/>
                    <a:pt x="11" y="28"/>
                  </a:cubicBezTo>
                  <a:cubicBezTo>
                    <a:pt x="8" y="30"/>
                    <a:pt x="6" y="32"/>
                    <a:pt x="5" y="35"/>
                  </a:cubicBezTo>
                  <a:cubicBezTo>
                    <a:pt x="5" y="36"/>
                    <a:pt x="5" y="36"/>
                    <a:pt x="5" y="36"/>
                  </a:cubicBezTo>
                  <a:cubicBezTo>
                    <a:pt x="4" y="36"/>
                    <a:pt x="4" y="37"/>
                    <a:pt x="3" y="38"/>
                  </a:cubicBezTo>
                  <a:cubicBezTo>
                    <a:pt x="0" y="95"/>
                    <a:pt x="3" y="154"/>
                    <a:pt x="3" y="212"/>
                  </a:cubicBezTo>
                  <a:cubicBezTo>
                    <a:pt x="3" y="241"/>
                    <a:pt x="3" y="270"/>
                    <a:pt x="3" y="299"/>
                  </a:cubicBezTo>
                  <a:cubicBezTo>
                    <a:pt x="4" y="317"/>
                    <a:pt x="10" y="322"/>
                    <a:pt x="27" y="322"/>
                  </a:cubicBezTo>
                  <a:cubicBezTo>
                    <a:pt x="56" y="322"/>
                    <a:pt x="84" y="322"/>
                    <a:pt x="113" y="322"/>
                  </a:cubicBezTo>
                  <a:cubicBezTo>
                    <a:pt x="141" y="323"/>
                    <a:pt x="168" y="326"/>
                    <a:pt x="196" y="327"/>
                  </a:cubicBezTo>
                  <a:cubicBezTo>
                    <a:pt x="207" y="327"/>
                    <a:pt x="216" y="327"/>
                    <a:pt x="223" y="322"/>
                  </a:cubicBezTo>
                  <a:cubicBezTo>
                    <a:pt x="223" y="322"/>
                    <a:pt x="223" y="322"/>
                    <a:pt x="224" y="322"/>
                  </a:cubicBezTo>
                  <a:cubicBezTo>
                    <a:pt x="240" y="316"/>
                    <a:pt x="244" y="300"/>
                    <a:pt x="243" y="283"/>
                  </a:cubicBezTo>
                  <a:close/>
                  <a:moveTo>
                    <a:pt x="223" y="28"/>
                  </a:moveTo>
                  <a:cubicBezTo>
                    <a:pt x="223" y="27"/>
                    <a:pt x="223" y="27"/>
                    <a:pt x="223" y="26"/>
                  </a:cubicBezTo>
                  <a:cubicBezTo>
                    <a:pt x="224" y="26"/>
                    <a:pt x="225" y="26"/>
                    <a:pt x="226" y="26"/>
                  </a:cubicBezTo>
                  <a:cubicBezTo>
                    <a:pt x="228" y="27"/>
                    <a:pt x="229" y="27"/>
                    <a:pt x="230" y="27"/>
                  </a:cubicBezTo>
                  <a:cubicBezTo>
                    <a:pt x="230" y="27"/>
                    <a:pt x="229" y="27"/>
                    <a:pt x="229" y="28"/>
                  </a:cubicBezTo>
                  <a:cubicBezTo>
                    <a:pt x="228" y="28"/>
                    <a:pt x="228" y="28"/>
                    <a:pt x="228" y="29"/>
                  </a:cubicBezTo>
                  <a:cubicBezTo>
                    <a:pt x="227" y="29"/>
                    <a:pt x="227" y="29"/>
                    <a:pt x="227" y="29"/>
                  </a:cubicBezTo>
                  <a:cubicBezTo>
                    <a:pt x="227" y="29"/>
                    <a:pt x="227" y="29"/>
                    <a:pt x="227" y="29"/>
                  </a:cubicBezTo>
                  <a:cubicBezTo>
                    <a:pt x="227" y="29"/>
                    <a:pt x="227" y="29"/>
                    <a:pt x="227" y="29"/>
                  </a:cubicBezTo>
                  <a:cubicBezTo>
                    <a:pt x="226" y="29"/>
                    <a:pt x="224" y="28"/>
                    <a:pt x="223" y="28"/>
                  </a:cubicBezTo>
                  <a:cubicBezTo>
                    <a:pt x="223" y="28"/>
                    <a:pt x="223" y="28"/>
                    <a:pt x="223" y="28"/>
                  </a:cubicBezTo>
                  <a:close/>
                  <a:moveTo>
                    <a:pt x="220" y="28"/>
                  </a:moveTo>
                  <a:cubicBezTo>
                    <a:pt x="220" y="28"/>
                    <a:pt x="220" y="28"/>
                    <a:pt x="220" y="28"/>
                  </a:cubicBezTo>
                  <a:cubicBezTo>
                    <a:pt x="219" y="28"/>
                    <a:pt x="218" y="28"/>
                    <a:pt x="218" y="28"/>
                  </a:cubicBezTo>
                  <a:cubicBezTo>
                    <a:pt x="219" y="22"/>
                    <a:pt x="211" y="19"/>
                    <a:pt x="207" y="20"/>
                  </a:cubicBezTo>
                  <a:cubicBezTo>
                    <a:pt x="203" y="22"/>
                    <a:pt x="200" y="25"/>
                    <a:pt x="198" y="29"/>
                  </a:cubicBezTo>
                  <a:cubicBezTo>
                    <a:pt x="198" y="29"/>
                    <a:pt x="198" y="29"/>
                    <a:pt x="198" y="29"/>
                  </a:cubicBezTo>
                  <a:cubicBezTo>
                    <a:pt x="197" y="31"/>
                    <a:pt x="197" y="33"/>
                    <a:pt x="197" y="34"/>
                  </a:cubicBezTo>
                  <a:cubicBezTo>
                    <a:pt x="197" y="35"/>
                    <a:pt x="197" y="35"/>
                    <a:pt x="197" y="35"/>
                  </a:cubicBezTo>
                  <a:cubicBezTo>
                    <a:pt x="197" y="38"/>
                    <a:pt x="198" y="41"/>
                    <a:pt x="199" y="44"/>
                  </a:cubicBezTo>
                  <a:cubicBezTo>
                    <a:pt x="201" y="46"/>
                    <a:pt x="204" y="48"/>
                    <a:pt x="208" y="48"/>
                  </a:cubicBezTo>
                  <a:cubicBezTo>
                    <a:pt x="208" y="49"/>
                    <a:pt x="207" y="49"/>
                    <a:pt x="207" y="50"/>
                  </a:cubicBezTo>
                  <a:cubicBezTo>
                    <a:pt x="206" y="50"/>
                    <a:pt x="205" y="51"/>
                    <a:pt x="203" y="51"/>
                  </a:cubicBezTo>
                  <a:cubicBezTo>
                    <a:pt x="198" y="51"/>
                    <a:pt x="196" y="48"/>
                    <a:pt x="194" y="44"/>
                  </a:cubicBezTo>
                  <a:cubicBezTo>
                    <a:pt x="191" y="39"/>
                    <a:pt x="190" y="33"/>
                    <a:pt x="192" y="27"/>
                  </a:cubicBezTo>
                  <a:cubicBezTo>
                    <a:pt x="197" y="14"/>
                    <a:pt x="219" y="9"/>
                    <a:pt x="220" y="28"/>
                  </a:cubicBezTo>
                  <a:close/>
                  <a:moveTo>
                    <a:pt x="214" y="28"/>
                  </a:moveTo>
                  <a:cubicBezTo>
                    <a:pt x="214" y="28"/>
                    <a:pt x="214" y="28"/>
                    <a:pt x="213" y="28"/>
                  </a:cubicBezTo>
                  <a:cubicBezTo>
                    <a:pt x="210" y="28"/>
                    <a:pt x="207" y="27"/>
                    <a:pt x="203" y="27"/>
                  </a:cubicBezTo>
                  <a:cubicBezTo>
                    <a:pt x="204" y="27"/>
                    <a:pt x="205" y="26"/>
                    <a:pt x="205" y="26"/>
                  </a:cubicBezTo>
                  <a:cubicBezTo>
                    <a:pt x="207" y="25"/>
                    <a:pt x="209" y="24"/>
                    <a:pt x="211" y="24"/>
                  </a:cubicBezTo>
                  <a:cubicBezTo>
                    <a:pt x="213" y="25"/>
                    <a:pt x="214" y="26"/>
                    <a:pt x="214" y="28"/>
                  </a:cubicBezTo>
                  <a:close/>
                  <a:moveTo>
                    <a:pt x="192" y="18"/>
                  </a:moveTo>
                  <a:cubicBezTo>
                    <a:pt x="192" y="18"/>
                    <a:pt x="193" y="18"/>
                    <a:pt x="193" y="18"/>
                  </a:cubicBezTo>
                  <a:cubicBezTo>
                    <a:pt x="192" y="19"/>
                    <a:pt x="191" y="20"/>
                    <a:pt x="191" y="21"/>
                  </a:cubicBezTo>
                  <a:cubicBezTo>
                    <a:pt x="191" y="21"/>
                    <a:pt x="191" y="21"/>
                    <a:pt x="190" y="21"/>
                  </a:cubicBezTo>
                  <a:cubicBezTo>
                    <a:pt x="186" y="20"/>
                    <a:pt x="182" y="23"/>
                    <a:pt x="180" y="26"/>
                  </a:cubicBezTo>
                  <a:cubicBezTo>
                    <a:pt x="178" y="29"/>
                    <a:pt x="177" y="32"/>
                    <a:pt x="177" y="35"/>
                  </a:cubicBezTo>
                  <a:cubicBezTo>
                    <a:pt x="176" y="39"/>
                    <a:pt x="176" y="43"/>
                    <a:pt x="178" y="47"/>
                  </a:cubicBezTo>
                  <a:cubicBezTo>
                    <a:pt x="179" y="50"/>
                    <a:pt x="181" y="53"/>
                    <a:pt x="184" y="55"/>
                  </a:cubicBezTo>
                  <a:cubicBezTo>
                    <a:pt x="183" y="56"/>
                    <a:pt x="178" y="55"/>
                    <a:pt x="177" y="54"/>
                  </a:cubicBezTo>
                  <a:cubicBezTo>
                    <a:pt x="175" y="53"/>
                    <a:pt x="173" y="51"/>
                    <a:pt x="171" y="49"/>
                  </a:cubicBezTo>
                  <a:cubicBezTo>
                    <a:pt x="168" y="45"/>
                    <a:pt x="167" y="40"/>
                    <a:pt x="168" y="34"/>
                  </a:cubicBezTo>
                  <a:cubicBezTo>
                    <a:pt x="169" y="24"/>
                    <a:pt x="181" y="10"/>
                    <a:pt x="192" y="18"/>
                  </a:cubicBezTo>
                  <a:close/>
                  <a:moveTo>
                    <a:pt x="188" y="25"/>
                  </a:moveTo>
                  <a:cubicBezTo>
                    <a:pt x="188" y="26"/>
                    <a:pt x="188" y="26"/>
                    <a:pt x="188" y="26"/>
                  </a:cubicBezTo>
                  <a:cubicBezTo>
                    <a:pt x="188" y="28"/>
                    <a:pt x="187" y="29"/>
                    <a:pt x="187" y="30"/>
                  </a:cubicBezTo>
                  <a:cubicBezTo>
                    <a:pt x="186" y="30"/>
                    <a:pt x="184" y="29"/>
                    <a:pt x="183" y="29"/>
                  </a:cubicBezTo>
                  <a:cubicBezTo>
                    <a:pt x="185" y="27"/>
                    <a:pt x="186" y="26"/>
                    <a:pt x="188" y="25"/>
                  </a:cubicBezTo>
                  <a:close/>
                  <a:moveTo>
                    <a:pt x="158" y="24"/>
                  </a:moveTo>
                  <a:cubicBezTo>
                    <a:pt x="160" y="25"/>
                    <a:pt x="164" y="25"/>
                    <a:pt x="167" y="25"/>
                  </a:cubicBezTo>
                  <a:cubicBezTo>
                    <a:pt x="165" y="27"/>
                    <a:pt x="165" y="28"/>
                    <a:pt x="164" y="30"/>
                  </a:cubicBezTo>
                  <a:cubicBezTo>
                    <a:pt x="163" y="30"/>
                    <a:pt x="161" y="29"/>
                    <a:pt x="160" y="29"/>
                  </a:cubicBezTo>
                  <a:cubicBezTo>
                    <a:pt x="158" y="29"/>
                    <a:pt x="156" y="29"/>
                    <a:pt x="154" y="29"/>
                  </a:cubicBezTo>
                  <a:cubicBezTo>
                    <a:pt x="155" y="27"/>
                    <a:pt x="156" y="25"/>
                    <a:pt x="158" y="24"/>
                  </a:cubicBezTo>
                  <a:close/>
                  <a:moveTo>
                    <a:pt x="173" y="17"/>
                  </a:moveTo>
                  <a:cubicBezTo>
                    <a:pt x="173" y="17"/>
                    <a:pt x="172" y="18"/>
                    <a:pt x="171" y="18"/>
                  </a:cubicBezTo>
                  <a:cubicBezTo>
                    <a:pt x="171" y="18"/>
                    <a:pt x="171" y="18"/>
                    <a:pt x="171" y="18"/>
                  </a:cubicBezTo>
                  <a:cubicBezTo>
                    <a:pt x="166" y="15"/>
                    <a:pt x="159" y="17"/>
                    <a:pt x="155" y="20"/>
                  </a:cubicBezTo>
                  <a:cubicBezTo>
                    <a:pt x="151" y="24"/>
                    <a:pt x="149" y="30"/>
                    <a:pt x="151" y="35"/>
                  </a:cubicBezTo>
                  <a:cubicBezTo>
                    <a:pt x="150" y="41"/>
                    <a:pt x="154" y="48"/>
                    <a:pt x="159" y="53"/>
                  </a:cubicBezTo>
                  <a:cubicBezTo>
                    <a:pt x="159" y="53"/>
                    <a:pt x="159" y="53"/>
                    <a:pt x="159" y="53"/>
                  </a:cubicBezTo>
                  <a:cubicBezTo>
                    <a:pt x="159" y="54"/>
                    <a:pt x="158" y="55"/>
                    <a:pt x="158" y="55"/>
                  </a:cubicBezTo>
                  <a:cubicBezTo>
                    <a:pt x="151" y="57"/>
                    <a:pt x="151" y="57"/>
                    <a:pt x="151" y="57"/>
                  </a:cubicBezTo>
                  <a:cubicBezTo>
                    <a:pt x="150" y="56"/>
                    <a:pt x="149" y="54"/>
                    <a:pt x="147" y="53"/>
                  </a:cubicBezTo>
                  <a:cubicBezTo>
                    <a:pt x="145" y="51"/>
                    <a:pt x="142" y="47"/>
                    <a:pt x="141" y="44"/>
                  </a:cubicBezTo>
                  <a:cubicBezTo>
                    <a:pt x="139" y="38"/>
                    <a:pt x="140" y="31"/>
                    <a:pt x="143" y="25"/>
                  </a:cubicBezTo>
                  <a:cubicBezTo>
                    <a:pt x="149" y="13"/>
                    <a:pt x="163" y="7"/>
                    <a:pt x="173" y="17"/>
                  </a:cubicBezTo>
                  <a:close/>
                  <a:moveTo>
                    <a:pt x="128" y="22"/>
                  </a:moveTo>
                  <a:cubicBezTo>
                    <a:pt x="130" y="20"/>
                    <a:pt x="132" y="19"/>
                    <a:pt x="134" y="18"/>
                  </a:cubicBezTo>
                  <a:cubicBezTo>
                    <a:pt x="137" y="18"/>
                    <a:pt x="139" y="19"/>
                    <a:pt x="141" y="20"/>
                  </a:cubicBezTo>
                  <a:cubicBezTo>
                    <a:pt x="141" y="21"/>
                    <a:pt x="141" y="21"/>
                    <a:pt x="140" y="22"/>
                  </a:cubicBezTo>
                  <a:cubicBezTo>
                    <a:pt x="140" y="21"/>
                    <a:pt x="140" y="21"/>
                    <a:pt x="140" y="21"/>
                  </a:cubicBezTo>
                  <a:cubicBezTo>
                    <a:pt x="136" y="20"/>
                    <a:pt x="132" y="21"/>
                    <a:pt x="128" y="22"/>
                  </a:cubicBezTo>
                  <a:close/>
                  <a:moveTo>
                    <a:pt x="139" y="24"/>
                  </a:moveTo>
                  <a:cubicBezTo>
                    <a:pt x="138" y="26"/>
                    <a:pt x="137" y="29"/>
                    <a:pt x="137" y="32"/>
                  </a:cubicBezTo>
                  <a:cubicBezTo>
                    <a:pt x="137" y="32"/>
                    <a:pt x="136" y="32"/>
                    <a:pt x="136" y="32"/>
                  </a:cubicBezTo>
                  <a:cubicBezTo>
                    <a:pt x="132" y="31"/>
                    <a:pt x="127" y="31"/>
                    <a:pt x="123" y="32"/>
                  </a:cubicBezTo>
                  <a:cubicBezTo>
                    <a:pt x="124" y="29"/>
                    <a:pt x="125" y="26"/>
                    <a:pt x="127" y="23"/>
                  </a:cubicBezTo>
                  <a:cubicBezTo>
                    <a:pt x="127" y="24"/>
                    <a:pt x="127" y="24"/>
                    <a:pt x="128" y="24"/>
                  </a:cubicBezTo>
                  <a:cubicBezTo>
                    <a:pt x="130" y="24"/>
                    <a:pt x="132" y="24"/>
                    <a:pt x="134" y="24"/>
                  </a:cubicBezTo>
                  <a:cubicBezTo>
                    <a:pt x="136" y="24"/>
                    <a:pt x="138" y="24"/>
                    <a:pt x="139" y="24"/>
                  </a:cubicBezTo>
                  <a:close/>
                  <a:moveTo>
                    <a:pt x="144" y="16"/>
                  </a:moveTo>
                  <a:cubicBezTo>
                    <a:pt x="144" y="16"/>
                    <a:pt x="144" y="17"/>
                    <a:pt x="144" y="17"/>
                  </a:cubicBezTo>
                  <a:cubicBezTo>
                    <a:pt x="139" y="12"/>
                    <a:pt x="130" y="15"/>
                    <a:pt x="126" y="18"/>
                  </a:cubicBezTo>
                  <a:cubicBezTo>
                    <a:pt x="122" y="23"/>
                    <a:pt x="119" y="29"/>
                    <a:pt x="120" y="35"/>
                  </a:cubicBezTo>
                  <a:cubicBezTo>
                    <a:pt x="120" y="35"/>
                    <a:pt x="120" y="35"/>
                    <a:pt x="120" y="35"/>
                  </a:cubicBezTo>
                  <a:cubicBezTo>
                    <a:pt x="119" y="44"/>
                    <a:pt x="123" y="54"/>
                    <a:pt x="131" y="60"/>
                  </a:cubicBezTo>
                  <a:cubicBezTo>
                    <a:pt x="131" y="60"/>
                    <a:pt x="131" y="60"/>
                    <a:pt x="131" y="60"/>
                  </a:cubicBezTo>
                  <a:cubicBezTo>
                    <a:pt x="123" y="63"/>
                    <a:pt x="116" y="54"/>
                    <a:pt x="113" y="48"/>
                  </a:cubicBezTo>
                  <a:cubicBezTo>
                    <a:pt x="110" y="42"/>
                    <a:pt x="108" y="34"/>
                    <a:pt x="110" y="27"/>
                  </a:cubicBezTo>
                  <a:cubicBezTo>
                    <a:pt x="114" y="12"/>
                    <a:pt x="133" y="4"/>
                    <a:pt x="144" y="16"/>
                  </a:cubicBezTo>
                  <a:close/>
                  <a:moveTo>
                    <a:pt x="111" y="15"/>
                  </a:moveTo>
                  <a:cubicBezTo>
                    <a:pt x="112" y="15"/>
                    <a:pt x="112" y="15"/>
                    <a:pt x="113" y="15"/>
                  </a:cubicBezTo>
                  <a:cubicBezTo>
                    <a:pt x="112" y="16"/>
                    <a:pt x="111" y="17"/>
                    <a:pt x="110" y="18"/>
                  </a:cubicBezTo>
                  <a:cubicBezTo>
                    <a:pt x="99" y="15"/>
                    <a:pt x="89" y="26"/>
                    <a:pt x="91" y="36"/>
                  </a:cubicBezTo>
                  <a:cubicBezTo>
                    <a:pt x="90" y="40"/>
                    <a:pt x="91" y="44"/>
                    <a:pt x="92" y="48"/>
                  </a:cubicBezTo>
                  <a:cubicBezTo>
                    <a:pt x="93" y="49"/>
                    <a:pt x="95" y="53"/>
                    <a:pt x="96" y="54"/>
                  </a:cubicBezTo>
                  <a:cubicBezTo>
                    <a:pt x="96" y="55"/>
                    <a:pt x="97" y="56"/>
                    <a:pt x="98" y="57"/>
                  </a:cubicBezTo>
                  <a:cubicBezTo>
                    <a:pt x="92" y="63"/>
                    <a:pt x="88" y="63"/>
                    <a:pt x="86" y="57"/>
                  </a:cubicBezTo>
                  <a:cubicBezTo>
                    <a:pt x="80" y="48"/>
                    <a:pt x="78" y="34"/>
                    <a:pt x="85" y="26"/>
                  </a:cubicBezTo>
                  <a:cubicBezTo>
                    <a:pt x="92" y="18"/>
                    <a:pt x="101" y="11"/>
                    <a:pt x="111" y="15"/>
                  </a:cubicBezTo>
                  <a:close/>
                  <a:moveTo>
                    <a:pt x="104" y="23"/>
                  </a:moveTo>
                  <a:cubicBezTo>
                    <a:pt x="103" y="23"/>
                    <a:pt x="103" y="23"/>
                    <a:pt x="102" y="23"/>
                  </a:cubicBezTo>
                  <a:cubicBezTo>
                    <a:pt x="104" y="22"/>
                    <a:pt x="106" y="22"/>
                    <a:pt x="108" y="22"/>
                  </a:cubicBezTo>
                  <a:cubicBezTo>
                    <a:pt x="107" y="24"/>
                    <a:pt x="106" y="27"/>
                    <a:pt x="106" y="30"/>
                  </a:cubicBezTo>
                  <a:cubicBezTo>
                    <a:pt x="106" y="30"/>
                    <a:pt x="106" y="31"/>
                    <a:pt x="106" y="31"/>
                  </a:cubicBezTo>
                  <a:cubicBezTo>
                    <a:pt x="104" y="30"/>
                    <a:pt x="102" y="31"/>
                    <a:pt x="100" y="31"/>
                  </a:cubicBezTo>
                  <a:cubicBezTo>
                    <a:pt x="98" y="31"/>
                    <a:pt x="96" y="31"/>
                    <a:pt x="94" y="31"/>
                  </a:cubicBezTo>
                  <a:cubicBezTo>
                    <a:pt x="95" y="30"/>
                    <a:pt x="96" y="28"/>
                    <a:pt x="97" y="27"/>
                  </a:cubicBezTo>
                  <a:cubicBezTo>
                    <a:pt x="97" y="27"/>
                    <a:pt x="97" y="27"/>
                    <a:pt x="97" y="27"/>
                  </a:cubicBezTo>
                  <a:cubicBezTo>
                    <a:pt x="99" y="26"/>
                    <a:pt x="102" y="26"/>
                    <a:pt x="104" y="26"/>
                  </a:cubicBezTo>
                  <a:cubicBezTo>
                    <a:pt x="105" y="26"/>
                    <a:pt x="105" y="24"/>
                    <a:pt x="104" y="23"/>
                  </a:cubicBezTo>
                  <a:close/>
                  <a:moveTo>
                    <a:pt x="90" y="16"/>
                  </a:moveTo>
                  <a:cubicBezTo>
                    <a:pt x="88" y="17"/>
                    <a:pt x="86" y="19"/>
                    <a:pt x="85" y="20"/>
                  </a:cubicBezTo>
                  <a:cubicBezTo>
                    <a:pt x="84" y="20"/>
                    <a:pt x="84" y="20"/>
                    <a:pt x="83" y="20"/>
                  </a:cubicBezTo>
                  <a:cubicBezTo>
                    <a:pt x="73" y="18"/>
                    <a:pt x="60" y="26"/>
                    <a:pt x="61" y="37"/>
                  </a:cubicBezTo>
                  <a:cubicBezTo>
                    <a:pt x="59" y="43"/>
                    <a:pt x="60" y="50"/>
                    <a:pt x="64" y="56"/>
                  </a:cubicBezTo>
                  <a:cubicBezTo>
                    <a:pt x="64" y="57"/>
                    <a:pt x="64" y="59"/>
                    <a:pt x="65" y="59"/>
                  </a:cubicBezTo>
                  <a:cubicBezTo>
                    <a:pt x="67" y="60"/>
                    <a:pt x="66" y="62"/>
                    <a:pt x="65" y="63"/>
                  </a:cubicBezTo>
                  <a:cubicBezTo>
                    <a:pt x="63" y="63"/>
                    <a:pt x="61" y="62"/>
                    <a:pt x="60" y="61"/>
                  </a:cubicBezTo>
                  <a:cubicBezTo>
                    <a:pt x="56" y="59"/>
                    <a:pt x="54" y="56"/>
                    <a:pt x="52" y="52"/>
                  </a:cubicBezTo>
                  <a:cubicBezTo>
                    <a:pt x="48" y="45"/>
                    <a:pt x="50" y="36"/>
                    <a:pt x="54" y="28"/>
                  </a:cubicBezTo>
                  <a:cubicBezTo>
                    <a:pt x="61" y="15"/>
                    <a:pt x="76" y="8"/>
                    <a:pt x="90" y="16"/>
                  </a:cubicBezTo>
                  <a:close/>
                  <a:moveTo>
                    <a:pt x="80" y="26"/>
                  </a:moveTo>
                  <a:cubicBezTo>
                    <a:pt x="79" y="28"/>
                    <a:pt x="78" y="30"/>
                    <a:pt x="78" y="32"/>
                  </a:cubicBezTo>
                  <a:cubicBezTo>
                    <a:pt x="73" y="31"/>
                    <a:pt x="69" y="31"/>
                    <a:pt x="64" y="32"/>
                  </a:cubicBezTo>
                  <a:cubicBezTo>
                    <a:pt x="65" y="30"/>
                    <a:pt x="67" y="28"/>
                    <a:pt x="69" y="27"/>
                  </a:cubicBezTo>
                  <a:cubicBezTo>
                    <a:pt x="69" y="27"/>
                    <a:pt x="69" y="28"/>
                    <a:pt x="70" y="28"/>
                  </a:cubicBezTo>
                  <a:cubicBezTo>
                    <a:pt x="73" y="27"/>
                    <a:pt x="77" y="27"/>
                    <a:pt x="80" y="26"/>
                  </a:cubicBezTo>
                  <a:close/>
                  <a:moveTo>
                    <a:pt x="45" y="27"/>
                  </a:moveTo>
                  <a:cubicBezTo>
                    <a:pt x="47" y="27"/>
                    <a:pt x="49" y="27"/>
                    <a:pt x="50" y="27"/>
                  </a:cubicBezTo>
                  <a:cubicBezTo>
                    <a:pt x="49" y="29"/>
                    <a:pt x="48" y="31"/>
                    <a:pt x="47" y="34"/>
                  </a:cubicBezTo>
                  <a:cubicBezTo>
                    <a:pt x="43" y="33"/>
                    <a:pt x="37" y="32"/>
                    <a:pt x="33" y="34"/>
                  </a:cubicBezTo>
                  <a:cubicBezTo>
                    <a:pt x="34" y="31"/>
                    <a:pt x="35" y="29"/>
                    <a:pt x="37" y="27"/>
                  </a:cubicBezTo>
                  <a:cubicBezTo>
                    <a:pt x="38" y="28"/>
                    <a:pt x="38" y="28"/>
                    <a:pt x="39" y="28"/>
                  </a:cubicBezTo>
                  <a:cubicBezTo>
                    <a:pt x="41" y="27"/>
                    <a:pt x="43" y="27"/>
                    <a:pt x="45" y="27"/>
                  </a:cubicBezTo>
                  <a:close/>
                  <a:moveTo>
                    <a:pt x="41" y="25"/>
                  </a:moveTo>
                  <a:cubicBezTo>
                    <a:pt x="45" y="23"/>
                    <a:pt x="49" y="23"/>
                    <a:pt x="53" y="23"/>
                  </a:cubicBezTo>
                  <a:cubicBezTo>
                    <a:pt x="52" y="24"/>
                    <a:pt x="52" y="24"/>
                    <a:pt x="51" y="25"/>
                  </a:cubicBezTo>
                  <a:cubicBezTo>
                    <a:pt x="51" y="25"/>
                    <a:pt x="51" y="24"/>
                    <a:pt x="51" y="24"/>
                  </a:cubicBezTo>
                  <a:cubicBezTo>
                    <a:pt x="48" y="23"/>
                    <a:pt x="44" y="24"/>
                    <a:pt x="41" y="25"/>
                  </a:cubicBezTo>
                  <a:close/>
                  <a:moveTo>
                    <a:pt x="22" y="26"/>
                  </a:moveTo>
                  <a:cubicBezTo>
                    <a:pt x="29" y="14"/>
                    <a:pt x="46" y="7"/>
                    <a:pt x="57" y="17"/>
                  </a:cubicBezTo>
                  <a:cubicBezTo>
                    <a:pt x="58" y="17"/>
                    <a:pt x="58" y="17"/>
                    <a:pt x="58" y="17"/>
                  </a:cubicBezTo>
                  <a:cubicBezTo>
                    <a:pt x="57" y="18"/>
                    <a:pt x="56" y="19"/>
                    <a:pt x="55" y="20"/>
                  </a:cubicBezTo>
                  <a:cubicBezTo>
                    <a:pt x="50" y="17"/>
                    <a:pt x="42" y="19"/>
                    <a:pt x="37" y="23"/>
                  </a:cubicBezTo>
                  <a:cubicBezTo>
                    <a:pt x="32" y="27"/>
                    <a:pt x="29" y="33"/>
                    <a:pt x="30" y="40"/>
                  </a:cubicBezTo>
                  <a:cubicBezTo>
                    <a:pt x="30" y="40"/>
                    <a:pt x="30" y="40"/>
                    <a:pt x="30" y="41"/>
                  </a:cubicBezTo>
                  <a:cubicBezTo>
                    <a:pt x="30" y="46"/>
                    <a:pt x="31" y="52"/>
                    <a:pt x="34" y="56"/>
                  </a:cubicBezTo>
                  <a:cubicBezTo>
                    <a:pt x="34" y="57"/>
                    <a:pt x="34" y="58"/>
                    <a:pt x="35" y="58"/>
                  </a:cubicBezTo>
                  <a:cubicBezTo>
                    <a:pt x="36" y="60"/>
                    <a:pt x="36" y="61"/>
                    <a:pt x="36" y="63"/>
                  </a:cubicBezTo>
                  <a:cubicBezTo>
                    <a:pt x="27" y="64"/>
                    <a:pt x="20" y="55"/>
                    <a:pt x="19" y="46"/>
                  </a:cubicBezTo>
                  <a:cubicBezTo>
                    <a:pt x="17" y="39"/>
                    <a:pt x="18" y="32"/>
                    <a:pt x="22" y="26"/>
                  </a:cubicBezTo>
                  <a:close/>
                  <a:moveTo>
                    <a:pt x="7" y="37"/>
                  </a:moveTo>
                  <a:cubicBezTo>
                    <a:pt x="9" y="34"/>
                    <a:pt x="10" y="32"/>
                    <a:pt x="13" y="30"/>
                  </a:cubicBezTo>
                  <a:cubicBezTo>
                    <a:pt x="14" y="29"/>
                    <a:pt x="15" y="29"/>
                    <a:pt x="17" y="28"/>
                  </a:cubicBezTo>
                  <a:cubicBezTo>
                    <a:pt x="16" y="29"/>
                    <a:pt x="16" y="30"/>
                    <a:pt x="15" y="31"/>
                  </a:cubicBezTo>
                  <a:cubicBezTo>
                    <a:pt x="15" y="33"/>
                    <a:pt x="15" y="34"/>
                    <a:pt x="15" y="35"/>
                  </a:cubicBezTo>
                  <a:cubicBezTo>
                    <a:pt x="13" y="35"/>
                    <a:pt x="12" y="35"/>
                    <a:pt x="11" y="35"/>
                  </a:cubicBezTo>
                  <a:cubicBezTo>
                    <a:pt x="9" y="36"/>
                    <a:pt x="8" y="36"/>
                    <a:pt x="7" y="37"/>
                  </a:cubicBezTo>
                  <a:cubicBezTo>
                    <a:pt x="7" y="37"/>
                    <a:pt x="7" y="37"/>
                    <a:pt x="7" y="37"/>
                  </a:cubicBezTo>
                  <a:close/>
                  <a:moveTo>
                    <a:pt x="226" y="311"/>
                  </a:moveTo>
                  <a:cubicBezTo>
                    <a:pt x="216" y="329"/>
                    <a:pt x="184" y="320"/>
                    <a:pt x="168" y="319"/>
                  </a:cubicBezTo>
                  <a:cubicBezTo>
                    <a:pt x="153" y="317"/>
                    <a:pt x="137" y="317"/>
                    <a:pt x="122" y="317"/>
                  </a:cubicBezTo>
                  <a:cubicBezTo>
                    <a:pt x="106" y="317"/>
                    <a:pt x="90" y="317"/>
                    <a:pt x="74" y="317"/>
                  </a:cubicBezTo>
                  <a:cubicBezTo>
                    <a:pt x="59" y="317"/>
                    <a:pt x="43" y="319"/>
                    <a:pt x="27" y="317"/>
                  </a:cubicBezTo>
                  <a:cubicBezTo>
                    <a:pt x="20" y="318"/>
                    <a:pt x="14" y="316"/>
                    <a:pt x="9" y="310"/>
                  </a:cubicBezTo>
                  <a:cubicBezTo>
                    <a:pt x="8" y="305"/>
                    <a:pt x="8" y="301"/>
                    <a:pt x="8" y="296"/>
                  </a:cubicBezTo>
                  <a:cubicBezTo>
                    <a:pt x="8" y="290"/>
                    <a:pt x="8" y="284"/>
                    <a:pt x="8" y="278"/>
                  </a:cubicBezTo>
                  <a:cubicBezTo>
                    <a:pt x="8" y="262"/>
                    <a:pt x="8" y="246"/>
                    <a:pt x="8" y="230"/>
                  </a:cubicBezTo>
                  <a:cubicBezTo>
                    <a:pt x="8" y="166"/>
                    <a:pt x="11" y="102"/>
                    <a:pt x="8" y="39"/>
                  </a:cubicBezTo>
                  <a:cubicBezTo>
                    <a:pt x="9" y="38"/>
                    <a:pt x="10" y="38"/>
                    <a:pt x="11" y="38"/>
                  </a:cubicBezTo>
                  <a:cubicBezTo>
                    <a:pt x="12" y="38"/>
                    <a:pt x="13" y="38"/>
                    <a:pt x="14" y="38"/>
                  </a:cubicBezTo>
                  <a:cubicBezTo>
                    <a:pt x="13" y="46"/>
                    <a:pt x="15" y="54"/>
                    <a:pt x="21" y="60"/>
                  </a:cubicBezTo>
                  <a:cubicBezTo>
                    <a:pt x="18" y="64"/>
                    <a:pt x="20" y="68"/>
                    <a:pt x="23" y="70"/>
                  </a:cubicBezTo>
                  <a:cubicBezTo>
                    <a:pt x="26" y="72"/>
                    <a:pt x="30" y="72"/>
                    <a:pt x="34" y="71"/>
                  </a:cubicBezTo>
                  <a:cubicBezTo>
                    <a:pt x="38" y="70"/>
                    <a:pt x="41" y="67"/>
                    <a:pt x="41" y="63"/>
                  </a:cubicBezTo>
                  <a:cubicBezTo>
                    <a:pt x="41" y="63"/>
                    <a:pt x="42" y="62"/>
                    <a:pt x="41" y="62"/>
                  </a:cubicBezTo>
                  <a:cubicBezTo>
                    <a:pt x="41" y="62"/>
                    <a:pt x="41" y="62"/>
                    <a:pt x="42" y="62"/>
                  </a:cubicBezTo>
                  <a:cubicBezTo>
                    <a:pt x="42" y="62"/>
                    <a:pt x="42" y="61"/>
                    <a:pt x="41" y="61"/>
                  </a:cubicBezTo>
                  <a:cubicBezTo>
                    <a:pt x="41" y="59"/>
                    <a:pt x="41" y="56"/>
                    <a:pt x="38" y="55"/>
                  </a:cubicBezTo>
                  <a:cubicBezTo>
                    <a:pt x="38" y="54"/>
                    <a:pt x="38" y="54"/>
                    <a:pt x="37" y="54"/>
                  </a:cubicBezTo>
                  <a:cubicBezTo>
                    <a:pt x="36" y="53"/>
                    <a:pt x="35" y="51"/>
                    <a:pt x="35" y="49"/>
                  </a:cubicBezTo>
                  <a:cubicBezTo>
                    <a:pt x="33" y="45"/>
                    <a:pt x="33" y="41"/>
                    <a:pt x="33" y="37"/>
                  </a:cubicBezTo>
                  <a:cubicBezTo>
                    <a:pt x="33" y="37"/>
                    <a:pt x="33" y="37"/>
                    <a:pt x="33" y="37"/>
                  </a:cubicBezTo>
                  <a:cubicBezTo>
                    <a:pt x="38" y="38"/>
                    <a:pt x="42" y="36"/>
                    <a:pt x="47" y="36"/>
                  </a:cubicBezTo>
                  <a:cubicBezTo>
                    <a:pt x="46" y="38"/>
                    <a:pt x="46" y="41"/>
                    <a:pt x="46" y="44"/>
                  </a:cubicBezTo>
                  <a:cubicBezTo>
                    <a:pt x="46" y="50"/>
                    <a:pt x="48" y="56"/>
                    <a:pt x="52" y="60"/>
                  </a:cubicBezTo>
                  <a:cubicBezTo>
                    <a:pt x="49" y="67"/>
                    <a:pt x="58" y="73"/>
                    <a:pt x="65" y="71"/>
                  </a:cubicBezTo>
                  <a:cubicBezTo>
                    <a:pt x="71" y="68"/>
                    <a:pt x="75" y="58"/>
                    <a:pt x="68" y="54"/>
                  </a:cubicBezTo>
                  <a:cubicBezTo>
                    <a:pt x="68" y="54"/>
                    <a:pt x="67" y="54"/>
                    <a:pt x="67" y="54"/>
                  </a:cubicBezTo>
                  <a:cubicBezTo>
                    <a:pt x="64" y="49"/>
                    <a:pt x="63" y="42"/>
                    <a:pt x="64" y="36"/>
                  </a:cubicBezTo>
                  <a:cubicBezTo>
                    <a:pt x="68" y="36"/>
                    <a:pt x="73" y="36"/>
                    <a:pt x="77" y="35"/>
                  </a:cubicBezTo>
                  <a:cubicBezTo>
                    <a:pt x="76" y="42"/>
                    <a:pt x="78" y="49"/>
                    <a:pt x="81" y="56"/>
                  </a:cubicBezTo>
                  <a:cubicBezTo>
                    <a:pt x="82" y="57"/>
                    <a:pt x="82" y="59"/>
                    <a:pt x="84" y="60"/>
                  </a:cubicBezTo>
                  <a:cubicBezTo>
                    <a:pt x="82" y="69"/>
                    <a:pt x="93" y="73"/>
                    <a:pt x="100" y="70"/>
                  </a:cubicBezTo>
                  <a:cubicBezTo>
                    <a:pt x="104" y="69"/>
                    <a:pt x="107" y="65"/>
                    <a:pt x="107" y="61"/>
                  </a:cubicBezTo>
                  <a:cubicBezTo>
                    <a:pt x="107" y="58"/>
                    <a:pt x="104" y="53"/>
                    <a:pt x="100" y="54"/>
                  </a:cubicBezTo>
                  <a:cubicBezTo>
                    <a:pt x="100" y="54"/>
                    <a:pt x="100" y="54"/>
                    <a:pt x="100" y="54"/>
                  </a:cubicBezTo>
                  <a:cubicBezTo>
                    <a:pt x="100" y="54"/>
                    <a:pt x="100" y="54"/>
                    <a:pt x="100" y="54"/>
                  </a:cubicBezTo>
                  <a:cubicBezTo>
                    <a:pt x="95" y="48"/>
                    <a:pt x="94" y="42"/>
                    <a:pt x="93" y="35"/>
                  </a:cubicBezTo>
                  <a:cubicBezTo>
                    <a:pt x="93" y="35"/>
                    <a:pt x="93" y="34"/>
                    <a:pt x="93" y="34"/>
                  </a:cubicBezTo>
                  <a:cubicBezTo>
                    <a:pt x="96" y="35"/>
                    <a:pt x="98" y="35"/>
                    <a:pt x="100" y="35"/>
                  </a:cubicBezTo>
                  <a:cubicBezTo>
                    <a:pt x="102" y="35"/>
                    <a:pt x="104" y="35"/>
                    <a:pt x="106" y="34"/>
                  </a:cubicBezTo>
                  <a:cubicBezTo>
                    <a:pt x="106" y="43"/>
                    <a:pt x="109" y="52"/>
                    <a:pt x="115" y="58"/>
                  </a:cubicBezTo>
                  <a:cubicBezTo>
                    <a:pt x="113" y="60"/>
                    <a:pt x="115" y="64"/>
                    <a:pt x="117" y="66"/>
                  </a:cubicBezTo>
                  <a:cubicBezTo>
                    <a:pt x="121" y="69"/>
                    <a:pt x="126" y="70"/>
                    <a:pt x="130" y="69"/>
                  </a:cubicBezTo>
                  <a:cubicBezTo>
                    <a:pt x="134" y="67"/>
                    <a:pt x="137" y="64"/>
                    <a:pt x="137" y="59"/>
                  </a:cubicBezTo>
                  <a:cubicBezTo>
                    <a:pt x="137" y="56"/>
                    <a:pt x="134" y="51"/>
                    <a:pt x="130" y="51"/>
                  </a:cubicBezTo>
                  <a:cubicBezTo>
                    <a:pt x="129" y="51"/>
                    <a:pt x="129" y="52"/>
                    <a:pt x="128" y="52"/>
                  </a:cubicBezTo>
                  <a:cubicBezTo>
                    <a:pt x="127" y="51"/>
                    <a:pt x="127" y="50"/>
                    <a:pt x="126" y="48"/>
                  </a:cubicBezTo>
                  <a:cubicBezTo>
                    <a:pt x="125" y="46"/>
                    <a:pt x="124" y="44"/>
                    <a:pt x="123" y="41"/>
                  </a:cubicBezTo>
                  <a:cubicBezTo>
                    <a:pt x="123" y="41"/>
                    <a:pt x="123" y="41"/>
                    <a:pt x="123" y="40"/>
                  </a:cubicBezTo>
                  <a:cubicBezTo>
                    <a:pt x="123" y="39"/>
                    <a:pt x="123" y="37"/>
                    <a:pt x="123" y="36"/>
                  </a:cubicBezTo>
                  <a:cubicBezTo>
                    <a:pt x="127" y="36"/>
                    <a:pt x="132" y="35"/>
                    <a:pt x="136" y="34"/>
                  </a:cubicBezTo>
                  <a:cubicBezTo>
                    <a:pt x="136" y="36"/>
                    <a:pt x="136" y="37"/>
                    <a:pt x="136" y="39"/>
                  </a:cubicBezTo>
                  <a:cubicBezTo>
                    <a:pt x="137" y="45"/>
                    <a:pt x="139" y="51"/>
                    <a:pt x="144" y="56"/>
                  </a:cubicBezTo>
                  <a:cubicBezTo>
                    <a:pt x="144" y="56"/>
                    <a:pt x="143" y="56"/>
                    <a:pt x="143" y="56"/>
                  </a:cubicBezTo>
                  <a:cubicBezTo>
                    <a:pt x="142" y="63"/>
                    <a:pt x="150" y="69"/>
                    <a:pt x="156" y="67"/>
                  </a:cubicBezTo>
                  <a:cubicBezTo>
                    <a:pt x="159" y="66"/>
                    <a:pt x="163" y="63"/>
                    <a:pt x="164" y="59"/>
                  </a:cubicBezTo>
                  <a:cubicBezTo>
                    <a:pt x="166" y="57"/>
                    <a:pt x="166" y="56"/>
                    <a:pt x="165" y="54"/>
                  </a:cubicBezTo>
                  <a:cubicBezTo>
                    <a:pt x="164" y="53"/>
                    <a:pt x="164" y="53"/>
                    <a:pt x="163" y="52"/>
                  </a:cubicBezTo>
                  <a:cubicBezTo>
                    <a:pt x="162" y="51"/>
                    <a:pt x="162" y="51"/>
                    <a:pt x="161" y="51"/>
                  </a:cubicBezTo>
                  <a:cubicBezTo>
                    <a:pt x="157" y="46"/>
                    <a:pt x="155" y="40"/>
                    <a:pt x="154" y="34"/>
                  </a:cubicBezTo>
                  <a:cubicBezTo>
                    <a:pt x="157" y="34"/>
                    <a:pt x="160" y="33"/>
                    <a:pt x="163" y="33"/>
                  </a:cubicBezTo>
                  <a:cubicBezTo>
                    <a:pt x="162" y="41"/>
                    <a:pt x="165" y="49"/>
                    <a:pt x="170" y="55"/>
                  </a:cubicBezTo>
                  <a:cubicBezTo>
                    <a:pt x="170" y="55"/>
                    <a:pt x="170" y="55"/>
                    <a:pt x="170" y="55"/>
                  </a:cubicBezTo>
                  <a:cubicBezTo>
                    <a:pt x="170" y="62"/>
                    <a:pt x="178" y="65"/>
                    <a:pt x="183" y="64"/>
                  </a:cubicBezTo>
                  <a:cubicBezTo>
                    <a:pt x="187" y="63"/>
                    <a:pt x="189" y="61"/>
                    <a:pt x="190" y="58"/>
                  </a:cubicBezTo>
                  <a:cubicBezTo>
                    <a:pt x="191" y="54"/>
                    <a:pt x="189" y="51"/>
                    <a:pt x="186" y="51"/>
                  </a:cubicBezTo>
                  <a:cubicBezTo>
                    <a:pt x="185" y="51"/>
                    <a:pt x="185" y="51"/>
                    <a:pt x="185" y="51"/>
                  </a:cubicBezTo>
                  <a:cubicBezTo>
                    <a:pt x="183" y="49"/>
                    <a:pt x="182" y="47"/>
                    <a:pt x="181" y="45"/>
                  </a:cubicBezTo>
                  <a:cubicBezTo>
                    <a:pt x="180" y="42"/>
                    <a:pt x="180" y="38"/>
                    <a:pt x="180" y="35"/>
                  </a:cubicBezTo>
                  <a:cubicBezTo>
                    <a:pt x="180" y="35"/>
                    <a:pt x="181" y="34"/>
                    <a:pt x="181" y="34"/>
                  </a:cubicBezTo>
                  <a:cubicBezTo>
                    <a:pt x="183" y="34"/>
                    <a:pt x="185" y="33"/>
                    <a:pt x="187" y="33"/>
                  </a:cubicBezTo>
                  <a:cubicBezTo>
                    <a:pt x="186" y="40"/>
                    <a:pt x="189" y="47"/>
                    <a:pt x="193" y="52"/>
                  </a:cubicBezTo>
                  <a:cubicBezTo>
                    <a:pt x="192" y="52"/>
                    <a:pt x="192" y="54"/>
                    <a:pt x="193" y="54"/>
                  </a:cubicBezTo>
                  <a:cubicBezTo>
                    <a:pt x="197" y="58"/>
                    <a:pt x="202" y="61"/>
                    <a:pt x="207" y="59"/>
                  </a:cubicBezTo>
                  <a:cubicBezTo>
                    <a:pt x="212" y="58"/>
                    <a:pt x="215" y="53"/>
                    <a:pt x="213" y="49"/>
                  </a:cubicBezTo>
                  <a:cubicBezTo>
                    <a:pt x="213" y="48"/>
                    <a:pt x="213" y="48"/>
                    <a:pt x="213" y="48"/>
                  </a:cubicBezTo>
                  <a:cubicBezTo>
                    <a:pt x="213" y="48"/>
                    <a:pt x="213" y="47"/>
                    <a:pt x="213" y="47"/>
                  </a:cubicBezTo>
                  <a:cubicBezTo>
                    <a:pt x="213" y="47"/>
                    <a:pt x="213" y="47"/>
                    <a:pt x="213" y="47"/>
                  </a:cubicBezTo>
                  <a:cubicBezTo>
                    <a:pt x="213" y="47"/>
                    <a:pt x="213" y="47"/>
                    <a:pt x="213" y="46"/>
                  </a:cubicBezTo>
                  <a:cubicBezTo>
                    <a:pt x="214" y="46"/>
                    <a:pt x="214" y="45"/>
                    <a:pt x="213" y="44"/>
                  </a:cubicBezTo>
                  <a:cubicBezTo>
                    <a:pt x="211" y="44"/>
                    <a:pt x="210" y="44"/>
                    <a:pt x="208" y="44"/>
                  </a:cubicBezTo>
                  <a:cubicBezTo>
                    <a:pt x="206" y="44"/>
                    <a:pt x="204" y="43"/>
                    <a:pt x="203" y="42"/>
                  </a:cubicBezTo>
                  <a:cubicBezTo>
                    <a:pt x="200" y="39"/>
                    <a:pt x="200" y="35"/>
                    <a:pt x="201" y="32"/>
                  </a:cubicBezTo>
                  <a:cubicBezTo>
                    <a:pt x="205" y="33"/>
                    <a:pt x="209" y="33"/>
                    <a:pt x="213" y="33"/>
                  </a:cubicBezTo>
                  <a:cubicBezTo>
                    <a:pt x="217" y="33"/>
                    <a:pt x="221" y="33"/>
                    <a:pt x="224" y="32"/>
                  </a:cubicBezTo>
                  <a:cubicBezTo>
                    <a:pt x="222" y="96"/>
                    <a:pt x="222" y="160"/>
                    <a:pt x="225" y="223"/>
                  </a:cubicBezTo>
                  <a:cubicBezTo>
                    <a:pt x="225" y="239"/>
                    <a:pt x="226" y="255"/>
                    <a:pt x="227" y="271"/>
                  </a:cubicBezTo>
                  <a:cubicBezTo>
                    <a:pt x="228" y="282"/>
                    <a:pt x="231" y="301"/>
                    <a:pt x="226" y="311"/>
                  </a:cubicBezTo>
                  <a:close/>
                  <a:moveTo>
                    <a:pt x="229" y="315"/>
                  </a:moveTo>
                  <a:cubicBezTo>
                    <a:pt x="231" y="313"/>
                    <a:pt x="232" y="310"/>
                    <a:pt x="232" y="307"/>
                  </a:cubicBezTo>
                  <a:cubicBezTo>
                    <a:pt x="237" y="282"/>
                    <a:pt x="232" y="254"/>
                    <a:pt x="231" y="229"/>
                  </a:cubicBezTo>
                  <a:cubicBezTo>
                    <a:pt x="227" y="163"/>
                    <a:pt x="227" y="97"/>
                    <a:pt x="229" y="31"/>
                  </a:cubicBezTo>
                  <a:cubicBezTo>
                    <a:pt x="229" y="31"/>
                    <a:pt x="229" y="31"/>
                    <a:pt x="229" y="31"/>
                  </a:cubicBezTo>
                  <a:cubicBezTo>
                    <a:pt x="230" y="31"/>
                    <a:pt x="230" y="31"/>
                    <a:pt x="231" y="31"/>
                  </a:cubicBezTo>
                  <a:cubicBezTo>
                    <a:pt x="232" y="31"/>
                    <a:pt x="233" y="30"/>
                    <a:pt x="234" y="30"/>
                  </a:cubicBezTo>
                  <a:cubicBezTo>
                    <a:pt x="235" y="29"/>
                    <a:pt x="235" y="29"/>
                    <a:pt x="235" y="29"/>
                  </a:cubicBezTo>
                  <a:cubicBezTo>
                    <a:pt x="233" y="52"/>
                    <a:pt x="235" y="75"/>
                    <a:pt x="235" y="98"/>
                  </a:cubicBezTo>
                  <a:cubicBezTo>
                    <a:pt x="235" y="123"/>
                    <a:pt x="236" y="148"/>
                    <a:pt x="236" y="174"/>
                  </a:cubicBezTo>
                  <a:cubicBezTo>
                    <a:pt x="236" y="197"/>
                    <a:pt x="236" y="220"/>
                    <a:pt x="236" y="244"/>
                  </a:cubicBezTo>
                  <a:cubicBezTo>
                    <a:pt x="237" y="264"/>
                    <a:pt x="248" y="300"/>
                    <a:pt x="229" y="315"/>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2"/>
            <p:cNvSpPr>
              <a:spLocks noEditPoints="1"/>
            </p:cNvSpPr>
            <p:nvPr/>
          </p:nvSpPr>
          <p:spPr bwMode="auto">
            <a:xfrm>
              <a:off x="701675" y="3463925"/>
              <a:ext cx="573088" cy="292100"/>
            </a:xfrm>
            <a:custGeom>
              <a:avLst/>
              <a:gdLst>
                <a:gd name="T0" fmla="*/ 151 w 153"/>
                <a:gd name="T1" fmla="*/ 3 h 78"/>
                <a:gd name="T2" fmla="*/ 74 w 153"/>
                <a:gd name="T3" fmla="*/ 1 h 78"/>
                <a:gd name="T4" fmla="*/ 2 w 153"/>
                <a:gd name="T5" fmla="*/ 4 h 78"/>
                <a:gd name="T6" fmla="*/ 2 w 153"/>
                <a:gd name="T7" fmla="*/ 5 h 78"/>
                <a:gd name="T8" fmla="*/ 0 w 153"/>
                <a:gd name="T9" fmla="*/ 7 h 78"/>
                <a:gd name="T10" fmla="*/ 1 w 153"/>
                <a:gd name="T11" fmla="*/ 47 h 78"/>
                <a:gd name="T12" fmla="*/ 4 w 153"/>
                <a:gd name="T13" fmla="*/ 74 h 78"/>
                <a:gd name="T14" fmla="*/ 6 w 153"/>
                <a:gd name="T15" fmla="*/ 75 h 78"/>
                <a:gd name="T16" fmla="*/ 6 w 153"/>
                <a:gd name="T17" fmla="*/ 75 h 78"/>
                <a:gd name="T18" fmla="*/ 6 w 153"/>
                <a:gd name="T19" fmla="*/ 75 h 78"/>
                <a:gd name="T20" fmla="*/ 149 w 153"/>
                <a:gd name="T21" fmla="*/ 78 h 78"/>
                <a:gd name="T22" fmla="*/ 150 w 153"/>
                <a:gd name="T23" fmla="*/ 76 h 78"/>
                <a:gd name="T24" fmla="*/ 151 w 153"/>
                <a:gd name="T25" fmla="*/ 75 h 78"/>
                <a:gd name="T26" fmla="*/ 153 w 153"/>
                <a:gd name="T27" fmla="*/ 6 h 78"/>
                <a:gd name="T28" fmla="*/ 151 w 153"/>
                <a:gd name="T29" fmla="*/ 3 h 78"/>
                <a:gd name="T30" fmla="*/ 7 w 153"/>
                <a:gd name="T31" fmla="*/ 73 h 78"/>
                <a:gd name="T32" fmla="*/ 6 w 153"/>
                <a:gd name="T33" fmla="*/ 57 h 78"/>
                <a:gd name="T34" fmla="*/ 5 w 153"/>
                <a:gd name="T35" fmla="*/ 39 h 78"/>
                <a:gd name="T36" fmla="*/ 4 w 153"/>
                <a:gd name="T37" fmla="*/ 7 h 78"/>
                <a:gd name="T38" fmla="*/ 4 w 153"/>
                <a:gd name="T39" fmla="*/ 6 h 78"/>
                <a:gd name="T40" fmla="*/ 77 w 153"/>
                <a:gd name="T41" fmla="*/ 5 h 78"/>
                <a:gd name="T42" fmla="*/ 150 w 153"/>
                <a:gd name="T43" fmla="*/ 7 h 78"/>
                <a:gd name="T44" fmla="*/ 148 w 153"/>
                <a:gd name="T45" fmla="*/ 74 h 78"/>
                <a:gd name="T46" fmla="*/ 7 w 153"/>
                <a:gd name="T4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8">
                  <a:moveTo>
                    <a:pt x="151" y="3"/>
                  </a:moveTo>
                  <a:cubicBezTo>
                    <a:pt x="125" y="1"/>
                    <a:pt x="100" y="1"/>
                    <a:pt x="74" y="1"/>
                  </a:cubicBezTo>
                  <a:cubicBezTo>
                    <a:pt x="50" y="1"/>
                    <a:pt x="25" y="0"/>
                    <a:pt x="2" y="4"/>
                  </a:cubicBezTo>
                  <a:cubicBezTo>
                    <a:pt x="2" y="5"/>
                    <a:pt x="2" y="5"/>
                    <a:pt x="2" y="5"/>
                  </a:cubicBezTo>
                  <a:cubicBezTo>
                    <a:pt x="1" y="5"/>
                    <a:pt x="0" y="6"/>
                    <a:pt x="0" y="7"/>
                  </a:cubicBezTo>
                  <a:cubicBezTo>
                    <a:pt x="1" y="20"/>
                    <a:pt x="1" y="34"/>
                    <a:pt x="1" y="47"/>
                  </a:cubicBezTo>
                  <a:cubicBezTo>
                    <a:pt x="2" y="55"/>
                    <a:pt x="0" y="67"/>
                    <a:pt x="4" y="74"/>
                  </a:cubicBezTo>
                  <a:cubicBezTo>
                    <a:pt x="4" y="75"/>
                    <a:pt x="5" y="75"/>
                    <a:pt x="6" y="75"/>
                  </a:cubicBezTo>
                  <a:cubicBezTo>
                    <a:pt x="6" y="75"/>
                    <a:pt x="6" y="75"/>
                    <a:pt x="6" y="75"/>
                  </a:cubicBezTo>
                  <a:cubicBezTo>
                    <a:pt x="6" y="75"/>
                    <a:pt x="6" y="75"/>
                    <a:pt x="6" y="75"/>
                  </a:cubicBezTo>
                  <a:cubicBezTo>
                    <a:pt x="54" y="77"/>
                    <a:pt x="101" y="76"/>
                    <a:pt x="149" y="78"/>
                  </a:cubicBezTo>
                  <a:cubicBezTo>
                    <a:pt x="150" y="78"/>
                    <a:pt x="150" y="77"/>
                    <a:pt x="150" y="76"/>
                  </a:cubicBezTo>
                  <a:cubicBezTo>
                    <a:pt x="151" y="76"/>
                    <a:pt x="151" y="76"/>
                    <a:pt x="151" y="75"/>
                  </a:cubicBezTo>
                  <a:cubicBezTo>
                    <a:pt x="152" y="52"/>
                    <a:pt x="151" y="29"/>
                    <a:pt x="153" y="6"/>
                  </a:cubicBezTo>
                  <a:cubicBezTo>
                    <a:pt x="153" y="5"/>
                    <a:pt x="153" y="3"/>
                    <a:pt x="151" y="3"/>
                  </a:cubicBezTo>
                  <a:close/>
                  <a:moveTo>
                    <a:pt x="7" y="73"/>
                  </a:moveTo>
                  <a:cubicBezTo>
                    <a:pt x="5" y="69"/>
                    <a:pt x="6" y="61"/>
                    <a:pt x="6" y="57"/>
                  </a:cubicBezTo>
                  <a:cubicBezTo>
                    <a:pt x="6" y="51"/>
                    <a:pt x="5" y="45"/>
                    <a:pt x="5" y="39"/>
                  </a:cubicBezTo>
                  <a:cubicBezTo>
                    <a:pt x="4" y="29"/>
                    <a:pt x="4" y="18"/>
                    <a:pt x="4" y="7"/>
                  </a:cubicBezTo>
                  <a:cubicBezTo>
                    <a:pt x="4" y="7"/>
                    <a:pt x="4" y="6"/>
                    <a:pt x="4" y="6"/>
                  </a:cubicBezTo>
                  <a:cubicBezTo>
                    <a:pt x="28" y="8"/>
                    <a:pt x="53" y="5"/>
                    <a:pt x="77" y="5"/>
                  </a:cubicBezTo>
                  <a:cubicBezTo>
                    <a:pt x="101" y="5"/>
                    <a:pt x="125" y="6"/>
                    <a:pt x="150" y="7"/>
                  </a:cubicBezTo>
                  <a:cubicBezTo>
                    <a:pt x="148" y="30"/>
                    <a:pt x="147" y="52"/>
                    <a:pt x="148" y="74"/>
                  </a:cubicBezTo>
                  <a:cubicBezTo>
                    <a:pt x="101" y="73"/>
                    <a:pt x="54" y="71"/>
                    <a:pt x="7" y="73"/>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3"/>
            <p:cNvSpPr/>
            <p:nvPr/>
          </p:nvSpPr>
          <p:spPr bwMode="auto">
            <a:xfrm>
              <a:off x="790575" y="3576638"/>
              <a:ext cx="390525" cy="14288"/>
            </a:xfrm>
            <a:custGeom>
              <a:avLst/>
              <a:gdLst>
                <a:gd name="T0" fmla="*/ 102 w 104"/>
                <a:gd name="T1" fmla="*/ 0 h 4"/>
                <a:gd name="T2" fmla="*/ 2 w 104"/>
                <a:gd name="T3" fmla="*/ 1 h 4"/>
                <a:gd name="T4" fmla="*/ 2 w 104"/>
                <a:gd name="T5" fmla="*/ 3 h 4"/>
                <a:gd name="T6" fmla="*/ 102 w 104"/>
                <a:gd name="T7" fmla="*/ 3 h 4"/>
                <a:gd name="T8" fmla="*/ 102 w 104"/>
                <a:gd name="T9" fmla="*/ 0 h 4"/>
              </a:gdLst>
              <a:ahLst/>
              <a:cxnLst>
                <a:cxn ang="0">
                  <a:pos x="T0" y="T1"/>
                </a:cxn>
                <a:cxn ang="0">
                  <a:pos x="T2" y="T3"/>
                </a:cxn>
                <a:cxn ang="0">
                  <a:pos x="T4" y="T5"/>
                </a:cxn>
                <a:cxn ang="0">
                  <a:pos x="T6" y="T7"/>
                </a:cxn>
                <a:cxn ang="0">
                  <a:pos x="T8" y="T9"/>
                </a:cxn>
              </a:cxnLst>
              <a:rect l="0" t="0" r="r" b="b"/>
              <a:pathLst>
                <a:path w="104" h="4">
                  <a:moveTo>
                    <a:pt x="102" y="0"/>
                  </a:moveTo>
                  <a:cubicBezTo>
                    <a:pt x="68" y="0"/>
                    <a:pt x="35" y="0"/>
                    <a:pt x="2" y="1"/>
                  </a:cubicBezTo>
                  <a:cubicBezTo>
                    <a:pt x="0" y="1"/>
                    <a:pt x="0" y="3"/>
                    <a:pt x="2" y="3"/>
                  </a:cubicBezTo>
                  <a:cubicBezTo>
                    <a:pt x="35" y="4"/>
                    <a:pt x="68" y="4"/>
                    <a:pt x="102" y="3"/>
                  </a:cubicBezTo>
                  <a:cubicBezTo>
                    <a:pt x="104" y="3"/>
                    <a:pt x="104" y="1"/>
                    <a:pt x="102"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4"/>
            <p:cNvSpPr/>
            <p:nvPr/>
          </p:nvSpPr>
          <p:spPr bwMode="auto">
            <a:xfrm>
              <a:off x="784225" y="3665538"/>
              <a:ext cx="407988" cy="19050"/>
            </a:xfrm>
            <a:custGeom>
              <a:avLst/>
              <a:gdLst>
                <a:gd name="T0" fmla="*/ 107 w 109"/>
                <a:gd name="T1" fmla="*/ 0 h 5"/>
                <a:gd name="T2" fmla="*/ 1 w 109"/>
                <a:gd name="T3" fmla="*/ 2 h 5"/>
                <a:gd name="T4" fmla="*/ 1 w 109"/>
                <a:gd name="T5" fmla="*/ 3 h 5"/>
                <a:gd name="T6" fmla="*/ 1 w 109"/>
                <a:gd name="T7" fmla="*/ 4 h 5"/>
                <a:gd name="T8" fmla="*/ 2 w 109"/>
                <a:gd name="T9" fmla="*/ 4 h 5"/>
                <a:gd name="T10" fmla="*/ 22 w 109"/>
                <a:gd name="T11" fmla="*/ 5 h 5"/>
                <a:gd name="T12" fmla="*/ 51 w 109"/>
                <a:gd name="T13" fmla="*/ 5 h 5"/>
                <a:gd name="T14" fmla="*/ 107 w 109"/>
                <a:gd name="T15" fmla="*/ 4 h 5"/>
                <a:gd name="T16" fmla="*/ 107 w 10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
                  <a:moveTo>
                    <a:pt x="107" y="0"/>
                  </a:moveTo>
                  <a:cubicBezTo>
                    <a:pt x="72" y="0"/>
                    <a:pt x="36" y="1"/>
                    <a:pt x="1" y="2"/>
                  </a:cubicBezTo>
                  <a:cubicBezTo>
                    <a:pt x="1" y="2"/>
                    <a:pt x="0" y="3"/>
                    <a:pt x="1" y="3"/>
                  </a:cubicBezTo>
                  <a:cubicBezTo>
                    <a:pt x="1" y="4"/>
                    <a:pt x="1" y="4"/>
                    <a:pt x="1" y="4"/>
                  </a:cubicBezTo>
                  <a:cubicBezTo>
                    <a:pt x="1" y="4"/>
                    <a:pt x="2" y="4"/>
                    <a:pt x="2" y="4"/>
                  </a:cubicBezTo>
                  <a:cubicBezTo>
                    <a:pt x="2" y="3"/>
                    <a:pt x="20" y="5"/>
                    <a:pt x="22" y="5"/>
                  </a:cubicBezTo>
                  <a:cubicBezTo>
                    <a:pt x="31" y="5"/>
                    <a:pt x="41" y="5"/>
                    <a:pt x="51" y="5"/>
                  </a:cubicBezTo>
                  <a:cubicBezTo>
                    <a:pt x="70" y="4"/>
                    <a:pt x="88" y="4"/>
                    <a:pt x="107" y="4"/>
                  </a:cubicBezTo>
                  <a:cubicBezTo>
                    <a:pt x="109" y="4"/>
                    <a:pt x="109" y="0"/>
                    <a:pt x="107"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899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讨论、分析、论证了每个需求的可行性与</a:t>
            </a:r>
            <a:r>
              <a:rPr lang="zh-CN" altLang="en-US" dirty="0" smtClean="0">
                <a:sym typeface="+mn-ea"/>
              </a:rPr>
              <a:t>记录</a:t>
            </a:r>
            <a:endParaRPr lang="zh-CN" altLang="en-US" dirty="0" smtClean="0">
              <a:sym typeface="+mn-ea"/>
            </a:endParaRPr>
          </a:p>
        </p:txBody>
      </p:sp>
      <p:pic>
        <p:nvPicPr>
          <p:cNvPr id="5" name="图片 4"/>
          <p:cNvPicPr>
            <a:picLocks noChangeAspect="1"/>
          </p:cNvPicPr>
          <p:nvPr/>
        </p:nvPicPr>
        <p:blipFill>
          <a:blip r:embed="rId1"/>
          <a:stretch>
            <a:fillRect/>
          </a:stretch>
        </p:blipFill>
        <p:spPr>
          <a:xfrm>
            <a:off x="467995" y="699135"/>
            <a:ext cx="3069590" cy="4177665"/>
          </a:xfrm>
          <a:prstGeom prst="rect">
            <a:avLst/>
          </a:prstGeom>
        </p:spPr>
      </p:pic>
      <p:pic>
        <p:nvPicPr>
          <p:cNvPr id="6" name="图片 5"/>
          <p:cNvPicPr>
            <a:picLocks noChangeAspect="1"/>
          </p:cNvPicPr>
          <p:nvPr/>
        </p:nvPicPr>
        <p:blipFill>
          <a:blip r:embed="rId2"/>
          <a:stretch>
            <a:fillRect/>
          </a:stretch>
        </p:blipFill>
        <p:spPr>
          <a:xfrm>
            <a:off x="3707765" y="699135"/>
            <a:ext cx="3388360" cy="2585720"/>
          </a:xfrm>
          <a:prstGeom prst="rect">
            <a:avLst/>
          </a:prstGeom>
        </p:spPr>
      </p:pic>
      <p:pic>
        <p:nvPicPr>
          <p:cNvPr id="7" name="图片 6"/>
          <p:cNvPicPr>
            <a:picLocks noChangeAspect="1"/>
          </p:cNvPicPr>
          <p:nvPr/>
        </p:nvPicPr>
        <p:blipFill>
          <a:blip r:embed="rId3"/>
          <a:stretch>
            <a:fillRect/>
          </a:stretch>
        </p:blipFill>
        <p:spPr>
          <a:xfrm>
            <a:off x="5004435" y="2643505"/>
            <a:ext cx="3543300" cy="2286000"/>
          </a:xfrm>
          <a:prstGeom prst="rect">
            <a:avLst/>
          </a:prstGeom>
        </p:spPr>
      </p:pic>
      <p:pic>
        <p:nvPicPr>
          <p:cNvPr id="8" name="图片 7"/>
          <p:cNvPicPr>
            <a:picLocks noChangeAspect="1"/>
          </p:cNvPicPr>
          <p:nvPr/>
        </p:nvPicPr>
        <p:blipFill>
          <a:blip r:embed="rId4"/>
          <a:stretch>
            <a:fillRect/>
          </a:stretch>
        </p:blipFill>
        <p:spPr>
          <a:xfrm>
            <a:off x="683895" y="2427605"/>
            <a:ext cx="3489960" cy="2118360"/>
          </a:xfrm>
          <a:prstGeom prst="rect">
            <a:avLst/>
          </a:prstGeom>
        </p:spPr>
      </p:pic>
      <p:pic>
        <p:nvPicPr>
          <p:cNvPr id="9" name="图片 8"/>
          <p:cNvPicPr>
            <a:picLocks noChangeAspect="1"/>
          </p:cNvPicPr>
          <p:nvPr/>
        </p:nvPicPr>
        <p:blipFill>
          <a:blip r:embed="rId5"/>
          <a:stretch>
            <a:fillRect/>
          </a:stretch>
        </p:blipFill>
        <p:spPr>
          <a:xfrm>
            <a:off x="5796280" y="915035"/>
            <a:ext cx="2910840" cy="14706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JAD</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会议</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JAD</a:t>
            </a:r>
            <a:r>
              <a:rPr lang="zh-CN" altLang="en-US" dirty="0" smtClean="0">
                <a:solidFill>
                  <a:schemeClr val="accent1"/>
                </a:solidFill>
                <a:sym typeface="+mn-ea"/>
              </a:rPr>
              <a:t>会议记录</a:t>
            </a:r>
            <a:endParaRPr lang="zh-CN" altLang="en-US" sz="1200" dirty="0" smtClean="0">
              <a:solidFill>
                <a:schemeClr val="accent1"/>
              </a:solidFill>
              <a:sym typeface="+mn-ea"/>
            </a:endParaRPr>
          </a:p>
        </p:txBody>
      </p:sp>
      <p:pic>
        <p:nvPicPr>
          <p:cNvPr id="112641" name="图片 1"/>
          <p:cNvPicPr>
            <a:picLocks noChangeAspect="1"/>
          </p:cNvPicPr>
          <p:nvPr/>
        </p:nvPicPr>
        <p:blipFill>
          <a:blip r:embed="rId1"/>
          <a:stretch>
            <a:fillRect/>
          </a:stretch>
        </p:blipFill>
        <p:spPr>
          <a:xfrm>
            <a:off x="1043940" y="729615"/>
            <a:ext cx="3568065" cy="4263390"/>
          </a:xfrm>
          <a:prstGeom prst="rect">
            <a:avLst/>
          </a:prstGeom>
          <a:noFill/>
          <a:ln w="9525">
            <a:noFill/>
          </a:ln>
        </p:spPr>
      </p:pic>
      <p:pic>
        <p:nvPicPr>
          <p:cNvPr id="112642" name="图片 3"/>
          <p:cNvPicPr>
            <a:picLocks noChangeAspect="1"/>
          </p:cNvPicPr>
          <p:nvPr/>
        </p:nvPicPr>
        <p:blipFill>
          <a:blip r:embed="rId2"/>
          <a:stretch>
            <a:fillRect/>
          </a:stretch>
        </p:blipFill>
        <p:spPr>
          <a:xfrm>
            <a:off x="4787900" y="729615"/>
            <a:ext cx="3219450" cy="4271645"/>
          </a:xfrm>
          <a:prstGeom prst="rect">
            <a:avLst/>
          </a:prstGeom>
          <a:noFill/>
          <a:ln w="9525">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软件需求规格说明</a:t>
            </a:r>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(SRS)</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endParaRPr lang="zh-CN" altLang="en-US" sz="1200" dirty="0" smtClean="0">
              <a:solidFill>
                <a:schemeClr val="accent1"/>
              </a:solidFill>
              <a:sym typeface="+mn-ea"/>
            </a:endParaRPr>
          </a:p>
        </p:txBody>
      </p:sp>
      <p:sp>
        <p:nvSpPr>
          <p:cNvPr id="4" name="文本框 3">
            <a:hlinkClick r:id="rId1" action="ppaction://hlinkfile"/>
          </p:cNvPr>
          <p:cNvSpPr txBox="1"/>
          <p:nvPr/>
        </p:nvSpPr>
        <p:spPr>
          <a:xfrm>
            <a:off x="4572000" y="236855"/>
            <a:ext cx="4054475" cy="368300"/>
          </a:xfrm>
          <a:prstGeom prst="rect">
            <a:avLst/>
          </a:prstGeom>
          <a:noFill/>
        </p:spPr>
        <p:txBody>
          <a:bodyPr wrap="square" rtlCol="0" anchor="t">
            <a:spAutoFit/>
          </a:bodyPr>
          <a:p>
            <a:pPr algn="ctr"/>
            <a:r>
              <a:rPr lang="zh-CN" altLang="en-US"/>
              <a:t>SRA2021-G05-软件需求规格说明(SRS)</a:t>
            </a:r>
            <a:endParaRPr lang="zh-CN" altLang="en-US"/>
          </a:p>
        </p:txBody>
      </p:sp>
      <p:pic>
        <p:nvPicPr>
          <p:cNvPr id="5" name="图片 4"/>
          <p:cNvPicPr>
            <a:picLocks noChangeAspect="1"/>
          </p:cNvPicPr>
          <p:nvPr/>
        </p:nvPicPr>
        <p:blipFill>
          <a:blip r:embed="rId2"/>
          <a:stretch>
            <a:fillRect/>
          </a:stretch>
        </p:blipFill>
        <p:spPr>
          <a:xfrm>
            <a:off x="251460" y="695325"/>
            <a:ext cx="3186430" cy="4189730"/>
          </a:xfrm>
          <a:prstGeom prst="rect">
            <a:avLst/>
          </a:prstGeom>
        </p:spPr>
      </p:pic>
      <p:pic>
        <p:nvPicPr>
          <p:cNvPr id="6" name="图片 5"/>
          <p:cNvPicPr>
            <a:picLocks noChangeAspect="1"/>
          </p:cNvPicPr>
          <p:nvPr/>
        </p:nvPicPr>
        <p:blipFill>
          <a:blip r:embed="rId3"/>
          <a:stretch>
            <a:fillRect/>
          </a:stretch>
        </p:blipFill>
        <p:spPr>
          <a:xfrm>
            <a:off x="3563620" y="695325"/>
            <a:ext cx="3432810" cy="3854450"/>
          </a:xfrm>
          <a:prstGeom prst="rect">
            <a:avLst/>
          </a:prstGeom>
        </p:spPr>
      </p:pic>
      <p:pic>
        <p:nvPicPr>
          <p:cNvPr id="7" name="图片 6"/>
          <p:cNvPicPr>
            <a:picLocks noChangeAspect="1"/>
          </p:cNvPicPr>
          <p:nvPr/>
        </p:nvPicPr>
        <p:blipFill>
          <a:blip r:embed="rId4"/>
          <a:stretch>
            <a:fillRect/>
          </a:stretch>
        </p:blipFill>
        <p:spPr>
          <a:xfrm>
            <a:off x="3563620" y="3651885"/>
            <a:ext cx="3415030" cy="1215390"/>
          </a:xfrm>
          <a:prstGeom prst="rect">
            <a:avLst/>
          </a:prstGeom>
        </p:spPr>
      </p:pic>
      <p:pic>
        <p:nvPicPr>
          <p:cNvPr id="8" name="图片 7"/>
          <p:cNvPicPr>
            <a:picLocks noChangeAspect="1"/>
          </p:cNvPicPr>
          <p:nvPr/>
        </p:nvPicPr>
        <p:blipFill>
          <a:blip r:embed="rId5"/>
          <a:stretch>
            <a:fillRect/>
          </a:stretch>
        </p:blipFill>
        <p:spPr>
          <a:xfrm>
            <a:off x="3851910" y="2499360"/>
            <a:ext cx="5158740" cy="1242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761605" cy="86169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a:t>
            </a:r>
            <a:r>
              <a:rPr lang="zh-CN" altLang="en-US" sz="1800" dirty="0" smtClean="0">
                <a:sym typeface="+mn-ea"/>
              </a:rPr>
              <a:t>内容包括但不限于：时序图、对话框图、需求描述、界面原型，清晰地定义了需求，可以移交给另一小组设计、实现而依然理解正确。</a:t>
            </a:r>
            <a:endParaRPr lang="zh-CN" altLang="en-US" sz="1800" dirty="0" smtClean="0">
              <a:sym typeface="+mn-ea"/>
            </a:endParaRPr>
          </a:p>
        </p:txBody>
      </p:sp>
      <p:pic>
        <p:nvPicPr>
          <p:cNvPr id="3" name="图片 2"/>
          <p:cNvPicPr>
            <a:picLocks noChangeAspect="1"/>
          </p:cNvPicPr>
          <p:nvPr/>
        </p:nvPicPr>
        <p:blipFill>
          <a:blip r:embed="rId1"/>
          <a:stretch>
            <a:fillRect/>
          </a:stretch>
        </p:blipFill>
        <p:spPr>
          <a:xfrm>
            <a:off x="107950" y="1149350"/>
            <a:ext cx="5690235" cy="3868420"/>
          </a:xfrm>
          <a:prstGeom prst="rect">
            <a:avLst/>
          </a:prstGeom>
        </p:spPr>
      </p:pic>
      <p:pic>
        <p:nvPicPr>
          <p:cNvPr id="9" name="图片 8"/>
          <p:cNvPicPr>
            <a:picLocks noChangeAspect="1"/>
          </p:cNvPicPr>
          <p:nvPr/>
        </p:nvPicPr>
        <p:blipFill>
          <a:blip r:embed="rId2"/>
          <a:stretch>
            <a:fillRect/>
          </a:stretch>
        </p:blipFill>
        <p:spPr>
          <a:xfrm>
            <a:off x="2123440" y="1149350"/>
            <a:ext cx="6921500" cy="3868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80765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a:t>
            </a:r>
            <a:r>
              <a:rPr lang="zh-CN" altLang="en-US" sz="1800" dirty="0" smtClean="0">
                <a:sym typeface="+mn-ea"/>
              </a:rPr>
              <a:t>考虑了功能和非功能的需求，达到要求的下限。</a:t>
            </a:r>
            <a:endParaRPr lang="zh-CN" altLang="en-US" sz="1800" dirty="0" smtClean="0">
              <a:sym typeface="+mn-ea"/>
            </a:endParaRPr>
          </a:p>
        </p:txBody>
      </p:sp>
      <p:pic>
        <p:nvPicPr>
          <p:cNvPr id="2" name="图片 1"/>
          <p:cNvPicPr>
            <a:picLocks noChangeAspect="1"/>
          </p:cNvPicPr>
          <p:nvPr/>
        </p:nvPicPr>
        <p:blipFill>
          <a:blip r:embed="rId1"/>
          <a:stretch>
            <a:fillRect/>
          </a:stretch>
        </p:blipFill>
        <p:spPr>
          <a:xfrm>
            <a:off x="323850" y="843280"/>
            <a:ext cx="6606540" cy="3592195"/>
          </a:xfrm>
          <a:prstGeom prst="rect">
            <a:avLst/>
          </a:prstGeom>
        </p:spPr>
      </p:pic>
      <p:pic>
        <p:nvPicPr>
          <p:cNvPr id="4" name="图片 3"/>
          <p:cNvPicPr>
            <a:picLocks noChangeAspect="1"/>
          </p:cNvPicPr>
          <p:nvPr/>
        </p:nvPicPr>
        <p:blipFill>
          <a:blip r:embed="rId2"/>
          <a:stretch>
            <a:fillRect/>
          </a:stretch>
        </p:blipFill>
        <p:spPr>
          <a:xfrm>
            <a:off x="3256915" y="1419225"/>
            <a:ext cx="5365750" cy="370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8427720" cy="615315"/>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smtClean="0">
                <a:sym typeface="+mn-ea"/>
              </a:rPr>
              <a:t>软件需求规格说明</a:t>
            </a:r>
            <a:r>
              <a:rPr lang="en-US" altLang="zh-CN" dirty="0" smtClean="0">
                <a:sym typeface="+mn-ea"/>
              </a:rPr>
              <a:t>(SRS)</a:t>
            </a:r>
            <a:r>
              <a:rPr lang="zh-CN" altLang="en-US" dirty="0" smtClean="0">
                <a:sym typeface="+mn-ea"/>
              </a:rPr>
              <a:t>：需求优先级排序考虑了用户群的分类与</a:t>
            </a:r>
            <a:r>
              <a:rPr lang="zh-CN" altLang="en-US" dirty="0" smtClean="0">
                <a:sym typeface="+mn-ea"/>
              </a:rPr>
              <a:t>权重，</a:t>
            </a:r>
            <a:r>
              <a:rPr lang="zh-CN" altLang="en-US" dirty="0" smtClean="0">
                <a:sym typeface="+mn-ea"/>
              </a:rPr>
              <a:t>并对全部用户的需求进行了优先级排序</a:t>
            </a:r>
            <a:endParaRPr lang="zh-CN" altLang="en-US" dirty="0" smtClean="0">
              <a:sym typeface="+mn-ea"/>
            </a:endParaRPr>
          </a:p>
        </p:txBody>
      </p:sp>
      <p:pic>
        <p:nvPicPr>
          <p:cNvPr id="2" name="图片 1"/>
          <p:cNvPicPr>
            <a:picLocks noChangeAspect="1"/>
          </p:cNvPicPr>
          <p:nvPr/>
        </p:nvPicPr>
        <p:blipFill>
          <a:blip r:embed="rId1"/>
          <a:stretch>
            <a:fillRect/>
          </a:stretch>
        </p:blipFill>
        <p:spPr>
          <a:xfrm>
            <a:off x="5364480" y="956945"/>
            <a:ext cx="3609340" cy="4163060"/>
          </a:xfrm>
          <a:prstGeom prst="rect">
            <a:avLst/>
          </a:prstGeom>
        </p:spPr>
      </p:pic>
      <p:graphicFrame>
        <p:nvGraphicFramePr>
          <p:cNvPr id="3" name="表格 2"/>
          <p:cNvGraphicFramePr/>
          <p:nvPr>
            <p:custDataLst>
              <p:tags r:id="rId2"/>
            </p:custDataLst>
          </p:nvPr>
        </p:nvGraphicFramePr>
        <p:xfrm>
          <a:off x="323215" y="977265"/>
          <a:ext cx="4803775" cy="4142740"/>
        </p:xfrm>
        <a:graphic>
          <a:graphicData uri="http://schemas.openxmlformats.org/drawingml/2006/table">
            <a:tbl>
              <a:tblPr firstRow="1" bandRow="1">
                <a:tableStyleId>{5940675A-B579-460E-94D1-54222C63F5DA}</a:tableStyleId>
              </a:tblPr>
              <a:tblGrid>
                <a:gridCol w="1102995"/>
                <a:gridCol w="2921000"/>
                <a:gridCol w="779780"/>
              </a:tblGrid>
              <a:tr h="1524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说明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权重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7307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项目下达者（直接）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任务下达者为帮助教师与学生之间的互动学习，有更多的交流机会和专业课程的资料，发布了“基于社区化网络的视频动态团购APP”项目。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38200">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社区团长</a:t>
                      </a:r>
                      <a:r>
                        <a:rPr lang="en-US" sz="1000" b="0">
                          <a:latin typeface="宋体" panose="02010600030101010101" pitchFamily="2" charset="-122"/>
                          <a:ea typeface="宋体" panose="02010600030101010101" pitchFamily="2" charset="-122"/>
                          <a:cs typeface="宋体" panose="02010600030101010101" pitchFamily="2" charset="-122"/>
                        </a:rPr>
                        <a:t>（重要）（直接）</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团长是基于社区化网络的视频动态团购APP的主要用户。团长通过APP发布开团信息</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，上传水果生鲜视频、文字并回答用户们提出的问题疑惑、分享专业知识和供应商资料等。并通过</a:t>
                      </a:r>
                      <a:r>
                        <a:rPr lang="en-US" sz="1000" b="0">
                          <a:latin typeface="宋体" panose="02010600030101010101" pitchFamily="2" charset="-122"/>
                          <a:ea typeface="宋体" panose="02010600030101010101" pitchFamily="2" charset="-122"/>
                          <a:cs typeface="宋体" panose="02010600030101010101" pitchFamily="2" charset="-122"/>
                        </a:rPr>
                        <a:t>APP在供应商与平台之间进行商品的交易与对接。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762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普通用户是基于社区化网络的视频动态团购APP的主要用户。</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在该</a:t>
                      </a:r>
                      <a:r>
                        <a:rPr lang="en-US" sz="1000" b="0">
                          <a:latin typeface="宋体" panose="02010600030101010101" pitchFamily="2" charset="-122"/>
                          <a:ea typeface="宋体" panose="02010600030101010101" pitchFamily="2" charset="-122"/>
                          <a:cs typeface="宋体" panose="02010600030101010101" pitchFamily="2" charset="-122"/>
                        </a:rPr>
                        <a:t>APP</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上，普通用户可以对自己感兴趣的水果生鲜发起购买，自动匹配相应的商品所具有的团中，并在次日凭平台二维码在分块区域团长处取得自己的水果生鲜。</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9786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平台管理员（重要）（直接）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APP管理员管理基于社区化网络的视频动态团购APP，确保APP正常运行，对APP进行资源管理，进行安全备份，并确认用户信息，定期审核团长、供应商是否具备资格以及是否取消资格。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指导用户（重要）（直接）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指导用户是基于社区化网络的视频动态团购APP的指导用户。负责项目进度的审核，负责提出修改意见，对APP的功能具有通过和否决的权力，确保项目没有偏离预期。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096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协助用户（重要）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协助用户是基于社区化网络的视频动态团购APP的协助用户。负责项目进度的审核，负责提出修改意见，协助项目开发小组进行项目开发，确保项目没有偏离预期。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需求冲突</a:t>
            </a:r>
            <a:r>
              <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rPr>
              <a:t>[6]</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577723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需求冲突与解决</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114689" name="图片 1"/>
          <p:cNvPicPr>
            <a:picLocks noChangeAspect="1"/>
          </p:cNvPicPr>
          <p:nvPr/>
        </p:nvPicPr>
        <p:blipFill>
          <a:blip r:embed="rId1"/>
          <a:stretch>
            <a:fillRect/>
          </a:stretch>
        </p:blipFill>
        <p:spPr>
          <a:xfrm>
            <a:off x="179705" y="771525"/>
            <a:ext cx="1728470" cy="3901440"/>
          </a:xfrm>
          <a:prstGeom prst="rect">
            <a:avLst/>
          </a:prstGeom>
          <a:noFill/>
          <a:ln w="9525">
            <a:noFill/>
          </a:ln>
        </p:spPr>
      </p:pic>
      <p:sp>
        <p:nvSpPr>
          <p:cNvPr id="114690" name="文本框 99"/>
          <p:cNvSpPr txBox="1"/>
          <p:nvPr/>
        </p:nvSpPr>
        <p:spPr>
          <a:xfrm>
            <a:off x="1979930" y="906145"/>
            <a:ext cx="2618105" cy="333057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冲突描述</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普通用户代表李以昕：购物车功能可以添加多个团购订单。</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指导用户代表徐先生：购物车功能突兀，不太符合产品的定位，考虑去除或者换一种表达方式。</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sp>
        <p:nvSpPr>
          <p:cNvPr id="115713" name="文本框 99"/>
          <p:cNvSpPr txBox="1"/>
          <p:nvPr/>
        </p:nvSpPr>
        <p:spPr>
          <a:xfrm>
            <a:off x="6228080" y="987425"/>
            <a:ext cx="2778125" cy="2050415"/>
          </a:xfrm>
          <a:prstGeom prst="rect">
            <a:avLst/>
          </a:prstGeom>
          <a:noFill/>
          <a:ln w="9525">
            <a:noFill/>
          </a:ln>
        </p:spPr>
        <p:txBody>
          <a:bodyPr wrap="square" anchor="t" anchorCtr="0">
            <a:spAutoFit/>
          </a:bodyPr>
          <a:p>
            <a:pPr indent="304800">
              <a:lnSpc>
                <a:spcPct val="130000"/>
              </a:lnSpc>
            </a:pPr>
            <a:r>
              <a:rPr lang="zh-CN" altLang="zh-CN" b="1" dirty="0">
                <a:latin typeface="宋体" panose="02010600030101010101" pitchFamily="2" charset="-122"/>
                <a:ea typeface="宋体" panose="02010600030101010101" pitchFamily="2" charset="-122"/>
                <a:cs typeface="宋体" panose="02010600030101010101" pitchFamily="2" charset="-122"/>
              </a:rPr>
              <a:t>需求冲突解决</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endParaRPr lang="zh-CN" altLang="zh-CN" sz="1600" dirty="0">
              <a:latin typeface="宋体" panose="02010600030101010101" pitchFamily="2" charset="-122"/>
              <a:ea typeface="宋体" panose="02010600030101010101" pitchFamily="2" charset="-122"/>
              <a:cs typeface="宋体" panose="02010600030101010101" pitchFamily="2" charset="-122"/>
            </a:endParaRPr>
          </a:p>
          <a:p>
            <a:pPr indent="304800">
              <a:lnSpc>
                <a:spcPct val="130000"/>
              </a:lnSpc>
            </a:pPr>
            <a:r>
              <a:rPr lang="zh-CN" altLang="zh-CN" sz="1600" dirty="0">
                <a:latin typeface="宋体" panose="02010600030101010101" pitchFamily="2" charset="-122"/>
                <a:ea typeface="宋体" panose="02010600030101010101" pitchFamily="2" charset="-122"/>
                <a:cs typeface="宋体" panose="02010600030101010101" pitchFamily="2" charset="-122"/>
              </a:rPr>
              <a:t>在SRA2021-G05-界面原型高保真0.0.6版本及</a:t>
            </a:r>
            <a:r>
              <a:rPr lang="zh-CN" altLang="zh-CN" sz="1600" dirty="0">
                <a:latin typeface="宋体" panose="02010600030101010101" pitchFamily="2" charset="-122"/>
                <a:ea typeface="宋体" panose="02010600030101010101" pitchFamily="2" charset="-122"/>
                <a:cs typeface="宋体" panose="02010600030101010101" pitchFamily="2" charset="-122"/>
              </a:rPr>
              <a:t>之后的</a:t>
            </a:r>
            <a:r>
              <a:rPr lang="zh-CN" altLang="zh-CN" sz="1600" dirty="0">
                <a:latin typeface="宋体" panose="02010600030101010101" pitchFamily="2" charset="-122"/>
                <a:ea typeface="宋体" panose="02010600030101010101" pitchFamily="2" charset="-122"/>
                <a:cs typeface="宋体" panose="02010600030101010101" pitchFamily="2" charset="-122"/>
              </a:rPr>
              <a:t>版中，购物车功能改为加入团单功能，并相对弱化。</a:t>
            </a:r>
            <a:endParaRPr lang="zh-CN" alt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115714" name="图片 3"/>
          <p:cNvPicPr>
            <a:picLocks noChangeAspect="1"/>
          </p:cNvPicPr>
          <p:nvPr/>
        </p:nvPicPr>
        <p:blipFill>
          <a:blip r:embed="rId2"/>
          <a:stretch>
            <a:fillRect/>
          </a:stretch>
        </p:blipFill>
        <p:spPr>
          <a:xfrm>
            <a:off x="4496435" y="763905"/>
            <a:ext cx="1731645" cy="3909060"/>
          </a:xfrm>
          <a:prstGeom prst="rect">
            <a:avLst/>
          </a:prstGeom>
          <a:noFill/>
          <a:ln w="9525">
            <a:noFill/>
          </a:ln>
        </p:spPr>
      </p:pic>
      <p:sp>
        <p:nvSpPr>
          <p:cNvPr id="2" name="文本框 1">
            <a:hlinkClick r:id="rId3" action="ppaction://hlinkfile"/>
          </p:cNvPr>
          <p:cNvSpPr txBox="1"/>
          <p:nvPr/>
        </p:nvSpPr>
        <p:spPr>
          <a:xfrm>
            <a:off x="6376035" y="3940175"/>
            <a:ext cx="2482215" cy="368300"/>
          </a:xfrm>
          <a:prstGeom prst="rect">
            <a:avLst/>
          </a:prstGeom>
          <a:noFill/>
        </p:spPr>
        <p:txBody>
          <a:bodyPr wrap="square" rtlCol="0">
            <a:spAutoFit/>
          </a:bodyPr>
          <a:p>
            <a:r>
              <a:rPr lang="zh-CN" altLang="en-US"/>
              <a:t>SRA2021-G05-需求冲突</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altLang="en-US" dirty="0">
                <a:sym typeface="+mn-ea"/>
              </a:rPr>
              <a:t>平时会议记录</a:t>
            </a:r>
            <a:r>
              <a:rPr lang="en-US" altLang="zh-CN" baseline="30000" dirty="0">
                <a:sym typeface="+mn-ea"/>
              </a:rPr>
              <a:t>[26]</a:t>
            </a:r>
            <a:endParaRPr lang="en-US" altLang="zh-CN" sz="1200" baseline="30000" dirty="0">
              <a:sym typeface="+mn-ea"/>
            </a:endParaRPr>
          </a:p>
        </p:txBody>
      </p:sp>
      <p:sp>
        <p:nvSpPr>
          <p:cNvPr id="4" name="文本框 3"/>
          <p:cNvSpPr txBox="1"/>
          <p:nvPr/>
        </p:nvSpPr>
        <p:spPr>
          <a:xfrm>
            <a:off x="546100" y="4227830"/>
            <a:ext cx="8495665" cy="829945"/>
          </a:xfrm>
          <a:prstGeom prst="rect">
            <a:avLst/>
          </a:prstGeom>
          <a:noFill/>
        </p:spPr>
        <p:txBody>
          <a:bodyPr wrap="square" rtlCol="0">
            <a:spAutoFit/>
          </a:bodyPr>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平均召开会议时间为</a:t>
            </a:r>
            <a:r>
              <a:rPr lang="en-US" altLang="zh-CN" sz="1600">
                <a:latin typeface="宋体" panose="02010600030101010101" pitchFamily="2" charset="-122"/>
                <a:ea typeface="宋体" panose="02010600030101010101" pitchFamily="2" charset="-122"/>
                <a:cs typeface="宋体" panose="02010600030101010101" pitchFamily="2" charset="-122"/>
              </a:rPr>
              <a:t>2d-3d,</a:t>
            </a:r>
            <a:r>
              <a:rPr lang="zh-CN" altLang="en-US" sz="1600">
                <a:latin typeface="宋体" panose="02010600030101010101" pitchFamily="2" charset="-122"/>
                <a:ea typeface="宋体" panose="02010600030101010101" pitchFamily="2" charset="-122"/>
                <a:cs typeface="宋体" panose="02010600030101010101" pitchFamily="2" charset="-122"/>
              </a:rPr>
              <a:t>严格遵守项目章程的有关规定。</a:t>
            </a:r>
            <a:endParaRPr lang="zh-CN" altLang="en-US" sz="1600">
              <a:latin typeface="宋体" panose="02010600030101010101" pitchFamily="2" charset="-122"/>
              <a:ea typeface="宋体" panose="02010600030101010101" pitchFamily="2" charset="-122"/>
              <a:cs typeface="宋体" panose="02010600030101010101" pitchFamily="2" charset="-122"/>
            </a:endParaRPr>
          </a:p>
          <a:p>
            <a:pPr algn="l" fontAlgn="auto"/>
            <a:r>
              <a:rPr lang="zh-CN" altLang="en-US" sz="1600">
                <a:latin typeface="宋体" panose="02010600030101010101" pitchFamily="2" charset="-122"/>
                <a:ea typeface="宋体" panose="02010600030101010101" pitchFamily="2" charset="-122"/>
                <a:cs typeface="宋体" panose="02010600030101010101" pitchFamily="2" charset="-122"/>
              </a:rPr>
              <a:t>其中平时会议共召开</a:t>
            </a:r>
            <a:r>
              <a:rPr lang="en-US" altLang="zh-CN" sz="1600">
                <a:latin typeface="宋体" panose="02010600030101010101" pitchFamily="2" charset="-122"/>
                <a:ea typeface="宋体" panose="02010600030101010101" pitchFamily="2" charset="-122"/>
                <a:cs typeface="宋体" panose="02010600030101010101" pitchFamily="2" charset="-122"/>
              </a:rPr>
              <a:t>33</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rPr>
              <a:t>3</a:t>
            </a:r>
            <a:r>
              <a:rPr lang="zh-CN" altLang="en-US" sz="1600">
                <a:latin typeface="宋体" panose="02010600030101010101" pitchFamily="2" charset="-122"/>
                <a:ea typeface="宋体" panose="02010600030101010101" pitchFamily="2" charset="-122"/>
                <a:cs typeface="宋体" panose="02010600030101010101" pitchFamily="2" charset="-122"/>
              </a:rPr>
              <a:t>月共计召开</a:t>
            </a:r>
            <a:r>
              <a:rPr lang="en-US" altLang="zh-CN" sz="1600">
                <a:latin typeface="宋体" panose="02010600030101010101" pitchFamily="2" charset="-122"/>
                <a:ea typeface="宋体" panose="02010600030101010101" pitchFamily="2" charset="-122"/>
                <a:cs typeface="宋体" panose="02010600030101010101" pitchFamily="2" charset="-122"/>
              </a:rPr>
              <a:t>8</a:t>
            </a:r>
            <a:r>
              <a:rPr lang="zh-CN" altLang="en-US" sz="1600">
                <a:latin typeface="宋体" panose="02010600030101010101" pitchFamily="2" charset="-122"/>
                <a:ea typeface="宋体" panose="02010600030101010101" pitchFamily="2" charset="-122"/>
                <a:cs typeface="宋体" panose="02010600030101010101" pitchFamily="2" charset="-122"/>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9</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月共计召开</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次。</a:t>
            </a:r>
            <a:endParaRPr lang="en-US" altLang="zh-CN" sz="16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546100" y="627380"/>
            <a:ext cx="8495030" cy="347662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7614920"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需求冲突记录、不可行的需求记录</a:t>
            </a:r>
            <a:r>
              <a:rPr lang="en-US" altLang="zh-CN" baseline="30000" dirty="0" smtClean="0">
                <a:solidFill>
                  <a:schemeClr val="accent1"/>
                </a:solidFill>
                <a:sym typeface="+mn-ea"/>
              </a:rPr>
              <a:t>[6]</a:t>
            </a:r>
            <a:endParaRPr lang="en-US" altLang="zh-CN" sz="1200" baseline="30000" dirty="0" smtClean="0">
              <a:solidFill>
                <a:schemeClr val="accent1"/>
              </a:solidFill>
              <a:sym typeface="+mn-ea"/>
            </a:endParaRPr>
          </a:p>
        </p:txBody>
      </p:sp>
      <p:pic>
        <p:nvPicPr>
          <p:cNvPr id="3" name="图片 2"/>
          <p:cNvPicPr>
            <a:picLocks noChangeAspect="1"/>
          </p:cNvPicPr>
          <p:nvPr/>
        </p:nvPicPr>
        <p:blipFill>
          <a:blip r:embed="rId1"/>
          <a:stretch>
            <a:fillRect/>
          </a:stretch>
        </p:blipFill>
        <p:spPr>
          <a:xfrm>
            <a:off x="395605" y="771525"/>
            <a:ext cx="3025140" cy="4171950"/>
          </a:xfrm>
          <a:prstGeom prst="rect">
            <a:avLst/>
          </a:prstGeom>
        </p:spPr>
      </p:pic>
      <p:pic>
        <p:nvPicPr>
          <p:cNvPr id="4" name="图片 3"/>
          <p:cNvPicPr>
            <a:picLocks noChangeAspect="1"/>
          </p:cNvPicPr>
          <p:nvPr/>
        </p:nvPicPr>
        <p:blipFill>
          <a:blip r:embed="rId2"/>
          <a:stretch>
            <a:fillRect/>
          </a:stretch>
        </p:blipFill>
        <p:spPr>
          <a:xfrm>
            <a:off x="323215" y="914400"/>
            <a:ext cx="8663940"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数据字典</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数据字典：单独维护</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pSp>
        <p:nvGrpSpPr>
          <p:cNvPr id="18" name="组合 17"/>
          <p:cNvGrpSpPr/>
          <p:nvPr/>
        </p:nvGrpSpPr>
        <p:grpSpPr>
          <a:xfrm>
            <a:off x="6241717" y="182446"/>
            <a:ext cx="824290" cy="859388"/>
            <a:chOff x="3413125" y="2571750"/>
            <a:chExt cx="1304926" cy="1360488"/>
          </a:xfrm>
        </p:grpSpPr>
        <p:sp>
          <p:nvSpPr>
            <p:cNvPr id="19"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2"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3"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4"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6"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8" name="文本框 27">
            <a:hlinkClick r:id="rId1" action="ppaction://hlinkfile"/>
          </p:cNvPr>
          <p:cNvSpPr txBox="1"/>
          <p:nvPr/>
        </p:nvSpPr>
        <p:spPr>
          <a:xfrm>
            <a:off x="5233035" y="1108075"/>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828040" y="735330"/>
            <a:ext cx="2858770" cy="4343400"/>
          </a:xfrm>
          <a:prstGeom prst="rect">
            <a:avLst/>
          </a:prstGeom>
        </p:spPr>
      </p:pic>
      <p:pic>
        <p:nvPicPr>
          <p:cNvPr id="3" name="图片 2"/>
          <p:cNvPicPr>
            <a:picLocks noChangeAspect="1"/>
          </p:cNvPicPr>
          <p:nvPr/>
        </p:nvPicPr>
        <p:blipFill>
          <a:blip r:embed="rId3"/>
          <a:stretch>
            <a:fillRect/>
          </a:stretch>
        </p:blipFill>
        <p:spPr>
          <a:xfrm>
            <a:off x="3924300" y="1570990"/>
            <a:ext cx="3440430" cy="350774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39115" y="195580"/>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a:t>
            </a:r>
            <a:r>
              <a:rPr lang="en-US" altLang="zh-CN" baseline="30000" dirty="0" smtClean="0">
                <a:solidFill>
                  <a:schemeClr val="accent1"/>
                </a:solidFill>
                <a:sym typeface="+mn-ea"/>
              </a:rPr>
              <a:t>[7]</a:t>
            </a:r>
            <a:endParaRPr lang="en-US" altLang="zh-CN" sz="1200" baseline="30000" dirty="0" smtClean="0">
              <a:solidFill>
                <a:schemeClr val="accent1"/>
              </a:solidFill>
              <a:sym typeface="+mn-ea"/>
            </a:endParaRPr>
          </a:p>
        </p:txBody>
      </p:sp>
      <p:graphicFrame>
        <p:nvGraphicFramePr>
          <p:cNvPr id="4" name="表格 3"/>
          <p:cNvGraphicFramePr/>
          <p:nvPr>
            <p:custDataLst>
              <p:tags r:id="rId1"/>
            </p:custDataLst>
          </p:nvPr>
        </p:nvGraphicFramePr>
        <p:xfrm>
          <a:off x="323215" y="627380"/>
          <a:ext cx="8532495" cy="4427855"/>
        </p:xfrm>
        <a:graphic>
          <a:graphicData uri="http://schemas.openxmlformats.org/drawingml/2006/table">
            <a:tbl>
              <a:tblPr firstRow="1" bandRow="1">
                <a:tableStyleId>{5940675A-B579-460E-94D1-54222C63F5DA}</a:tableStyleId>
              </a:tblPr>
              <a:tblGrid>
                <a:gridCol w="1126490"/>
                <a:gridCol w="1477010"/>
                <a:gridCol w="1297940"/>
                <a:gridCol w="770255"/>
                <a:gridCol w="708660"/>
                <a:gridCol w="1183640"/>
                <a:gridCol w="1117600"/>
                <a:gridCol w="850900"/>
              </a:tblGrid>
              <a:tr h="152400">
                <a:tc>
                  <a:txBody>
                    <a:bodyPr/>
                    <a:p>
                      <a:pPr indent="0">
                        <a:buNone/>
                      </a:pPr>
                      <a:r>
                        <a:rPr lang="en-US" sz="1000" b="0">
                          <a:latin typeface="宋体" panose="02010600030101010101" pitchFamily="2" charset="-122"/>
                          <a:ea typeface="宋体" panose="02010600030101010101" pitchFamily="2" charset="-122"/>
                        </a:rPr>
                        <a:t>表名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数据元素名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数据别名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描述</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数据构成或数据类型</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数据长度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数据取值</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备注</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数据来源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61645">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团长id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capitan_id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标识该团长的唯一标识符</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用户申请团长后系统自动生成</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914400">
                <a:tc>
                  <a:txBody>
                    <a:bodyPr/>
                    <a:p>
                      <a:pPr indent="0">
                        <a:buNone/>
                      </a:pPr>
                      <a:r>
                        <a:rPr lang="en-US" sz="1000" b="0">
                          <a:latin typeface="宋体" panose="02010600030101010101" pitchFamily="2" charset="-122"/>
                          <a:ea typeface="宋体" panose="02010600030101010101" pitchFamily="2" charset="-122"/>
                        </a:rPr>
                        <a:t>用户账号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user_account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用户的账号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20</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使用微信渠道登录的记录微信号；使用qq登录的记录qq号；使用华为登录的记录手机号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用户申请团长后系统自动记录</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52400">
                <a:tc>
                  <a:txBody>
                    <a:bodyPr/>
                    <a:p>
                      <a:pPr indent="0">
                        <a:buNone/>
                      </a:pPr>
                      <a:r>
                        <a:rPr lang="en-US" sz="1000" b="0">
                          <a:latin typeface="宋体" panose="02010600030101010101" pitchFamily="2" charset="-122"/>
                          <a:ea typeface="宋体" panose="02010600030101010101" pitchFamily="2" charset="-122"/>
                        </a:rPr>
                        <a:t>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captain_name</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用户的真实姓名</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用户的身份证号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18</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{数字}*18|{数字}*17+X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有无店面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hasShop</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团长是否有店面</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Int</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0|1</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0表示团长没有店面，1表示团长有店面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自提点地址</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自提点的具体位置</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230505">
                <a:tc>
                  <a:txBody>
                    <a:bodyPr/>
                    <a:p>
                      <a:pPr indent="0">
                        <a:buNone/>
                      </a:pPr>
                      <a:r>
                        <a:rPr lang="en-US" sz="1000" b="0">
                          <a:latin typeface="宋体" panose="02010600030101010101" pitchFamily="2" charset="-122"/>
                          <a:ea typeface="宋体" panose="02010600030101010101" pitchFamily="2" charset="-122"/>
                        </a:rPr>
                        <a:t>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captain_locationNum</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自提点的门牌号</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用户输入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自提点照片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captain_location_pic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自提点的照片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304800">
                <a:tc>
                  <a:txBody>
                    <a:bodyPr/>
                    <a:p>
                      <a:pPr indent="0">
                        <a:buNone/>
                      </a:pPr>
                      <a:r>
                        <a:rPr lang="en-US" sz="1000" b="0">
                          <a:latin typeface="宋体" panose="02010600030101010101" pitchFamily="2" charset="-122"/>
                          <a:ea typeface="宋体" panose="02010600030101010101" pitchFamily="2" charset="-122"/>
                        </a:rPr>
                        <a:t>身份证照片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captain_idCard_pic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身份证的照片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457200">
                <a:tc>
                  <a:txBody>
                    <a:bodyPr/>
                    <a:p>
                      <a:pPr indent="0">
                        <a:buNone/>
                      </a:pPr>
                      <a:r>
                        <a:rPr lang="en-US" sz="1000" b="0">
                          <a:latin typeface="宋体" panose="02010600030101010101" pitchFamily="2" charset="-122"/>
                          <a:ea typeface="宋体" panose="02010600030101010101" pitchFamily="2" charset="-122"/>
                        </a:rPr>
                        <a:t>食品经营许可证照片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captain_license_pic</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食品经营许可证的照片</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String</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255</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 </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可选填，用户上传后记录图片的链接</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buNone/>
                      </a:pPr>
                      <a:r>
                        <a:rPr lang="en-US" sz="1000" b="0">
                          <a:latin typeface="宋体" panose="02010600030101010101" pitchFamily="2" charset="-122"/>
                          <a:ea typeface="宋体" panose="02010600030101010101" pitchFamily="2" charset="-122"/>
                        </a:rPr>
                        <a:t>用户上传</a:t>
                      </a:r>
                      <a:endParaRPr lang="en-US" altLang="en-US" sz="1000" b="0">
                        <a:latin typeface="宋体" panose="02010600030101010101" pitchFamily="2" charset="-122"/>
                        <a:ea typeface="宋体" panose="02010600030101010101" pitchFamily="2" charset="-122"/>
                      </a:endParaRPr>
                    </a:p>
                  </a:txBody>
                  <a:tcPr marL="68585" marR="6858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数据字典：定义的方法</a:t>
            </a:r>
            <a:r>
              <a:rPr lang="en-US" altLang="zh-CN" baseline="30000" dirty="0" smtClean="0">
                <a:solidFill>
                  <a:schemeClr val="accent1"/>
                </a:solidFill>
                <a:effectLst/>
                <a:sym typeface="+mn-ea"/>
              </a:rPr>
              <a:t>[7]</a:t>
            </a:r>
            <a:endParaRPr lang="en-US" altLang="zh-CN" sz="1200" baseline="30000" dirty="0" smtClean="0">
              <a:solidFill>
                <a:schemeClr val="accent1"/>
              </a:solidFill>
              <a:effectLst/>
              <a:sym typeface="+mn-ea"/>
            </a:endParaRPr>
          </a:p>
        </p:txBody>
      </p:sp>
      <p:graphicFrame>
        <p:nvGraphicFramePr>
          <p:cNvPr id="13" name="表格 12"/>
          <p:cNvGraphicFramePr/>
          <p:nvPr>
            <p:custDataLst>
              <p:tags r:id="rId1"/>
            </p:custDataLst>
          </p:nvPr>
        </p:nvGraphicFramePr>
        <p:xfrm>
          <a:off x="539750" y="783590"/>
          <a:ext cx="5118100" cy="1115060"/>
        </p:xfrm>
        <a:graphic>
          <a:graphicData uri="http://schemas.openxmlformats.org/drawingml/2006/table">
            <a:tbl>
              <a:tblPr firstRow="1" bandRow="1">
                <a:tableStyleId>{5940675A-B579-460E-94D1-54222C63F5DA}</a:tableStyleId>
              </a:tblPr>
              <a:tblGrid>
                <a:gridCol w="5118100"/>
              </a:tblGrid>
              <a:tr h="11150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描述：团长信息</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定义：团长id+用户账号+真实姓名+身份证号 {数字}*18|{数字}*17+X +有无店面 0|1 +自提点地址+[门牌号]+自提点照片+身份证照片+[食品经营许可证照片]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4" name="表格 13"/>
          <p:cNvGraphicFramePr/>
          <p:nvPr/>
        </p:nvGraphicFramePr>
        <p:xfrm>
          <a:off x="546100" y="1999615"/>
          <a:ext cx="5118100" cy="1066800"/>
        </p:xfrm>
        <a:graphic>
          <a:graphicData uri="http://schemas.openxmlformats.org/drawingml/2006/table">
            <a:tbl>
              <a:tblPr firstRow="1" bandRow="1">
                <a:tableStyleId>{5940675A-B579-460E-94D1-54222C63F5DA}</a:tableStyleId>
              </a:tblPr>
              <a:tblGrid>
                <a:gridCol w="5118100"/>
              </a:tblGrid>
              <a:tr h="85407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名称：团长id (主键)</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描述：标识该团长的唯一标识符</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8{数字}8</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9" marR="68589"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5" name="表格 14"/>
          <p:cNvGraphicFramePr/>
          <p:nvPr/>
        </p:nvGraphicFramePr>
        <p:xfrm>
          <a:off x="539433" y="3014980"/>
          <a:ext cx="5116195" cy="914400"/>
        </p:xfrm>
        <a:graphic>
          <a:graphicData uri="http://schemas.openxmlformats.org/drawingml/2006/table">
            <a:tbl>
              <a:tblPr firstRow="1" bandRow="1">
                <a:tableStyleId>{5940675A-B579-460E-94D1-54222C63F5DA}</a:tableStyleId>
              </a:tblPr>
              <a:tblGrid>
                <a:gridCol w="5116195"/>
              </a:tblGrid>
              <a:tr h="9144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名称：用户账号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别名：user_account</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描述：用户的账号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 {数字}+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字母</a:t>
                      </a:r>
                      <a:r>
                        <a:rPr lang="en-US" sz="1200">
                          <a:latin typeface="宋体" panose="02010600030101010101" pitchFamily="2" charset="-122"/>
                          <a:ea typeface="宋体" panose="02010600030101010101" pitchFamily="2" charset="-122"/>
                          <a:cs typeface="宋体" panose="02010600030101010101" pitchFamily="2" charset="-122"/>
                          <a:sym typeface="+mn-ea"/>
                        </a:rPr>
                        <a:t>}</a:t>
                      </a:r>
                      <a:endParaRPr lang="en-US" sz="12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4" marR="68584"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graphicFrame>
        <p:nvGraphicFramePr>
          <p:cNvPr id="17" name="表格 16"/>
          <p:cNvGraphicFramePr/>
          <p:nvPr/>
        </p:nvGraphicFramePr>
        <p:xfrm>
          <a:off x="539433" y="4011613"/>
          <a:ext cx="5116513" cy="1087438"/>
        </p:xfrm>
        <a:graphic>
          <a:graphicData uri="http://schemas.openxmlformats.org/drawingml/2006/table">
            <a:tbl>
              <a:tblPr firstRow="1" bandRow="1">
                <a:tableStyleId>{5940675A-B579-460E-94D1-54222C63F5DA}</a:tableStyleId>
              </a:tblPr>
              <a:tblGrid>
                <a:gridCol w="5116512"/>
              </a:tblGrid>
              <a:tr h="10871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名称：身份证号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别名：captain_idCard</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描述：用户的身份证号</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定义：</a:t>
                      </a:r>
                      <a:r>
                        <a:rPr lang="en-US" sz="1200">
                          <a:latin typeface="宋体" panose="02010600030101010101" pitchFamily="2" charset="-122"/>
                          <a:ea typeface="宋体" panose="02010600030101010101" pitchFamily="2" charset="-122"/>
                          <a:cs typeface="宋体" panose="02010600030101010101" pitchFamily="2" charset="-122"/>
                          <a:sym typeface="+mn-ea"/>
                        </a:rPr>
                        <a:t>{数字}*18|{数字}*17+X</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位置：captain</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76" marR="68576"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
        <p:nvSpPr>
          <p:cNvPr id="108579" name="文本框 4"/>
          <p:cNvSpPr txBox="1"/>
          <p:nvPr/>
        </p:nvSpPr>
        <p:spPr>
          <a:xfrm>
            <a:off x="6019800" y="2491740"/>
            <a:ext cx="2754630" cy="829945"/>
          </a:xfrm>
          <a:prstGeom prst="rect">
            <a:avLst/>
          </a:prstGeom>
          <a:noFill/>
          <a:ln w="9525">
            <a:noFill/>
          </a:ln>
        </p:spPr>
        <p:txBody>
          <a:bodyPr wrap="square" anchor="t" anchorCtr="0">
            <a:spAutoFit/>
          </a:bodyPr>
          <a:p>
            <a:pPr algn="just">
              <a:lnSpc>
                <a:spcPct val="150000"/>
              </a:lnSpc>
            </a:pPr>
            <a:r>
              <a:rPr sz="1600" dirty="0">
                <a:latin typeface="宋体" panose="02010600030101010101" pitchFamily="2" charset="-122"/>
                <a:ea typeface="宋体" panose="02010600030101010101" pitchFamily="2" charset="-122"/>
                <a:cs typeface="宋体" panose="02010600030101010101" pitchFamily="2" charset="-122"/>
              </a:rPr>
              <a:t>SRS中包含了数据字典定义的方法正确</a:t>
            </a:r>
            <a:r>
              <a:rPr lang="zh-CN" sz="1600" dirty="0">
                <a:latin typeface="宋体" panose="02010600030101010101" pitchFamily="2" charset="-122"/>
                <a:ea typeface="宋体" panose="02010600030101010101" pitchFamily="2" charset="-122"/>
                <a:cs typeface="宋体" panose="02010600030101010101" pitchFamily="2" charset="-122"/>
              </a:rPr>
              <a:t>，</a:t>
            </a:r>
            <a:r>
              <a:rPr sz="1600" dirty="0">
                <a:latin typeface="宋体" panose="02010600030101010101" pitchFamily="2" charset="-122"/>
                <a:ea typeface="宋体" panose="02010600030101010101" pitchFamily="2" charset="-122"/>
                <a:cs typeface="宋体" panose="02010600030101010101" pitchFamily="2" charset="-122"/>
              </a:rPr>
              <a:t>内容完整、准确</a:t>
            </a:r>
            <a:r>
              <a:rPr lang="zh-CN" sz="1600" dirty="0">
                <a:latin typeface="宋体" panose="02010600030101010101" pitchFamily="2" charset="-122"/>
                <a:ea typeface="宋体" panose="02010600030101010101" pitchFamily="2" charset="-122"/>
                <a:cs typeface="宋体" panose="02010600030101010101" pitchFamily="2" charset="-122"/>
              </a:rPr>
              <a:t>。</a:t>
            </a:r>
            <a:endParaRPr lang="zh-CN" sz="1600" dirty="0">
              <a:latin typeface="宋体" panose="02010600030101010101" pitchFamily="2" charset="-122"/>
              <a:ea typeface="宋体" panose="02010600030101010101" pitchFamily="2" charset="-122"/>
              <a:cs typeface="宋体" panose="02010600030101010101" pitchFamily="2" charset="-122"/>
            </a:endParaRPr>
          </a:p>
        </p:txBody>
      </p:sp>
      <p:grpSp>
        <p:nvGrpSpPr>
          <p:cNvPr id="2" name="组合 1"/>
          <p:cNvGrpSpPr/>
          <p:nvPr/>
        </p:nvGrpSpPr>
        <p:grpSpPr>
          <a:xfrm>
            <a:off x="7028482" y="542491"/>
            <a:ext cx="824290" cy="859388"/>
            <a:chOff x="3413125" y="2571750"/>
            <a:chExt cx="1304926" cy="1360488"/>
          </a:xfrm>
        </p:grpSpPr>
        <p:sp>
          <p:nvSpPr>
            <p:cNvPr id="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2" name="文本框 11">
            <a:hlinkClick r:id="rId2" action="ppaction://hlinkfile"/>
          </p:cNvPr>
          <p:cNvSpPr txBox="1"/>
          <p:nvPr/>
        </p:nvSpPr>
        <p:spPr>
          <a:xfrm>
            <a:off x="6019800" y="1468120"/>
            <a:ext cx="2751455" cy="368300"/>
          </a:xfrm>
          <a:prstGeom prst="rect">
            <a:avLst/>
          </a:prstGeom>
          <a:noFill/>
        </p:spPr>
        <p:txBody>
          <a:bodyPr wrap="square" rtlCol="0" anchor="t">
            <a:spAutoFit/>
          </a:bodyPr>
          <a:p>
            <a:pPr algn="ctr"/>
            <a:r>
              <a:rPr lang="zh-CN" altLang="en-US">
                <a:latin typeface="宋体" panose="02010600030101010101" pitchFamily="2" charset="-122"/>
                <a:ea typeface="宋体" panose="02010600030101010101" pitchFamily="2" charset="-122"/>
                <a:cs typeface="宋体" panose="02010600030101010101" pitchFamily="2" charset="-122"/>
              </a:rPr>
              <a:t>SRS-2021-G05-数据字典</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00245" y="1891665"/>
            <a:ext cx="4651375" cy="521970"/>
          </a:xfrm>
          <a:prstGeom prst="rect">
            <a:avLst/>
          </a:prstGeom>
        </p:spPr>
        <p:txBody>
          <a:bodyPr wrap="square">
            <a:spAutoFit/>
          </a:bodyPr>
          <a:lstStyle/>
          <a:p>
            <a:r>
              <a:rPr lang="en-US" altLang="zh-CN" sz="2800" b="1" dirty="0" smtClean="0">
                <a:ln w="6350">
                  <a:noFill/>
                </a:ln>
                <a:solidFill>
                  <a:schemeClr val="accent1"/>
                </a:solidFill>
                <a:latin typeface="微软雅黑" panose="020B0503020204020204" pitchFamily="34" charset="-122"/>
                <a:ea typeface="微软雅黑" panose="020B0503020204020204" pitchFamily="34" charset="-122"/>
              </a:rPr>
              <a:t>ER</a:t>
            </a:r>
            <a:r>
              <a:rPr lang="zh-CN" altLang="en-US" sz="2800" b="1" dirty="0" smtClean="0">
                <a:ln w="6350">
                  <a:noFill/>
                </a:ln>
                <a:solidFill>
                  <a:schemeClr val="accent1"/>
                </a:solidFill>
                <a:latin typeface="微软雅黑" panose="020B0503020204020204" pitchFamily="34" charset="-122"/>
                <a:ea typeface="微软雅黑" panose="020B0503020204020204" pitchFamily="34" charset="-122"/>
              </a:rPr>
              <a:t>图定义</a:t>
            </a:r>
            <a:r>
              <a:rPr lang="en-US" altLang="zh-CN" sz="2800" b="1" baseline="30000" dirty="0" smtClean="0">
                <a:solidFill>
                  <a:schemeClr val="accent1"/>
                </a:solidFill>
                <a:sym typeface="+mn-ea"/>
              </a:rPr>
              <a:t>[7]</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en-US" altLang="zh-CN" dirty="0" smtClean="0">
                <a:solidFill>
                  <a:schemeClr val="accent1"/>
                </a:solidFill>
                <a:sym typeface="+mn-ea"/>
              </a:rPr>
              <a:t>ER</a:t>
            </a:r>
            <a:r>
              <a:rPr lang="zh-CN" altLang="en-US" dirty="0" smtClean="0">
                <a:solidFill>
                  <a:schemeClr val="accent1"/>
                </a:solidFill>
                <a:sym typeface="+mn-ea"/>
              </a:rPr>
              <a:t>图</a:t>
            </a:r>
            <a:r>
              <a:rPr lang="en-US" altLang="zh-CN" baseline="30000" dirty="0" smtClean="0">
                <a:solidFill>
                  <a:schemeClr val="accent1"/>
                </a:solidFill>
                <a:sym typeface="+mn-ea"/>
              </a:rPr>
              <a:t>[12][7]</a:t>
            </a:r>
            <a:endParaRPr lang="en-US" altLang="zh-CN" sz="1200" baseline="30000" dirty="0" smtClean="0">
              <a:solidFill>
                <a:schemeClr val="accent1"/>
              </a:solidFill>
              <a:sym typeface="+mn-ea"/>
            </a:endParaRPr>
          </a:p>
        </p:txBody>
      </p:sp>
      <p:pic>
        <p:nvPicPr>
          <p:cNvPr id="2" name="图片 1" descr="er图v0.0.2">
            <a:hlinkClick r:id="rId1" action="ppaction://hlinkfile"/>
          </p:cNvPr>
          <p:cNvPicPr>
            <a:picLocks noChangeAspect="1"/>
          </p:cNvPicPr>
          <p:nvPr/>
        </p:nvPicPr>
        <p:blipFill>
          <a:blip r:embed="rId2"/>
          <a:stretch>
            <a:fillRect/>
          </a:stretch>
        </p:blipFill>
        <p:spPr>
          <a:xfrm>
            <a:off x="1907540" y="195580"/>
            <a:ext cx="6242050" cy="4868545"/>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概念模型</a:t>
            </a:r>
            <a:r>
              <a:rPr lang="en-US" altLang="zh-CN" baseline="30000" dirty="0" smtClean="0">
                <a:sym typeface="+mn-ea"/>
              </a:rPr>
              <a:t>[12][7]</a:t>
            </a:r>
            <a:endParaRPr lang="zh-CN" dirty="0" smtClean="0">
              <a:solidFill>
                <a:schemeClr val="accent1"/>
              </a:solidFill>
              <a:sym typeface="+mn-ea"/>
            </a:endParaRPr>
          </a:p>
        </p:txBody>
      </p:sp>
      <p:pic>
        <p:nvPicPr>
          <p:cNvPr id="125954" name="图片 1" descr="概念模型v0.0.2"/>
          <p:cNvPicPr>
            <a:picLocks noChangeAspect="1"/>
          </p:cNvPicPr>
          <p:nvPr/>
        </p:nvPicPr>
        <p:blipFill>
          <a:blip r:embed="rId1"/>
          <a:stretch>
            <a:fillRect/>
          </a:stretch>
        </p:blipFill>
        <p:spPr>
          <a:xfrm>
            <a:off x="1187450" y="627380"/>
            <a:ext cx="7044055" cy="4311015"/>
          </a:xfrm>
          <a:prstGeom prst="rect">
            <a:avLst/>
          </a:prstGeom>
          <a:solidFill>
            <a:schemeClr val="bg2"/>
          </a:solidFill>
          <a:ln w="9525">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Box 1027"/>
          <p:cNvSpPr txBox="1"/>
          <p:nvPr/>
        </p:nvSpPr>
        <p:spPr>
          <a:xfrm>
            <a:off x="546100" y="267335"/>
            <a:ext cx="3491865" cy="307340"/>
          </a:xfrm>
          <a:prstGeom prst="rect">
            <a:avLst/>
          </a:prstGeom>
          <a:noFill/>
        </p:spPr>
        <p:txBody>
          <a:bodyPr wrap="square" lIns="0" tIns="0" rIns="0" bIns="0" rtlCol="0">
            <a:spAutoFit/>
          </a:bodyPr>
          <a:lstStyle>
            <a:defPPr>
              <a:defRPr lang="zh-CN"/>
            </a:defPPr>
            <a:lvl1pPr algn="dist">
              <a:defRPr sz="2000" b="1">
                <a:ln w="6350">
                  <a:noFill/>
                </a:ln>
                <a:solidFill>
                  <a:schemeClr val="accent1"/>
                </a:solidFill>
                <a:latin typeface="微软雅黑" panose="020B0503020204020204" pitchFamily="34" charset="-122"/>
                <a:ea typeface="微软雅黑" panose="020B0503020204020204" pitchFamily="34" charset="-122"/>
              </a:defRPr>
            </a:lvl1pPr>
          </a:lstStyle>
          <a:p>
            <a:pPr algn="l"/>
            <a:r>
              <a:rPr lang="zh-CN" dirty="0" smtClean="0">
                <a:solidFill>
                  <a:schemeClr val="accent1"/>
                </a:solidFill>
                <a:sym typeface="+mn-ea"/>
              </a:rPr>
              <a:t>物理模型</a:t>
            </a:r>
            <a:r>
              <a:rPr lang="en-US" altLang="zh-CN" baseline="30000" dirty="0" smtClean="0">
                <a:solidFill>
                  <a:schemeClr val="accent1"/>
                </a:solidFill>
                <a:sym typeface="+mn-ea"/>
              </a:rPr>
              <a:t>[12][7]</a:t>
            </a:r>
            <a:endParaRPr lang="en-US" altLang="zh-CN" baseline="30000" dirty="0" smtClean="0">
              <a:solidFill>
                <a:schemeClr val="accent1"/>
              </a:solidFill>
              <a:sym typeface="+mn-ea"/>
            </a:endParaRPr>
          </a:p>
        </p:txBody>
      </p:sp>
      <p:pic>
        <p:nvPicPr>
          <p:cNvPr id="126978" name="图片 1" descr="物理模型v0.0.2"/>
          <p:cNvPicPr>
            <a:picLocks noChangeAspect="1"/>
          </p:cNvPicPr>
          <p:nvPr/>
        </p:nvPicPr>
        <p:blipFill>
          <a:blip r:embed="rId1"/>
          <a:stretch>
            <a:fillRect/>
          </a:stretch>
        </p:blipFill>
        <p:spPr>
          <a:xfrm>
            <a:off x="1835785" y="555625"/>
            <a:ext cx="6283960" cy="4491355"/>
          </a:xfrm>
          <a:prstGeom prst="rect">
            <a:avLst/>
          </a:prstGeom>
          <a:noFill/>
          <a:ln w="9525">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955" y="1891665"/>
            <a:ext cx="4651375" cy="521970"/>
          </a:xfrm>
          <a:prstGeom prst="rect">
            <a:avLst/>
          </a:prstGeom>
        </p:spPr>
        <p:txBody>
          <a:bodyPr wrap="square">
            <a:spAutoFit/>
          </a:bodyPr>
          <a:lstStyle/>
          <a:p>
            <a:r>
              <a:rPr lang="zh-CN" sz="2800" b="1" dirty="0" smtClean="0">
                <a:ln w="6350">
                  <a:noFill/>
                </a:ln>
                <a:solidFill>
                  <a:schemeClr val="accent1"/>
                </a:solidFill>
                <a:latin typeface="微软雅黑" panose="020B0503020204020204" pitchFamily="34" charset="-122"/>
                <a:ea typeface="微软雅黑" panose="020B0503020204020204" pitchFamily="34" charset="-122"/>
              </a:rPr>
              <a:t>系统环境</a:t>
            </a:r>
            <a:r>
              <a:rPr lang="zh-CN" sz="2800" b="1" dirty="0" smtClean="0">
                <a:ln w="6350">
                  <a:noFill/>
                </a:ln>
                <a:solidFill>
                  <a:schemeClr val="accent1"/>
                </a:solidFill>
                <a:latin typeface="微软雅黑" panose="020B0503020204020204" pitchFamily="34" charset="-122"/>
                <a:ea typeface="微软雅黑" panose="020B0503020204020204" pitchFamily="34" charset="-122"/>
              </a:rPr>
              <a:t>与运行环境</a:t>
            </a:r>
            <a:r>
              <a:rPr lang="en-US" altLang="zh-CN" sz="2800" b="1" baseline="30000" dirty="0" smtClean="0">
                <a:solidFill>
                  <a:schemeClr val="accent1"/>
                </a:solidFill>
                <a:sym typeface="+mn-ea"/>
              </a:rPr>
              <a:t>[12]</a:t>
            </a:r>
            <a:endParaRPr lang="en-US" altLang="zh-CN" sz="2800" b="1" baseline="30000" dirty="0" smtClean="0">
              <a:ln w="6350">
                <a:noFill/>
              </a:ln>
              <a:solidFill>
                <a:schemeClr val="accent1"/>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2393064" y="1811583"/>
            <a:ext cx="1560292" cy="1520334"/>
            <a:chOff x="2162095" y="1474764"/>
            <a:chExt cx="2054900" cy="2002277"/>
          </a:xfrm>
        </p:grpSpPr>
        <p:sp>
          <p:nvSpPr>
            <p:cNvPr id="9" name="Freeform 44"/>
            <p:cNvSpPr>
              <a:spLocks noEditPoints="1"/>
            </p:cNvSpPr>
            <p:nvPr/>
          </p:nvSpPr>
          <p:spPr bwMode="auto">
            <a:xfrm>
              <a:off x="2162095" y="1875449"/>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sp>
          <p:nvSpPr>
            <p:cNvPr id="10" name="Freeform 44"/>
            <p:cNvSpPr>
              <a:spLocks noEditPoints="1"/>
            </p:cNvSpPr>
            <p:nvPr/>
          </p:nvSpPr>
          <p:spPr bwMode="auto">
            <a:xfrm rot="10800000">
              <a:off x="2476969" y="1474764"/>
              <a:ext cx="1740026" cy="1601592"/>
            </a:xfrm>
            <a:custGeom>
              <a:avLst/>
              <a:gdLst>
                <a:gd name="T0" fmla="*/ 1112 w 1157"/>
                <a:gd name="T1" fmla="*/ 885 h 1069"/>
                <a:gd name="T2" fmla="*/ 1055 w 1157"/>
                <a:gd name="T3" fmla="*/ 950 h 1069"/>
                <a:gd name="T4" fmla="*/ 1013 w 1157"/>
                <a:gd name="T5" fmla="*/ 931 h 1069"/>
                <a:gd name="T6" fmla="*/ 1041 w 1157"/>
                <a:gd name="T7" fmla="*/ 962 h 1069"/>
                <a:gd name="T8" fmla="*/ 1017 w 1157"/>
                <a:gd name="T9" fmla="*/ 992 h 1069"/>
                <a:gd name="T10" fmla="*/ 738 w 1157"/>
                <a:gd name="T11" fmla="*/ 1058 h 1069"/>
                <a:gd name="T12" fmla="*/ 468 w 1157"/>
                <a:gd name="T13" fmla="*/ 986 h 1069"/>
                <a:gd name="T14" fmla="*/ 410 w 1157"/>
                <a:gd name="T15" fmla="*/ 915 h 1069"/>
                <a:gd name="T16" fmla="*/ 379 w 1157"/>
                <a:gd name="T17" fmla="*/ 925 h 1069"/>
                <a:gd name="T18" fmla="*/ 250 w 1157"/>
                <a:gd name="T19" fmla="*/ 903 h 1069"/>
                <a:gd name="T20" fmla="*/ 81 w 1157"/>
                <a:gd name="T21" fmla="*/ 342 h 1069"/>
                <a:gd name="T22" fmla="*/ 144 w 1157"/>
                <a:gd name="T23" fmla="*/ 345 h 1069"/>
                <a:gd name="T24" fmla="*/ 82 w 1157"/>
                <a:gd name="T25" fmla="*/ 331 h 1069"/>
                <a:gd name="T26" fmla="*/ 100 w 1157"/>
                <a:gd name="T27" fmla="*/ 147 h 1069"/>
                <a:gd name="T28" fmla="*/ 310 w 1157"/>
                <a:gd name="T29" fmla="*/ 28 h 1069"/>
                <a:gd name="T30" fmla="*/ 180 w 1157"/>
                <a:gd name="T31" fmla="*/ 51 h 1069"/>
                <a:gd name="T32" fmla="*/ 69 w 1157"/>
                <a:gd name="T33" fmla="*/ 316 h 1069"/>
                <a:gd name="T34" fmla="*/ 103 w 1157"/>
                <a:gd name="T35" fmla="*/ 764 h 1069"/>
                <a:gd name="T36" fmla="*/ 386 w 1157"/>
                <a:gd name="T37" fmla="*/ 932 h 1069"/>
                <a:gd name="T38" fmla="*/ 529 w 1157"/>
                <a:gd name="T39" fmla="*/ 1024 h 1069"/>
                <a:gd name="T40" fmla="*/ 928 w 1157"/>
                <a:gd name="T41" fmla="*/ 1041 h 1069"/>
                <a:gd name="T42" fmla="*/ 1074 w 1157"/>
                <a:gd name="T43" fmla="*/ 948 h 1069"/>
                <a:gd name="T44" fmla="*/ 1151 w 1157"/>
                <a:gd name="T45" fmla="*/ 776 h 1069"/>
                <a:gd name="T46" fmla="*/ 123 w 1157"/>
                <a:gd name="T47" fmla="*/ 354 h 1069"/>
                <a:gd name="T48" fmla="*/ 86 w 1157"/>
                <a:gd name="T49" fmla="*/ 337 h 1069"/>
                <a:gd name="T50" fmla="*/ 386 w 1157"/>
                <a:gd name="T51" fmla="*/ 922 h 1069"/>
                <a:gd name="T52" fmla="*/ 382 w 1157"/>
                <a:gd name="T53" fmla="*/ 895 h 1069"/>
                <a:gd name="T54" fmla="*/ 389 w 1157"/>
                <a:gd name="T55" fmla="*/ 921 h 1069"/>
                <a:gd name="T56" fmla="*/ 1027 w 1157"/>
                <a:gd name="T57" fmla="*/ 947 h 1069"/>
                <a:gd name="T58" fmla="*/ 1020 w 1157"/>
                <a:gd name="T59" fmla="*/ 932 h 1069"/>
                <a:gd name="T60" fmla="*/ 1027 w 1157"/>
                <a:gd name="T61" fmla="*/ 921 h 1069"/>
                <a:gd name="T62" fmla="*/ 1047 w 1157"/>
                <a:gd name="T63" fmla="*/ 942 h 1069"/>
                <a:gd name="T64" fmla="*/ 1045 w 1157"/>
                <a:gd name="T65" fmla="*/ 953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7" h="1069">
                  <a:moveTo>
                    <a:pt x="1151" y="776"/>
                  </a:moveTo>
                  <a:cubicBezTo>
                    <a:pt x="1140" y="814"/>
                    <a:pt x="1132" y="850"/>
                    <a:pt x="1112" y="885"/>
                  </a:cubicBezTo>
                  <a:cubicBezTo>
                    <a:pt x="1102" y="901"/>
                    <a:pt x="1091" y="917"/>
                    <a:pt x="1078" y="931"/>
                  </a:cubicBezTo>
                  <a:cubicBezTo>
                    <a:pt x="1071" y="938"/>
                    <a:pt x="1064" y="946"/>
                    <a:pt x="1055" y="950"/>
                  </a:cubicBezTo>
                  <a:cubicBezTo>
                    <a:pt x="1059" y="934"/>
                    <a:pt x="1056" y="914"/>
                    <a:pt x="1037" y="909"/>
                  </a:cubicBezTo>
                  <a:cubicBezTo>
                    <a:pt x="1021" y="905"/>
                    <a:pt x="1014" y="918"/>
                    <a:pt x="1013" y="931"/>
                  </a:cubicBezTo>
                  <a:cubicBezTo>
                    <a:pt x="1011" y="938"/>
                    <a:pt x="1012" y="946"/>
                    <a:pt x="1017" y="952"/>
                  </a:cubicBezTo>
                  <a:cubicBezTo>
                    <a:pt x="1024" y="960"/>
                    <a:pt x="1033" y="963"/>
                    <a:pt x="1041" y="962"/>
                  </a:cubicBezTo>
                  <a:cubicBezTo>
                    <a:pt x="1041" y="963"/>
                    <a:pt x="1041" y="963"/>
                    <a:pt x="1041" y="963"/>
                  </a:cubicBezTo>
                  <a:cubicBezTo>
                    <a:pt x="1035" y="974"/>
                    <a:pt x="1026" y="984"/>
                    <a:pt x="1017" y="992"/>
                  </a:cubicBezTo>
                  <a:cubicBezTo>
                    <a:pt x="994" y="1010"/>
                    <a:pt x="967" y="1020"/>
                    <a:pt x="940" y="1028"/>
                  </a:cubicBezTo>
                  <a:cubicBezTo>
                    <a:pt x="875" y="1049"/>
                    <a:pt x="806" y="1059"/>
                    <a:pt x="738" y="1058"/>
                  </a:cubicBezTo>
                  <a:cubicBezTo>
                    <a:pt x="675" y="1057"/>
                    <a:pt x="612" y="1046"/>
                    <a:pt x="553" y="1025"/>
                  </a:cubicBezTo>
                  <a:cubicBezTo>
                    <a:pt x="524" y="1014"/>
                    <a:pt x="495" y="1002"/>
                    <a:pt x="468" y="986"/>
                  </a:cubicBezTo>
                  <a:cubicBezTo>
                    <a:pt x="441" y="971"/>
                    <a:pt x="411" y="954"/>
                    <a:pt x="392" y="929"/>
                  </a:cubicBezTo>
                  <a:cubicBezTo>
                    <a:pt x="399" y="926"/>
                    <a:pt x="405" y="921"/>
                    <a:pt x="410" y="915"/>
                  </a:cubicBezTo>
                  <a:cubicBezTo>
                    <a:pt x="421" y="902"/>
                    <a:pt x="425" y="871"/>
                    <a:pt x="400" y="871"/>
                  </a:cubicBezTo>
                  <a:cubicBezTo>
                    <a:pt x="373" y="872"/>
                    <a:pt x="370" y="907"/>
                    <a:pt x="379" y="925"/>
                  </a:cubicBezTo>
                  <a:cubicBezTo>
                    <a:pt x="368" y="929"/>
                    <a:pt x="355" y="930"/>
                    <a:pt x="343" y="930"/>
                  </a:cubicBezTo>
                  <a:cubicBezTo>
                    <a:pt x="311" y="928"/>
                    <a:pt x="278" y="918"/>
                    <a:pt x="250" y="903"/>
                  </a:cubicBezTo>
                  <a:cubicBezTo>
                    <a:pt x="188" y="871"/>
                    <a:pt x="141" y="818"/>
                    <a:pt x="109" y="757"/>
                  </a:cubicBezTo>
                  <a:cubicBezTo>
                    <a:pt x="41" y="632"/>
                    <a:pt x="16" y="473"/>
                    <a:pt x="81" y="342"/>
                  </a:cubicBezTo>
                  <a:cubicBezTo>
                    <a:pt x="87" y="349"/>
                    <a:pt x="94" y="356"/>
                    <a:pt x="103" y="359"/>
                  </a:cubicBezTo>
                  <a:cubicBezTo>
                    <a:pt x="119" y="365"/>
                    <a:pt x="137" y="360"/>
                    <a:pt x="144" y="345"/>
                  </a:cubicBezTo>
                  <a:cubicBezTo>
                    <a:pt x="150" y="331"/>
                    <a:pt x="144" y="316"/>
                    <a:pt x="130" y="311"/>
                  </a:cubicBezTo>
                  <a:cubicBezTo>
                    <a:pt x="110" y="303"/>
                    <a:pt x="94" y="316"/>
                    <a:pt x="82" y="331"/>
                  </a:cubicBezTo>
                  <a:cubicBezTo>
                    <a:pt x="73" y="314"/>
                    <a:pt x="71" y="292"/>
                    <a:pt x="70" y="275"/>
                  </a:cubicBezTo>
                  <a:cubicBezTo>
                    <a:pt x="68" y="231"/>
                    <a:pt x="79" y="186"/>
                    <a:pt x="100" y="147"/>
                  </a:cubicBezTo>
                  <a:cubicBezTo>
                    <a:pt x="120" y="111"/>
                    <a:pt x="150" y="80"/>
                    <a:pt x="185" y="58"/>
                  </a:cubicBezTo>
                  <a:cubicBezTo>
                    <a:pt x="218" y="37"/>
                    <a:pt x="270" y="13"/>
                    <a:pt x="310" y="28"/>
                  </a:cubicBezTo>
                  <a:cubicBezTo>
                    <a:pt x="312" y="29"/>
                    <a:pt x="313" y="26"/>
                    <a:pt x="311" y="25"/>
                  </a:cubicBezTo>
                  <a:cubicBezTo>
                    <a:pt x="275" y="0"/>
                    <a:pt x="212" y="31"/>
                    <a:pt x="180" y="51"/>
                  </a:cubicBezTo>
                  <a:cubicBezTo>
                    <a:pt x="136" y="78"/>
                    <a:pt x="102" y="118"/>
                    <a:pt x="82" y="166"/>
                  </a:cubicBezTo>
                  <a:cubicBezTo>
                    <a:pt x="63" y="212"/>
                    <a:pt x="55" y="268"/>
                    <a:pt x="69" y="316"/>
                  </a:cubicBezTo>
                  <a:cubicBezTo>
                    <a:pt x="71" y="323"/>
                    <a:pt x="74" y="330"/>
                    <a:pt x="78" y="336"/>
                  </a:cubicBezTo>
                  <a:cubicBezTo>
                    <a:pt x="0" y="466"/>
                    <a:pt x="34" y="638"/>
                    <a:pt x="103" y="764"/>
                  </a:cubicBezTo>
                  <a:cubicBezTo>
                    <a:pt x="137" y="826"/>
                    <a:pt x="185" y="880"/>
                    <a:pt x="248" y="912"/>
                  </a:cubicBezTo>
                  <a:cubicBezTo>
                    <a:pt x="283" y="929"/>
                    <a:pt x="345" y="950"/>
                    <a:pt x="386" y="932"/>
                  </a:cubicBezTo>
                  <a:cubicBezTo>
                    <a:pt x="399" y="955"/>
                    <a:pt x="425" y="969"/>
                    <a:pt x="447" y="983"/>
                  </a:cubicBezTo>
                  <a:cubicBezTo>
                    <a:pt x="473" y="999"/>
                    <a:pt x="500" y="1013"/>
                    <a:pt x="529" y="1024"/>
                  </a:cubicBezTo>
                  <a:cubicBezTo>
                    <a:pt x="589" y="1049"/>
                    <a:pt x="654" y="1062"/>
                    <a:pt x="719" y="1065"/>
                  </a:cubicBezTo>
                  <a:cubicBezTo>
                    <a:pt x="789" y="1069"/>
                    <a:pt x="860" y="1060"/>
                    <a:pt x="928" y="1041"/>
                  </a:cubicBezTo>
                  <a:cubicBezTo>
                    <a:pt x="974" y="1027"/>
                    <a:pt x="1031" y="1008"/>
                    <a:pt x="1052" y="960"/>
                  </a:cubicBezTo>
                  <a:cubicBezTo>
                    <a:pt x="1060" y="958"/>
                    <a:pt x="1068" y="953"/>
                    <a:pt x="1074" y="948"/>
                  </a:cubicBezTo>
                  <a:cubicBezTo>
                    <a:pt x="1119" y="909"/>
                    <a:pt x="1156" y="836"/>
                    <a:pt x="1157" y="777"/>
                  </a:cubicBezTo>
                  <a:cubicBezTo>
                    <a:pt x="1157" y="773"/>
                    <a:pt x="1152" y="773"/>
                    <a:pt x="1151" y="776"/>
                  </a:cubicBezTo>
                  <a:close/>
                  <a:moveTo>
                    <a:pt x="125" y="317"/>
                  </a:moveTo>
                  <a:cubicBezTo>
                    <a:pt x="145" y="324"/>
                    <a:pt x="139" y="348"/>
                    <a:pt x="123" y="354"/>
                  </a:cubicBezTo>
                  <a:cubicBezTo>
                    <a:pt x="116" y="356"/>
                    <a:pt x="104" y="353"/>
                    <a:pt x="98" y="349"/>
                  </a:cubicBezTo>
                  <a:cubicBezTo>
                    <a:pt x="93" y="346"/>
                    <a:pt x="89" y="341"/>
                    <a:pt x="86" y="337"/>
                  </a:cubicBezTo>
                  <a:cubicBezTo>
                    <a:pt x="95" y="324"/>
                    <a:pt x="109" y="312"/>
                    <a:pt x="125" y="317"/>
                  </a:cubicBezTo>
                  <a:close/>
                  <a:moveTo>
                    <a:pt x="386" y="922"/>
                  </a:moveTo>
                  <a:cubicBezTo>
                    <a:pt x="386" y="922"/>
                    <a:pt x="386" y="922"/>
                    <a:pt x="386" y="922"/>
                  </a:cubicBezTo>
                  <a:cubicBezTo>
                    <a:pt x="381" y="914"/>
                    <a:pt x="380" y="905"/>
                    <a:pt x="382" y="895"/>
                  </a:cubicBezTo>
                  <a:cubicBezTo>
                    <a:pt x="390" y="875"/>
                    <a:pt x="399" y="875"/>
                    <a:pt x="410" y="898"/>
                  </a:cubicBezTo>
                  <a:cubicBezTo>
                    <a:pt x="409" y="908"/>
                    <a:pt x="397" y="917"/>
                    <a:pt x="389" y="921"/>
                  </a:cubicBezTo>
                  <a:cubicBezTo>
                    <a:pt x="388" y="922"/>
                    <a:pt x="387" y="922"/>
                    <a:pt x="386" y="922"/>
                  </a:cubicBezTo>
                  <a:close/>
                  <a:moveTo>
                    <a:pt x="1027" y="947"/>
                  </a:moveTo>
                  <a:cubicBezTo>
                    <a:pt x="1023" y="943"/>
                    <a:pt x="1020" y="939"/>
                    <a:pt x="1020" y="935"/>
                  </a:cubicBezTo>
                  <a:cubicBezTo>
                    <a:pt x="1020" y="934"/>
                    <a:pt x="1020" y="933"/>
                    <a:pt x="1020" y="932"/>
                  </a:cubicBezTo>
                  <a:cubicBezTo>
                    <a:pt x="1022" y="928"/>
                    <a:pt x="1024" y="924"/>
                    <a:pt x="1026" y="922"/>
                  </a:cubicBezTo>
                  <a:cubicBezTo>
                    <a:pt x="1026" y="922"/>
                    <a:pt x="1027" y="922"/>
                    <a:pt x="1027" y="921"/>
                  </a:cubicBezTo>
                  <a:cubicBezTo>
                    <a:pt x="1034" y="923"/>
                    <a:pt x="1039" y="926"/>
                    <a:pt x="1043" y="931"/>
                  </a:cubicBezTo>
                  <a:cubicBezTo>
                    <a:pt x="1045" y="934"/>
                    <a:pt x="1047" y="938"/>
                    <a:pt x="1047" y="942"/>
                  </a:cubicBezTo>
                  <a:cubicBezTo>
                    <a:pt x="1048" y="944"/>
                    <a:pt x="1047" y="947"/>
                    <a:pt x="1047" y="949"/>
                  </a:cubicBezTo>
                  <a:cubicBezTo>
                    <a:pt x="1046" y="950"/>
                    <a:pt x="1046" y="952"/>
                    <a:pt x="1045" y="953"/>
                  </a:cubicBezTo>
                  <a:cubicBezTo>
                    <a:pt x="1039" y="954"/>
                    <a:pt x="1034" y="953"/>
                    <a:pt x="1027" y="947"/>
                  </a:cubicBezTo>
                  <a:close/>
                </a:path>
              </a:pathLst>
            </a:custGeom>
            <a:solidFill>
              <a:schemeClr val="accent1"/>
            </a:solidFill>
            <a:ln>
              <a:solidFill>
                <a:schemeClr val="accent1"/>
              </a:solidFill>
            </a:ln>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80332" y="2142056"/>
            <a:ext cx="824290" cy="859388"/>
            <a:chOff x="3413125" y="2571750"/>
            <a:chExt cx="1304926" cy="1360488"/>
          </a:xfrm>
        </p:grpSpPr>
        <p:sp>
          <p:nvSpPr>
            <p:cNvPr id="13" name="Freeform 25"/>
            <p:cNvSpPr>
              <a:spLocks noEditPoints="1"/>
            </p:cNvSpPr>
            <p:nvPr/>
          </p:nvSpPr>
          <p:spPr bwMode="auto">
            <a:xfrm>
              <a:off x="3619500" y="2819400"/>
              <a:ext cx="752475" cy="1112838"/>
            </a:xfrm>
            <a:custGeom>
              <a:avLst/>
              <a:gdLst>
                <a:gd name="T0" fmla="*/ 99 w 201"/>
                <a:gd name="T1" fmla="*/ 3 h 297"/>
                <a:gd name="T2" fmla="*/ 60 w 201"/>
                <a:gd name="T3" fmla="*/ 191 h 297"/>
                <a:gd name="T4" fmla="*/ 55 w 201"/>
                <a:gd name="T5" fmla="*/ 214 h 297"/>
                <a:gd name="T6" fmla="*/ 49 w 201"/>
                <a:gd name="T7" fmla="*/ 229 h 297"/>
                <a:gd name="T8" fmla="*/ 57 w 201"/>
                <a:gd name="T9" fmla="*/ 244 h 297"/>
                <a:gd name="T10" fmla="*/ 58 w 201"/>
                <a:gd name="T11" fmla="*/ 266 h 297"/>
                <a:gd name="T12" fmla="*/ 65 w 201"/>
                <a:gd name="T13" fmla="*/ 274 h 297"/>
                <a:gd name="T14" fmla="*/ 146 w 201"/>
                <a:gd name="T15" fmla="*/ 274 h 297"/>
                <a:gd name="T16" fmla="*/ 152 w 201"/>
                <a:gd name="T17" fmla="*/ 243 h 297"/>
                <a:gd name="T18" fmla="*/ 152 w 201"/>
                <a:gd name="T19" fmla="*/ 220 h 297"/>
                <a:gd name="T20" fmla="*/ 153 w 201"/>
                <a:gd name="T21" fmla="*/ 219 h 297"/>
                <a:gd name="T22" fmla="*/ 186 w 201"/>
                <a:gd name="T23" fmla="*/ 123 h 297"/>
                <a:gd name="T24" fmla="*/ 141 w 201"/>
                <a:gd name="T25" fmla="*/ 274 h 297"/>
                <a:gd name="T26" fmla="*/ 71 w 201"/>
                <a:gd name="T27" fmla="*/ 276 h 297"/>
                <a:gd name="T28" fmla="*/ 141 w 201"/>
                <a:gd name="T29" fmla="*/ 274 h 297"/>
                <a:gd name="T30" fmla="*/ 137 w 201"/>
                <a:gd name="T31" fmla="*/ 270 h 297"/>
                <a:gd name="T32" fmla="*/ 63 w 201"/>
                <a:gd name="T33" fmla="*/ 264 h 297"/>
                <a:gd name="T34" fmla="*/ 59 w 201"/>
                <a:gd name="T35" fmla="*/ 255 h 297"/>
                <a:gd name="T36" fmla="*/ 60 w 201"/>
                <a:gd name="T37" fmla="*/ 249 h 297"/>
                <a:gd name="T38" fmla="*/ 63 w 201"/>
                <a:gd name="T39" fmla="*/ 248 h 297"/>
                <a:gd name="T40" fmla="*/ 121 w 201"/>
                <a:gd name="T41" fmla="*/ 253 h 297"/>
                <a:gd name="T42" fmla="*/ 137 w 201"/>
                <a:gd name="T43" fmla="*/ 270 h 297"/>
                <a:gd name="T44" fmla="*/ 60 w 201"/>
                <a:gd name="T45" fmla="*/ 239 h 297"/>
                <a:gd name="T46" fmla="*/ 57 w 201"/>
                <a:gd name="T47" fmla="*/ 235 h 297"/>
                <a:gd name="T48" fmla="*/ 57 w 201"/>
                <a:gd name="T49" fmla="*/ 217 h 297"/>
                <a:gd name="T50" fmla="*/ 90 w 201"/>
                <a:gd name="T51" fmla="*/ 226 h 297"/>
                <a:gd name="T52" fmla="*/ 150 w 201"/>
                <a:gd name="T53" fmla="*/ 223 h 297"/>
                <a:gd name="T54" fmla="*/ 151 w 201"/>
                <a:gd name="T55" fmla="*/ 215 h 297"/>
                <a:gd name="T56" fmla="*/ 105 w 201"/>
                <a:gd name="T57" fmla="*/ 222 h 297"/>
                <a:gd name="T58" fmla="*/ 57 w 201"/>
                <a:gd name="T59" fmla="*/ 202 h 297"/>
                <a:gd name="T60" fmla="*/ 63 w 201"/>
                <a:gd name="T61" fmla="*/ 193 h 297"/>
                <a:gd name="T62" fmla="*/ 142 w 201"/>
                <a:gd name="T63" fmla="*/ 195 h 297"/>
                <a:gd name="T64" fmla="*/ 143 w 201"/>
                <a:gd name="T65" fmla="*/ 195 h 297"/>
                <a:gd name="T66" fmla="*/ 75 w 201"/>
                <a:gd name="T67" fmla="*/ 107 h 297"/>
                <a:gd name="T68" fmla="*/ 122 w 201"/>
                <a:gd name="T69" fmla="*/ 103 h 297"/>
                <a:gd name="T70" fmla="*/ 113 w 201"/>
                <a:gd name="T71" fmla="*/ 194 h 297"/>
                <a:gd name="T72" fmla="*/ 75 w 201"/>
                <a:gd name="T73" fmla="*/ 107 h 297"/>
                <a:gd name="T74" fmla="*/ 139 w 201"/>
                <a:gd name="T75" fmla="*/ 190 h 297"/>
                <a:gd name="T76" fmla="*/ 121 w 201"/>
                <a:gd name="T77" fmla="*/ 138 h 297"/>
                <a:gd name="T78" fmla="*/ 133 w 201"/>
                <a:gd name="T79" fmla="*/ 107 h 297"/>
                <a:gd name="T80" fmla="*/ 151 w 201"/>
                <a:gd name="T81" fmla="*/ 94 h 297"/>
                <a:gd name="T82" fmla="*/ 140 w 201"/>
                <a:gd name="T83" fmla="*/ 77 h 297"/>
                <a:gd name="T84" fmla="*/ 124 w 201"/>
                <a:gd name="T85" fmla="*/ 96 h 297"/>
                <a:gd name="T86" fmla="*/ 83 w 201"/>
                <a:gd name="T87" fmla="*/ 96 h 297"/>
                <a:gd name="T88" fmla="*/ 65 w 201"/>
                <a:gd name="T89" fmla="*/ 90 h 297"/>
                <a:gd name="T90" fmla="*/ 68 w 201"/>
                <a:gd name="T91" fmla="*/ 106 h 297"/>
                <a:gd name="T92" fmla="*/ 61 w 201"/>
                <a:gd name="T93" fmla="*/ 130 h 297"/>
                <a:gd name="T94" fmla="*/ 83 w 201"/>
                <a:gd name="T95" fmla="*/ 193 h 297"/>
                <a:gd name="T96" fmla="*/ 66 w 201"/>
                <a:gd name="T97" fmla="*/ 190 h 297"/>
                <a:gd name="T98" fmla="*/ 90 w 201"/>
                <a:gd name="T99" fmla="*/ 11 h 297"/>
                <a:gd name="T100" fmla="*/ 140 w 201"/>
                <a:gd name="T101" fmla="*/ 18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 h="297">
                  <a:moveTo>
                    <a:pt x="194" y="56"/>
                  </a:moveTo>
                  <a:cubicBezTo>
                    <a:pt x="181" y="14"/>
                    <a:pt x="140" y="0"/>
                    <a:pt x="99" y="3"/>
                  </a:cubicBezTo>
                  <a:cubicBezTo>
                    <a:pt x="59" y="5"/>
                    <a:pt x="18" y="27"/>
                    <a:pt x="10" y="70"/>
                  </a:cubicBezTo>
                  <a:cubicBezTo>
                    <a:pt x="0" y="122"/>
                    <a:pt x="50" y="145"/>
                    <a:pt x="60" y="191"/>
                  </a:cubicBezTo>
                  <a:cubicBezTo>
                    <a:pt x="56" y="193"/>
                    <a:pt x="53" y="196"/>
                    <a:pt x="52" y="201"/>
                  </a:cubicBezTo>
                  <a:cubicBezTo>
                    <a:pt x="51" y="205"/>
                    <a:pt x="51" y="212"/>
                    <a:pt x="55" y="214"/>
                  </a:cubicBezTo>
                  <a:cubicBezTo>
                    <a:pt x="55" y="215"/>
                    <a:pt x="55" y="215"/>
                    <a:pt x="55" y="215"/>
                  </a:cubicBezTo>
                  <a:cubicBezTo>
                    <a:pt x="51" y="218"/>
                    <a:pt x="49" y="224"/>
                    <a:pt x="49" y="229"/>
                  </a:cubicBezTo>
                  <a:cubicBezTo>
                    <a:pt x="50" y="232"/>
                    <a:pt x="52" y="237"/>
                    <a:pt x="54" y="239"/>
                  </a:cubicBezTo>
                  <a:cubicBezTo>
                    <a:pt x="55" y="241"/>
                    <a:pt x="56" y="243"/>
                    <a:pt x="57" y="244"/>
                  </a:cubicBezTo>
                  <a:cubicBezTo>
                    <a:pt x="55" y="246"/>
                    <a:pt x="55" y="249"/>
                    <a:pt x="54" y="251"/>
                  </a:cubicBezTo>
                  <a:cubicBezTo>
                    <a:pt x="53" y="256"/>
                    <a:pt x="53" y="264"/>
                    <a:pt x="58" y="266"/>
                  </a:cubicBezTo>
                  <a:cubicBezTo>
                    <a:pt x="60" y="268"/>
                    <a:pt x="62" y="271"/>
                    <a:pt x="64" y="272"/>
                  </a:cubicBezTo>
                  <a:cubicBezTo>
                    <a:pt x="64" y="273"/>
                    <a:pt x="64" y="273"/>
                    <a:pt x="65" y="274"/>
                  </a:cubicBezTo>
                  <a:cubicBezTo>
                    <a:pt x="76" y="289"/>
                    <a:pt x="93" y="297"/>
                    <a:pt x="112" y="296"/>
                  </a:cubicBezTo>
                  <a:cubicBezTo>
                    <a:pt x="122" y="295"/>
                    <a:pt x="149" y="289"/>
                    <a:pt x="146" y="274"/>
                  </a:cubicBezTo>
                  <a:cubicBezTo>
                    <a:pt x="146" y="273"/>
                    <a:pt x="146" y="273"/>
                    <a:pt x="145" y="272"/>
                  </a:cubicBezTo>
                  <a:cubicBezTo>
                    <a:pt x="154" y="268"/>
                    <a:pt x="158" y="259"/>
                    <a:pt x="152" y="243"/>
                  </a:cubicBezTo>
                  <a:cubicBezTo>
                    <a:pt x="157" y="238"/>
                    <a:pt x="159" y="231"/>
                    <a:pt x="155" y="221"/>
                  </a:cubicBezTo>
                  <a:cubicBezTo>
                    <a:pt x="154" y="220"/>
                    <a:pt x="153" y="220"/>
                    <a:pt x="152" y="220"/>
                  </a:cubicBezTo>
                  <a:cubicBezTo>
                    <a:pt x="153" y="219"/>
                    <a:pt x="153" y="219"/>
                    <a:pt x="153" y="219"/>
                  </a:cubicBezTo>
                  <a:cubicBezTo>
                    <a:pt x="153" y="219"/>
                    <a:pt x="153" y="219"/>
                    <a:pt x="153" y="219"/>
                  </a:cubicBezTo>
                  <a:cubicBezTo>
                    <a:pt x="164" y="209"/>
                    <a:pt x="159" y="194"/>
                    <a:pt x="147" y="190"/>
                  </a:cubicBezTo>
                  <a:cubicBezTo>
                    <a:pt x="155" y="164"/>
                    <a:pt x="174" y="146"/>
                    <a:pt x="186" y="123"/>
                  </a:cubicBezTo>
                  <a:cubicBezTo>
                    <a:pt x="197" y="103"/>
                    <a:pt x="201" y="79"/>
                    <a:pt x="194" y="56"/>
                  </a:cubicBezTo>
                  <a:close/>
                  <a:moveTo>
                    <a:pt x="141" y="274"/>
                  </a:moveTo>
                  <a:cubicBezTo>
                    <a:pt x="139" y="288"/>
                    <a:pt x="111" y="290"/>
                    <a:pt x="102" y="289"/>
                  </a:cubicBezTo>
                  <a:cubicBezTo>
                    <a:pt x="90" y="288"/>
                    <a:pt x="80" y="283"/>
                    <a:pt x="71" y="276"/>
                  </a:cubicBezTo>
                  <a:cubicBezTo>
                    <a:pt x="87" y="281"/>
                    <a:pt x="112" y="277"/>
                    <a:pt x="122" y="277"/>
                  </a:cubicBezTo>
                  <a:cubicBezTo>
                    <a:pt x="129" y="277"/>
                    <a:pt x="136" y="276"/>
                    <a:pt x="141" y="274"/>
                  </a:cubicBezTo>
                  <a:cubicBezTo>
                    <a:pt x="141" y="274"/>
                    <a:pt x="141" y="274"/>
                    <a:pt x="141" y="274"/>
                  </a:cubicBezTo>
                  <a:close/>
                  <a:moveTo>
                    <a:pt x="137" y="270"/>
                  </a:moveTo>
                  <a:cubicBezTo>
                    <a:pt x="131" y="273"/>
                    <a:pt x="117" y="272"/>
                    <a:pt x="110" y="272"/>
                  </a:cubicBezTo>
                  <a:cubicBezTo>
                    <a:pt x="98" y="272"/>
                    <a:pt x="72" y="275"/>
                    <a:pt x="63" y="264"/>
                  </a:cubicBezTo>
                  <a:cubicBezTo>
                    <a:pt x="63" y="264"/>
                    <a:pt x="63" y="264"/>
                    <a:pt x="62" y="263"/>
                  </a:cubicBezTo>
                  <a:cubicBezTo>
                    <a:pt x="60" y="261"/>
                    <a:pt x="59" y="259"/>
                    <a:pt x="59" y="255"/>
                  </a:cubicBezTo>
                  <a:cubicBezTo>
                    <a:pt x="59" y="254"/>
                    <a:pt x="60" y="252"/>
                    <a:pt x="60" y="251"/>
                  </a:cubicBezTo>
                  <a:cubicBezTo>
                    <a:pt x="60" y="250"/>
                    <a:pt x="60" y="250"/>
                    <a:pt x="60" y="249"/>
                  </a:cubicBezTo>
                  <a:cubicBezTo>
                    <a:pt x="61" y="248"/>
                    <a:pt x="61" y="248"/>
                    <a:pt x="61" y="247"/>
                  </a:cubicBezTo>
                  <a:cubicBezTo>
                    <a:pt x="61" y="249"/>
                    <a:pt x="63" y="249"/>
                    <a:pt x="63" y="248"/>
                  </a:cubicBezTo>
                  <a:cubicBezTo>
                    <a:pt x="64" y="248"/>
                    <a:pt x="65" y="248"/>
                    <a:pt x="66" y="249"/>
                  </a:cubicBezTo>
                  <a:cubicBezTo>
                    <a:pt x="82" y="253"/>
                    <a:pt x="104" y="253"/>
                    <a:pt x="121" y="253"/>
                  </a:cubicBezTo>
                  <a:cubicBezTo>
                    <a:pt x="130" y="253"/>
                    <a:pt x="140" y="251"/>
                    <a:pt x="148" y="246"/>
                  </a:cubicBezTo>
                  <a:cubicBezTo>
                    <a:pt x="150" y="256"/>
                    <a:pt x="148" y="265"/>
                    <a:pt x="137" y="270"/>
                  </a:cubicBezTo>
                  <a:close/>
                  <a:moveTo>
                    <a:pt x="105" y="246"/>
                  </a:moveTo>
                  <a:cubicBezTo>
                    <a:pt x="96" y="245"/>
                    <a:pt x="70" y="246"/>
                    <a:pt x="60" y="239"/>
                  </a:cubicBezTo>
                  <a:cubicBezTo>
                    <a:pt x="60" y="239"/>
                    <a:pt x="60" y="239"/>
                    <a:pt x="60" y="238"/>
                  </a:cubicBezTo>
                  <a:cubicBezTo>
                    <a:pt x="59" y="237"/>
                    <a:pt x="58" y="236"/>
                    <a:pt x="57" y="235"/>
                  </a:cubicBezTo>
                  <a:cubicBezTo>
                    <a:pt x="56" y="233"/>
                    <a:pt x="55" y="231"/>
                    <a:pt x="55" y="229"/>
                  </a:cubicBezTo>
                  <a:cubicBezTo>
                    <a:pt x="54" y="224"/>
                    <a:pt x="54" y="220"/>
                    <a:pt x="57" y="217"/>
                  </a:cubicBezTo>
                  <a:cubicBezTo>
                    <a:pt x="57" y="217"/>
                    <a:pt x="57" y="216"/>
                    <a:pt x="57" y="216"/>
                  </a:cubicBezTo>
                  <a:cubicBezTo>
                    <a:pt x="63" y="225"/>
                    <a:pt x="81" y="225"/>
                    <a:pt x="90" y="226"/>
                  </a:cubicBezTo>
                  <a:cubicBezTo>
                    <a:pt x="107" y="228"/>
                    <a:pt x="135" y="233"/>
                    <a:pt x="150" y="222"/>
                  </a:cubicBezTo>
                  <a:cubicBezTo>
                    <a:pt x="150" y="222"/>
                    <a:pt x="150" y="223"/>
                    <a:pt x="150" y="223"/>
                  </a:cubicBezTo>
                  <a:cubicBezTo>
                    <a:pt x="161" y="250"/>
                    <a:pt x="119" y="247"/>
                    <a:pt x="105" y="246"/>
                  </a:cubicBezTo>
                  <a:close/>
                  <a:moveTo>
                    <a:pt x="151" y="215"/>
                  </a:moveTo>
                  <a:cubicBezTo>
                    <a:pt x="151" y="215"/>
                    <a:pt x="151" y="215"/>
                    <a:pt x="150" y="215"/>
                  </a:cubicBezTo>
                  <a:cubicBezTo>
                    <a:pt x="137" y="224"/>
                    <a:pt x="120" y="223"/>
                    <a:pt x="105" y="222"/>
                  </a:cubicBezTo>
                  <a:cubicBezTo>
                    <a:pt x="94" y="221"/>
                    <a:pt x="66" y="221"/>
                    <a:pt x="58" y="211"/>
                  </a:cubicBezTo>
                  <a:cubicBezTo>
                    <a:pt x="57" y="208"/>
                    <a:pt x="56" y="205"/>
                    <a:pt x="57" y="202"/>
                  </a:cubicBezTo>
                  <a:cubicBezTo>
                    <a:pt x="58" y="199"/>
                    <a:pt x="60" y="195"/>
                    <a:pt x="62" y="193"/>
                  </a:cubicBezTo>
                  <a:cubicBezTo>
                    <a:pt x="62" y="193"/>
                    <a:pt x="62" y="193"/>
                    <a:pt x="63" y="193"/>
                  </a:cubicBezTo>
                  <a:cubicBezTo>
                    <a:pt x="63" y="193"/>
                    <a:pt x="63" y="194"/>
                    <a:pt x="64" y="194"/>
                  </a:cubicBezTo>
                  <a:cubicBezTo>
                    <a:pt x="88" y="203"/>
                    <a:pt x="117" y="205"/>
                    <a:pt x="142" y="195"/>
                  </a:cubicBezTo>
                  <a:cubicBezTo>
                    <a:pt x="142" y="195"/>
                    <a:pt x="143" y="195"/>
                    <a:pt x="143" y="194"/>
                  </a:cubicBezTo>
                  <a:cubicBezTo>
                    <a:pt x="143" y="195"/>
                    <a:pt x="143" y="195"/>
                    <a:pt x="143" y="195"/>
                  </a:cubicBezTo>
                  <a:cubicBezTo>
                    <a:pt x="153" y="197"/>
                    <a:pt x="156" y="207"/>
                    <a:pt x="151" y="215"/>
                  </a:cubicBezTo>
                  <a:close/>
                  <a:moveTo>
                    <a:pt x="75" y="107"/>
                  </a:moveTo>
                  <a:cubicBezTo>
                    <a:pt x="82" y="101"/>
                    <a:pt x="91" y="98"/>
                    <a:pt x="99" y="97"/>
                  </a:cubicBezTo>
                  <a:cubicBezTo>
                    <a:pt x="109" y="97"/>
                    <a:pt x="115" y="100"/>
                    <a:pt x="122" y="103"/>
                  </a:cubicBezTo>
                  <a:cubicBezTo>
                    <a:pt x="119" y="111"/>
                    <a:pt x="117" y="120"/>
                    <a:pt x="116" y="128"/>
                  </a:cubicBezTo>
                  <a:cubicBezTo>
                    <a:pt x="112" y="150"/>
                    <a:pt x="115" y="172"/>
                    <a:pt x="113" y="194"/>
                  </a:cubicBezTo>
                  <a:cubicBezTo>
                    <a:pt x="104" y="195"/>
                    <a:pt x="96" y="195"/>
                    <a:pt x="87" y="194"/>
                  </a:cubicBezTo>
                  <a:cubicBezTo>
                    <a:pt x="98" y="169"/>
                    <a:pt x="88" y="133"/>
                    <a:pt x="75" y="107"/>
                  </a:cubicBezTo>
                  <a:close/>
                  <a:moveTo>
                    <a:pt x="140" y="188"/>
                  </a:moveTo>
                  <a:cubicBezTo>
                    <a:pt x="139" y="189"/>
                    <a:pt x="139" y="190"/>
                    <a:pt x="139" y="190"/>
                  </a:cubicBezTo>
                  <a:cubicBezTo>
                    <a:pt x="132" y="192"/>
                    <a:pt x="125" y="193"/>
                    <a:pt x="117" y="194"/>
                  </a:cubicBezTo>
                  <a:cubicBezTo>
                    <a:pt x="120" y="176"/>
                    <a:pt x="118" y="157"/>
                    <a:pt x="121" y="138"/>
                  </a:cubicBezTo>
                  <a:cubicBezTo>
                    <a:pt x="122" y="127"/>
                    <a:pt x="125" y="116"/>
                    <a:pt x="129" y="106"/>
                  </a:cubicBezTo>
                  <a:cubicBezTo>
                    <a:pt x="130" y="106"/>
                    <a:pt x="132" y="106"/>
                    <a:pt x="133" y="107"/>
                  </a:cubicBezTo>
                  <a:cubicBezTo>
                    <a:pt x="142" y="109"/>
                    <a:pt x="153" y="107"/>
                    <a:pt x="156" y="96"/>
                  </a:cubicBezTo>
                  <a:cubicBezTo>
                    <a:pt x="157" y="93"/>
                    <a:pt x="153" y="91"/>
                    <a:pt x="151" y="94"/>
                  </a:cubicBezTo>
                  <a:cubicBezTo>
                    <a:pt x="145" y="102"/>
                    <a:pt x="138" y="101"/>
                    <a:pt x="131" y="99"/>
                  </a:cubicBezTo>
                  <a:cubicBezTo>
                    <a:pt x="134" y="92"/>
                    <a:pt x="137" y="84"/>
                    <a:pt x="140" y="77"/>
                  </a:cubicBezTo>
                  <a:cubicBezTo>
                    <a:pt x="141" y="74"/>
                    <a:pt x="137" y="72"/>
                    <a:pt x="135" y="75"/>
                  </a:cubicBezTo>
                  <a:cubicBezTo>
                    <a:pt x="131" y="81"/>
                    <a:pt x="127" y="89"/>
                    <a:pt x="124" y="96"/>
                  </a:cubicBezTo>
                  <a:cubicBezTo>
                    <a:pt x="120" y="94"/>
                    <a:pt x="116" y="92"/>
                    <a:pt x="111" y="91"/>
                  </a:cubicBezTo>
                  <a:cubicBezTo>
                    <a:pt x="102" y="89"/>
                    <a:pt x="92" y="92"/>
                    <a:pt x="83" y="96"/>
                  </a:cubicBezTo>
                  <a:cubicBezTo>
                    <a:pt x="80" y="97"/>
                    <a:pt x="76" y="100"/>
                    <a:pt x="73" y="102"/>
                  </a:cubicBezTo>
                  <a:cubicBezTo>
                    <a:pt x="70" y="98"/>
                    <a:pt x="68" y="93"/>
                    <a:pt x="65" y="90"/>
                  </a:cubicBezTo>
                  <a:cubicBezTo>
                    <a:pt x="64" y="87"/>
                    <a:pt x="60" y="90"/>
                    <a:pt x="61" y="92"/>
                  </a:cubicBezTo>
                  <a:cubicBezTo>
                    <a:pt x="63" y="97"/>
                    <a:pt x="66" y="101"/>
                    <a:pt x="68" y="106"/>
                  </a:cubicBezTo>
                  <a:cubicBezTo>
                    <a:pt x="61" y="112"/>
                    <a:pt x="57" y="120"/>
                    <a:pt x="58" y="130"/>
                  </a:cubicBezTo>
                  <a:cubicBezTo>
                    <a:pt x="58" y="132"/>
                    <a:pt x="61" y="132"/>
                    <a:pt x="61" y="130"/>
                  </a:cubicBezTo>
                  <a:cubicBezTo>
                    <a:pt x="62" y="123"/>
                    <a:pt x="65" y="116"/>
                    <a:pt x="70" y="111"/>
                  </a:cubicBezTo>
                  <a:cubicBezTo>
                    <a:pt x="81" y="137"/>
                    <a:pt x="92" y="168"/>
                    <a:pt x="83" y="193"/>
                  </a:cubicBezTo>
                  <a:cubicBezTo>
                    <a:pt x="77" y="193"/>
                    <a:pt x="71" y="192"/>
                    <a:pt x="66" y="190"/>
                  </a:cubicBezTo>
                  <a:cubicBezTo>
                    <a:pt x="66" y="190"/>
                    <a:pt x="66" y="190"/>
                    <a:pt x="66" y="190"/>
                  </a:cubicBezTo>
                  <a:cubicBezTo>
                    <a:pt x="60" y="156"/>
                    <a:pt x="29" y="136"/>
                    <a:pt x="19" y="104"/>
                  </a:cubicBezTo>
                  <a:cubicBezTo>
                    <a:pt x="5" y="55"/>
                    <a:pt x="44" y="17"/>
                    <a:pt x="90" y="11"/>
                  </a:cubicBezTo>
                  <a:cubicBezTo>
                    <a:pt x="136" y="5"/>
                    <a:pt x="188" y="24"/>
                    <a:pt x="189" y="78"/>
                  </a:cubicBezTo>
                  <a:cubicBezTo>
                    <a:pt x="190" y="123"/>
                    <a:pt x="150" y="148"/>
                    <a:pt x="140" y="188"/>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6"/>
            <p:cNvSpPr/>
            <p:nvPr/>
          </p:nvSpPr>
          <p:spPr bwMode="auto">
            <a:xfrm>
              <a:off x="3573463" y="3482975"/>
              <a:ext cx="187325" cy="115888"/>
            </a:xfrm>
            <a:custGeom>
              <a:avLst/>
              <a:gdLst>
                <a:gd name="T0" fmla="*/ 45 w 50"/>
                <a:gd name="T1" fmla="*/ 0 h 31"/>
                <a:gd name="T2" fmla="*/ 23 w 50"/>
                <a:gd name="T3" fmla="*/ 12 h 31"/>
                <a:gd name="T4" fmla="*/ 3 w 50"/>
                <a:gd name="T5" fmla="*/ 25 h 31"/>
                <a:gd name="T6" fmla="*/ 6 w 50"/>
                <a:gd name="T7" fmla="*/ 30 h 31"/>
                <a:gd name="T8" fmla="*/ 28 w 50"/>
                <a:gd name="T9" fmla="*/ 17 h 31"/>
                <a:gd name="T10" fmla="*/ 48 w 50"/>
                <a:gd name="T11" fmla="*/ 4 h 31"/>
                <a:gd name="T12" fmla="*/ 45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45" y="0"/>
                  </a:moveTo>
                  <a:cubicBezTo>
                    <a:pt x="37" y="4"/>
                    <a:pt x="30" y="8"/>
                    <a:pt x="23" y="12"/>
                  </a:cubicBezTo>
                  <a:cubicBezTo>
                    <a:pt x="16" y="16"/>
                    <a:pt x="8" y="20"/>
                    <a:pt x="3" y="25"/>
                  </a:cubicBezTo>
                  <a:cubicBezTo>
                    <a:pt x="0" y="27"/>
                    <a:pt x="3" y="31"/>
                    <a:pt x="6" y="30"/>
                  </a:cubicBezTo>
                  <a:cubicBezTo>
                    <a:pt x="14" y="27"/>
                    <a:pt x="21" y="21"/>
                    <a:pt x="28" y="17"/>
                  </a:cubicBezTo>
                  <a:cubicBezTo>
                    <a:pt x="35" y="13"/>
                    <a:pt x="42" y="9"/>
                    <a:pt x="48" y="4"/>
                  </a:cubicBezTo>
                  <a:cubicBezTo>
                    <a:pt x="50" y="3"/>
                    <a:pt x="47" y="0"/>
                    <a:pt x="45"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7"/>
            <p:cNvSpPr/>
            <p:nvPr/>
          </p:nvSpPr>
          <p:spPr bwMode="auto">
            <a:xfrm>
              <a:off x="3416300" y="3282950"/>
              <a:ext cx="239713" cy="82550"/>
            </a:xfrm>
            <a:custGeom>
              <a:avLst/>
              <a:gdLst>
                <a:gd name="T0" fmla="*/ 60 w 64"/>
                <a:gd name="T1" fmla="*/ 0 h 22"/>
                <a:gd name="T2" fmla="*/ 29 w 64"/>
                <a:gd name="T3" fmla="*/ 8 h 22"/>
                <a:gd name="T4" fmla="*/ 2 w 64"/>
                <a:gd name="T5" fmla="*/ 17 h 22"/>
                <a:gd name="T6" fmla="*/ 4 w 64"/>
                <a:gd name="T7" fmla="*/ 21 h 22"/>
                <a:gd name="T8" fmla="*/ 34 w 64"/>
                <a:gd name="T9" fmla="*/ 13 h 22"/>
                <a:gd name="T10" fmla="*/ 61 w 64"/>
                <a:gd name="T11" fmla="*/ 5 h 22"/>
                <a:gd name="T12" fmla="*/ 60 w 6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64" h="22">
                  <a:moveTo>
                    <a:pt x="60" y="0"/>
                  </a:moveTo>
                  <a:cubicBezTo>
                    <a:pt x="50" y="3"/>
                    <a:pt x="39" y="6"/>
                    <a:pt x="29" y="8"/>
                  </a:cubicBezTo>
                  <a:cubicBezTo>
                    <a:pt x="20" y="11"/>
                    <a:pt x="11" y="13"/>
                    <a:pt x="2" y="17"/>
                  </a:cubicBezTo>
                  <a:cubicBezTo>
                    <a:pt x="0" y="18"/>
                    <a:pt x="1" y="22"/>
                    <a:pt x="4" y="21"/>
                  </a:cubicBezTo>
                  <a:cubicBezTo>
                    <a:pt x="14" y="21"/>
                    <a:pt x="25" y="16"/>
                    <a:pt x="34" y="13"/>
                  </a:cubicBezTo>
                  <a:cubicBezTo>
                    <a:pt x="44" y="11"/>
                    <a:pt x="53" y="8"/>
                    <a:pt x="61" y="5"/>
                  </a:cubicBezTo>
                  <a:cubicBezTo>
                    <a:pt x="64" y="4"/>
                    <a:pt x="63" y="0"/>
                    <a:pt x="60" y="0"/>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8"/>
            <p:cNvSpPr/>
            <p:nvPr/>
          </p:nvSpPr>
          <p:spPr bwMode="auto">
            <a:xfrm>
              <a:off x="3413125" y="2913063"/>
              <a:ext cx="217488" cy="88900"/>
            </a:xfrm>
            <a:custGeom>
              <a:avLst/>
              <a:gdLst>
                <a:gd name="T0" fmla="*/ 56 w 58"/>
                <a:gd name="T1" fmla="*/ 21 h 24"/>
                <a:gd name="T2" fmla="*/ 30 w 58"/>
                <a:gd name="T3" fmla="*/ 12 h 24"/>
                <a:gd name="T4" fmla="*/ 5 w 58"/>
                <a:gd name="T5" fmla="*/ 4 h 24"/>
                <a:gd name="T6" fmla="*/ 1 w 58"/>
                <a:gd name="T7" fmla="*/ 2 h 24"/>
                <a:gd name="T8" fmla="*/ 0 w 58"/>
                <a:gd name="T9" fmla="*/ 4 h 24"/>
                <a:gd name="T10" fmla="*/ 1 w 58"/>
                <a:gd name="T11" fmla="*/ 7 h 24"/>
                <a:gd name="T12" fmla="*/ 24 w 58"/>
                <a:gd name="T13" fmla="*/ 16 h 24"/>
                <a:gd name="T14" fmla="*/ 56 w 58"/>
                <a:gd name="T15" fmla="*/ 24 h 24"/>
                <a:gd name="T16" fmla="*/ 56 w 5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4">
                  <a:moveTo>
                    <a:pt x="56" y="21"/>
                  </a:moveTo>
                  <a:cubicBezTo>
                    <a:pt x="48" y="17"/>
                    <a:pt x="39" y="15"/>
                    <a:pt x="30" y="12"/>
                  </a:cubicBezTo>
                  <a:cubicBezTo>
                    <a:pt x="27" y="11"/>
                    <a:pt x="5" y="7"/>
                    <a:pt x="5" y="4"/>
                  </a:cubicBezTo>
                  <a:cubicBezTo>
                    <a:pt x="5" y="2"/>
                    <a:pt x="3" y="0"/>
                    <a:pt x="1" y="2"/>
                  </a:cubicBezTo>
                  <a:cubicBezTo>
                    <a:pt x="1" y="3"/>
                    <a:pt x="1" y="3"/>
                    <a:pt x="0" y="4"/>
                  </a:cubicBezTo>
                  <a:cubicBezTo>
                    <a:pt x="0" y="5"/>
                    <a:pt x="0" y="6"/>
                    <a:pt x="1" y="7"/>
                  </a:cubicBezTo>
                  <a:cubicBezTo>
                    <a:pt x="5" y="14"/>
                    <a:pt x="17" y="14"/>
                    <a:pt x="24" y="16"/>
                  </a:cubicBezTo>
                  <a:cubicBezTo>
                    <a:pt x="35" y="19"/>
                    <a:pt x="45" y="22"/>
                    <a:pt x="56" y="24"/>
                  </a:cubicBezTo>
                  <a:cubicBezTo>
                    <a:pt x="57" y="24"/>
                    <a:pt x="58" y="22"/>
                    <a:pt x="56"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9"/>
            <p:cNvSpPr/>
            <p:nvPr/>
          </p:nvSpPr>
          <p:spPr bwMode="auto">
            <a:xfrm>
              <a:off x="3697288" y="2605088"/>
              <a:ext cx="120650" cy="146050"/>
            </a:xfrm>
            <a:custGeom>
              <a:avLst/>
              <a:gdLst>
                <a:gd name="T0" fmla="*/ 23 w 32"/>
                <a:gd name="T1" fmla="*/ 21 h 39"/>
                <a:gd name="T2" fmla="*/ 5 w 32"/>
                <a:gd name="T3" fmla="*/ 1 h 39"/>
                <a:gd name="T4" fmla="*/ 1 w 32"/>
                <a:gd name="T5" fmla="*/ 5 h 39"/>
                <a:gd name="T6" fmla="*/ 14 w 32"/>
                <a:gd name="T7" fmla="*/ 21 h 39"/>
                <a:gd name="T8" fmla="*/ 28 w 32"/>
                <a:gd name="T9" fmla="*/ 37 h 39"/>
                <a:gd name="T10" fmla="*/ 32 w 32"/>
                <a:gd name="T11" fmla="*/ 37 h 39"/>
                <a:gd name="T12" fmla="*/ 23 w 32"/>
                <a:gd name="T13" fmla="*/ 21 h 39"/>
              </a:gdLst>
              <a:ahLst/>
              <a:cxnLst>
                <a:cxn ang="0">
                  <a:pos x="T0" y="T1"/>
                </a:cxn>
                <a:cxn ang="0">
                  <a:pos x="T2" y="T3"/>
                </a:cxn>
                <a:cxn ang="0">
                  <a:pos x="T4" y="T5"/>
                </a:cxn>
                <a:cxn ang="0">
                  <a:pos x="T6" y="T7"/>
                </a:cxn>
                <a:cxn ang="0">
                  <a:pos x="T8" y="T9"/>
                </a:cxn>
                <a:cxn ang="0">
                  <a:pos x="T10" y="T11"/>
                </a:cxn>
                <a:cxn ang="0">
                  <a:pos x="T12" y="T13"/>
                </a:cxn>
              </a:cxnLst>
              <a:rect l="0" t="0" r="r" b="b"/>
              <a:pathLst>
                <a:path w="32" h="39">
                  <a:moveTo>
                    <a:pt x="23" y="21"/>
                  </a:moveTo>
                  <a:cubicBezTo>
                    <a:pt x="17" y="15"/>
                    <a:pt x="12" y="7"/>
                    <a:pt x="5" y="1"/>
                  </a:cubicBezTo>
                  <a:cubicBezTo>
                    <a:pt x="3" y="0"/>
                    <a:pt x="0" y="2"/>
                    <a:pt x="1" y="5"/>
                  </a:cubicBezTo>
                  <a:cubicBezTo>
                    <a:pt x="4" y="11"/>
                    <a:pt x="10" y="16"/>
                    <a:pt x="14" y="21"/>
                  </a:cubicBezTo>
                  <a:cubicBezTo>
                    <a:pt x="19" y="25"/>
                    <a:pt x="26" y="30"/>
                    <a:pt x="28" y="37"/>
                  </a:cubicBezTo>
                  <a:cubicBezTo>
                    <a:pt x="28" y="39"/>
                    <a:pt x="32" y="39"/>
                    <a:pt x="32" y="37"/>
                  </a:cubicBezTo>
                  <a:cubicBezTo>
                    <a:pt x="32" y="30"/>
                    <a:pt x="27" y="25"/>
                    <a:pt x="23" y="2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30"/>
            <p:cNvSpPr/>
            <p:nvPr/>
          </p:nvSpPr>
          <p:spPr bwMode="auto">
            <a:xfrm>
              <a:off x="4083050" y="2571750"/>
              <a:ext cx="38100" cy="190500"/>
            </a:xfrm>
            <a:custGeom>
              <a:avLst/>
              <a:gdLst>
                <a:gd name="T0" fmla="*/ 9 w 10"/>
                <a:gd name="T1" fmla="*/ 4 h 51"/>
                <a:gd name="T2" fmla="*/ 4 w 10"/>
                <a:gd name="T3" fmla="*/ 4 h 51"/>
                <a:gd name="T4" fmla="*/ 0 w 10"/>
                <a:gd name="T5" fmla="*/ 48 h 51"/>
                <a:gd name="T6" fmla="*/ 4 w 10"/>
                <a:gd name="T7" fmla="*/ 48 h 51"/>
                <a:gd name="T8" fmla="*/ 9 w 10"/>
                <a:gd name="T9" fmla="*/ 4 h 51"/>
              </a:gdLst>
              <a:ahLst/>
              <a:cxnLst>
                <a:cxn ang="0">
                  <a:pos x="T0" y="T1"/>
                </a:cxn>
                <a:cxn ang="0">
                  <a:pos x="T2" y="T3"/>
                </a:cxn>
                <a:cxn ang="0">
                  <a:pos x="T4" y="T5"/>
                </a:cxn>
                <a:cxn ang="0">
                  <a:pos x="T6" y="T7"/>
                </a:cxn>
                <a:cxn ang="0">
                  <a:pos x="T8" y="T9"/>
                </a:cxn>
              </a:cxnLst>
              <a:rect l="0" t="0" r="r" b="b"/>
              <a:pathLst>
                <a:path w="10" h="51">
                  <a:moveTo>
                    <a:pt x="9" y="4"/>
                  </a:moveTo>
                  <a:cubicBezTo>
                    <a:pt x="8" y="1"/>
                    <a:pt x="4" y="0"/>
                    <a:pt x="4" y="4"/>
                  </a:cubicBezTo>
                  <a:cubicBezTo>
                    <a:pt x="2" y="18"/>
                    <a:pt x="2" y="33"/>
                    <a:pt x="0" y="48"/>
                  </a:cubicBezTo>
                  <a:cubicBezTo>
                    <a:pt x="0" y="51"/>
                    <a:pt x="4" y="51"/>
                    <a:pt x="4" y="48"/>
                  </a:cubicBezTo>
                  <a:cubicBezTo>
                    <a:pt x="7" y="34"/>
                    <a:pt x="10" y="19"/>
                    <a:pt x="9" y="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1"/>
            <p:cNvSpPr/>
            <p:nvPr/>
          </p:nvSpPr>
          <p:spPr bwMode="auto">
            <a:xfrm>
              <a:off x="4302125" y="2657475"/>
              <a:ext cx="179388" cy="176213"/>
            </a:xfrm>
            <a:custGeom>
              <a:avLst/>
              <a:gdLst>
                <a:gd name="T0" fmla="*/ 42 w 48"/>
                <a:gd name="T1" fmla="*/ 2 h 47"/>
                <a:gd name="T2" fmla="*/ 24 w 48"/>
                <a:gd name="T3" fmla="*/ 21 h 47"/>
                <a:gd name="T4" fmla="*/ 4 w 48"/>
                <a:gd name="T5" fmla="*/ 39 h 47"/>
                <a:gd name="T6" fmla="*/ 2 w 48"/>
                <a:gd name="T7" fmla="*/ 43 h 47"/>
                <a:gd name="T8" fmla="*/ 20 w 48"/>
                <a:gd name="T9" fmla="*/ 32 h 47"/>
                <a:gd name="T10" fmla="*/ 46 w 48"/>
                <a:gd name="T11" fmla="*/ 5 h 47"/>
                <a:gd name="T12" fmla="*/ 42 w 48"/>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2" y="2"/>
                  </a:moveTo>
                  <a:cubicBezTo>
                    <a:pt x="35" y="8"/>
                    <a:pt x="30" y="15"/>
                    <a:pt x="24" y="21"/>
                  </a:cubicBezTo>
                  <a:cubicBezTo>
                    <a:pt x="21" y="24"/>
                    <a:pt x="8" y="41"/>
                    <a:pt x="4" y="39"/>
                  </a:cubicBezTo>
                  <a:cubicBezTo>
                    <a:pt x="2" y="38"/>
                    <a:pt x="0" y="41"/>
                    <a:pt x="2" y="43"/>
                  </a:cubicBezTo>
                  <a:cubicBezTo>
                    <a:pt x="9" y="47"/>
                    <a:pt x="16" y="36"/>
                    <a:pt x="20" y="32"/>
                  </a:cubicBezTo>
                  <a:cubicBezTo>
                    <a:pt x="29" y="24"/>
                    <a:pt x="39" y="15"/>
                    <a:pt x="46" y="5"/>
                  </a:cubicBezTo>
                  <a:cubicBezTo>
                    <a:pt x="48" y="3"/>
                    <a:pt x="44" y="0"/>
                    <a:pt x="42" y="2"/>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2"/>
            <p:cNvSpPr/>
            <p:nvPr/>
          </p:nvSpPr>
          <p:spPr bwMode="auto">
            <a:xfrm>
              <a:off x="4484688" y="3043238"/>
              <a:ext cx="233363" cy="71438"/>
            </a:xfrm>
            <a:custGeom>
              <a:avLst/>
              <a:gdLst>
                <a:gd name="T0" fmla="*/ 58 w 62"/>
                <a:gd name="T1" fmla="*/ 1 h 19"/>
                <a:gd name="T2" fmla="*/ 20 w 62"/>
                <a:gd name="T3" fmla="*/ 9 h 19"/>
                <a:gd name="T4" fmla="*/ 1 w 62"/>
                <a:gd name="T5" fmla="*/ 15 h 19"/>
                <a:gd name="T6" fmla="*/ 1 w 62"/>
                <a:gd name="T7" fmla="*/ 18 h 19"/>
                <a:gd name="T8" fmla="*/ 2 w 62"/>
                <a:gd name="T9" fmla="*/ 19 h 19"/>
                <a:gd name="T10" fmla="*/ 5 w 62"/>
                <a:gd name="T11" fmla="*/ 18 h 19"/>
                <a:gd name="T12" fmla="*/ 5 w 62"/>
                <a:gd name="T13" fmla="*/ 18 h 19"/>
                <a:gd name="T14" fmla="*/ 9 w 62"/>
                <a:gd name="T15" fmla="*/ 17 h 19"/>
                <a:gd name="T16" fmla="*/ 17 w 62"/>
                <a:gd name="T17" fmla="*/ 16 h 19"/>
                <a:gd name="T18" fmla="*/ 30 w 62"/>
                <a:gd name="T19" fmla="*/ 13 h 19"/>
                <a:gd name="T20" fmla="*/ 59 w 62"/>
                <a:gd name="T21" fmla="*/ 7 h 19"/>
                <a:gd name="T22" fmla="*/ 58 w 62"/>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9">
                  <a:moveTo>
                    <a:pt x="58" y="1"/>
                  </a:moveTo>
                  <a:cubicBezTo>
                    <a:pt x="45" y="3"/>
                    <a:pt x="33" y="6"/>
                    <a:pt x="20" y="9"/>
                  </a:cubicBezTo>
                  <a:cubicBezTo>
                    <a:pt x="15" y="10"/>
                    <a:pt x="3" y="11"/>
                    <a:pt x="1" y="15"/>
                  </a:cubicBezTo>
                  <a:cubicBezTo>
                    <a:pt x="0" y="16"/>
                    <a:pt x="0" y="18"/>
                    <a:pt x="1" y="18"/>
                  </a:cubicBezTo>
                  <a:cubicBezTo>
                    <a:pt x="2" y="19"/>
                    <a:pt x="2" y="19"/>
                    <a:pt x="2" y="19"/>
                  </a:cubicBezTo>
                  <a:cubicBezTo>
                    <a:pt x="3" y="19"/>
                    <a:pt x="4" y="19"/>
                    <a:pt x="5" y="18"/>
                  </a:cubicBezTo>
                  <a:cubicBezTo>
                    <a:pt x="5" y="18"/>
                    <a:pt x="5" y="18"/>
                    <a:pt x="5" y="18"/>
                  </a:cubicBezTo>
                  <a:cubicBezTo>
                    <a:pt x="6" y="18"/>
                    <a:pt x="7" y="18"/>
                    <a:pt x="9" y="17"/>
                  </a:cubicBezTo>
                  <a:cubicBezTo>
                    <a:pt x="12" y="17"/>
                    <a:pt x="14" y="16"/>
                    <a:pt x="17" y="16"/>
                  </a:cubicBezTo>
                  <a:cubicBezTo>
                    <a:pt x="21" y="15"/>
                    <a:pt x="25" y="14"/>
                    <a:pt x="30" y="13"/>
                  </a:cubicBezTo>
                  <a:cubicBezTo>
                    <a:pt x="39" y="11"/>
                    <a:pt x="49" y="9"/>
                    <a:pt x="59" y="7"/>
                  </a:cubicBezTo>
                  <a:cubicBezTo>
                    <a:pt x="62" y="6"/>
                    <a:pt x="61" y="0"/>
                    <a:pt x="58" y="1"/>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3"/>
            <p:cNvSpPr/>
            <p:nvPr/>
          </p:nvSpPr>
          <p:spPr bwMode="auto">
            <a:xfrm>
              <a:off x="4341813" y="3381375"/>
              <a:ext cx="211138" cy="107950"/>
            </a:xfrm>
            <a:custGeom>
              <a:avLst/>
              <a:gdLst>
                <a:gd name="T0" fmla="*/ 53 w 56"/>
                <a:gd name="T1" fmla="*/ 24 h 29"/>
                <a:gd name="T2" fmla="*/ 5 w 56"/>
                <a:gd name="T3" fmla="*/ 1 h 29"/>
                <a:gd name="T4" fmla="*/ 3 w 56"/>
                <a:gd name="T5" fmla="*/ 5 h 29"/>
                <a:gd name="T6" fmla="*/ 51 w 56"/>
                <a:gd name="T7" fmla="*/ 28 h 29"/>
                <a:gd name="T8" fmla="*/ 53 w 56"/>
                <a:gd name="T9" fmla="*/ 24 h 29"/>
              </a:gdLst>
              <a:ahLst/>
              <a:cxnLst>
                <a:cxn ang="0">
                  <a:pos x="T0" y="T1"/>
                </a:cxn>
                <a:cxn ang="0">
                  <a:pos x="T2" y="T3"/>
                </a:cxn>
                <a:cxn ang="0">
                  <a:pos x="T4" y="T5"/>
                </a:cxn>
                <a:cxn ang="0">
                  <a:pos x="T6" y="T7"/>
                </a:cxn>
                <a:cxn ang="0">
                  <a:pos x="T8" y="T9"/>
                </a:cxn>
              </a:cxnLst>
              <a:rect l="0" t="0" r="r" b="b"/>
              <a:pathLst>
                <a:path w="56" h="29">
                  <a:moveTo>
                    <a:pt x="53" y="24"/>
                  </a:moveTo>
                  <a:cubicBezTo>
                    <a:pt x="38" y="15"/>
                    <a:pt x="21" y="8"/>
                    <a:pt x="5" y="1"/>
                  </a:cubicBezTo>
                  <a:cubicBezTo>
                    <a:pt x="2" y="0"/>
                    <a:pt x="0" y="4"/>
                    <a:pt x="3" y="5"/>
                  </a:cubicBezTo>
                  <a:cubicBezTo>
                    <a:pt x="18" y="13"/>
                    <a:pt x="34" y="23"/>
                    <a:pt x="51" y="28"/>
                  </a:cubicBezTo>
                  <a:cubicBezTo>
                    <a:pt x="54" y="29"/>
                    <a:pt x="56" y="25"/>
                    <a:pt x="53" y="24"/>
                  </a:cubicBezTo>
                  <a:close/>
                </a:path>
              </a:pathLst>
            </a:custGeom>
            <a:solidFill>
              <a:srgbClr val="1D71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468,&quot;width&quot;:7320}"/>
</p:tagLst>
</file>

<file path=ppt/tags/tag10.xml><?xml version="1.0" encoding="utf-8"?>
<p:tagLst xmlns:p="http://schemas.openxmlformats.org/presentationml/2006/main">
  <p:tag name="TABLE_ENDDRAG_ORIGIN_RECT" val="403*87"/>
  <p:tag name="TABLE_ENDDRAG_RECT" val="110*49*403*87"/>
</p:tagLst>
</file>

<file path=ppt/tags/tag11.xml><?xml version="1.0" encoding="utf-8"?>
<p:tagLst xmlns:p="http://schemas.openxmlformats.org/presentationml/2006/main">
  <p:tag name="KSO_WM_UNIT_TABLE_BEAUTIFY" val="smartTable{3ae95988-9b1c-4272-8452-67afe3b50646}"/>
  <p:tag name="TABLE_ENDDRAG_ORIGIN_RECT" val="379*321"/>
  <p:tag name="TABLE_ENDDRAG_RECT" val="297*103*379*321"/>
</p:tagLst>
</file>

<file path=ppt/tags/tag12.xml><?xml version="1.0" encoding="utf-8"?>
<p:tagLst xmlns:p="http://schemas.openxmlformats.org/presentationml/2006/main">
  <p:tag name="KSO_WM_UNIT_TABLE_BEAUTIFY" val="smartTable{df6123ee-931a-4103-bfd9-415c21a63827}"/>
  <p:tag name="TABLE_ENDDRAG_ORIGIN_RECT" val="607*272"/>
  <p:tag name="TABLE_ENDDRAG_RECT" val="87*55*607*272"/>
</p:tagLst>
</file>

<file path=ppt/tags/tag13.xml><?xml version="1.0" encoding="utf-8"?>
<p:tagLst xmlns:p="http://schemas.openxmlformats.org/presentationml/2006/main">
  <p:tag name="KSO_WM_UNIT_TABLE_BEAUTIFY" val="smartTable{8c2037af-f58e-4f2d-86fc-ce410de6baf9}"/>
</p:tagLst>
</file>

<file path=ppt/tags/tag14.xml><?xml version="1.0" encoding="utf-8"?>
<p:tagLst xmlns:p="http://schemas.openxmlformats.org/presentationml/2006/main">
  <p:tag name="KSO_WM_UNIT_TABLE_BEAUTIFY" val="smartTable{d5804d5d-80df-4378-b4a7-7f028f3497f2}"/>
  <p:tag name="TABLE_ENDDRAG_ORIGIN_RECT" val="624*348"/>
  <p:tag name="TABLE_ENDDRAG_RECT" val="42*53*624*348"/>
</p:tagLst>
</file>

<file path=ppt/tags/tag15.xml><?xml version="1.0" encoding="utf-8"?>
<p:tagLst xmlns:p="http://schemas.openxmlformats.org/presentationml/2006/main">
  <p:tag name="KSO_WM_UNIT_TABLE_BEAUTIFY" val="smartTable{07c881d4-2610-443b-9563-e5c971d1050a}"/>
  <p:tag name="TABLE_ENDDRAG_ORIGIN_RECT" val="662*317"/>
  <p:tag name="TABLE_ENDDRAG_RECT" val="43*49*662*317"/>
</p:tagLst>
</file>

<file path=ppt/tags/tag16.xml><?xml version="1.0" encoding="utf-8"?>
<p:tagLst xmlns:p="http://schemas.openxmlformats.org/presentationml/2006/main">
  <p:tag name="KSO_WM_UNIT_TABLE_BEAUTIFY" val="smartTable{d787b5bc-17b6-4243-8049-5073821fd959}"/>
  <p:tag name="TABLE_ENDDRAG_ORIGIN_RECT" val="690*238"/>
  <p:tag name="TABLE_ENDDRAG_RECT" val="14*87*690*238"/>
</p:tagLst>
</file>

<file path=ppt/tags/tag17.xml><?xml version="1.0" encoding="utf-8"?>
<p:tagLst xmlns:p="http://schemas.openxmlformats.org/presentationml/2006/main">
  <p:tag name="KSO_WM_UNIT_TABLE_BEAUTIFY" val="smartTable{6c9bcd2e-05c4-49fa-9be5-e86829b6a9bf}"/>
  <p:tag name="TABLE_ENDDRAG_ORIGIN_RECT" val="407*47"/>
  <p:tag name="TABLE_ENDDRAG_RECT" val="246*111*407*47"/>
</p:tagLst>
</file>

<file path=ppt/tags/tag18.xml><?xml version="1.0" encoding="utf-8"?>
<p:tagLst xmlns:p="http://schemas.openxmlformats.org/presentationml/2006/main">
  <p:tag name="KSO_WM_UNIT_TABLE_BEAUTIFY" val="smartTable{9cd5c656-1bbe-406c-8708-1325ff3dde08}"/>
  <p:tag name="TABLE_ENDDRAG_ORIGIN_RECT" val="420*221"/>
  <p:tag name="TABLE_ENDDRAG_RECT" val="292*174*420*221"/>
</p:tagLst>
</file>

<file path=ppt/tags/tag2.xml><?xml version="1.0" encoding="utf-8"?>
<p:tagLst xmlns:p="http://schemas.openxmlformats.org/presentationml/2006/main">
  <p:tag name="KSO_WM_UNIT_TABLE_BEAUTIFY" val="smartTable{220570e4-cc1e-4e26-acf1-b4d21a6e77f1}"/>
  <p:tag name="TABLE_ENDDRAG_ORIGIN_RECT" val="626*304"/>
  <p:tag name="TABLE_ENDDRAG_RECT" val="36*66*626*304"/>
</p:tagLst>
</file>

<file path=ppt/tags/tag3.xml><?xml version="1.0" encoding="utf-8"?>
<p:tagLst xmlns:p="http://schemas.openxmlformats.org/presentationml/2006/main">
  <p:tag name="KSO_WM_UNIT_TABLE_BEAUTIFY" val="smartTable{45d53f9d-4db6-4d6b-8c0b-eea2d0cd906b}"/>
  <p:tag name="TABLE_ENDDRAG_ORIGIN_RECT" val="647*260"/>
  <p:tag name="TABLE_ENDDRAG_RECT" val="43*140*647*260"/>
</p:tagLst>
</file>

<file path=ppt/tags/tag4.xml><?xml version="1.0" encoding="utf-8"?>
<p:tagLst xmlns:p="http://schemas.openxmlformats.org/presentationml/2006/main">
  <p:tag name="KSO_WM_UNIT_TABLE_BEAUTIFY" val="smartTable{73099a33-a695-4af4-803d-f13abee5789c}"/>
  <p:tag name="TABLE_ENDDRAG_ORIGIN_RECT" val="652*336"/>
  <p:tag name="TABLE_ENDDRAG_RECT" val="43*54*652*336"/>
</p:tagLst>
</file>

<file path=ppt/tags/tag5.xml><?xml version="1.0" encoding="utf-8"?>
<p:tagLst xmlns:p="http://schemas.openxmlformats.org/presentationml/2006/main">
  <p:tag name="KSO_WM_UNIT_TABLE_BEAUTIFY" val="smartTable{bd5f5d15-3c31-4560-ba03-8978eb81dba9}"/>
  <p:tag name="TABLE_ENDDRAG_ORIGIN_RECT" val="361*361"/>
  <p:tag name="TABLE_ENDDRAG_RECT" val="133*48*361*361"/>
</p:tagLst>
</file>

<file path=ppt/tags/tag6.xml><?xml version="1.0" encoding="utf-8"?>
<p:tagLst xmlns:p="http://schemas.openxmlformats.org/presentationml/2006/main">
  <p:tag name="KSO_WM_UNIT_TABLE_BEAUTIFY" val="smartTable{c2a5fb1f-f4d9-4e42-998b-e063edf5eb5d}"/>
  <p:tag name="TABLE_ENDDRAG_ORIGIN_RECT" val="441*296"/>
  <p:tag name="TABLE_ENDDRAG_RECT" val="167*102*441*296"/>
</p:tagLst>
</file>

<file path=ppt/tags/tag7.xml><?xml version="1.0" encoding="utf-8"?>
<p:tagLst xmlns:p="http://schemas.openxmlformats.org/presentationml/2006/main">
  <p:tag name="TABLE_ENDDRAG_ORIGIN_RECT" val="585*289"/>
  <p:tag name="TABLE_ENDDRAG_RECT" val="99*55*585*289"/>
  <p:tag name="KSO_WM_UNIT_TABLE_BEAUTIFY" val="smartTable{6e6a01af-caad-4025-a705-85abdcc553d8}"/>
</p:tagLst>
</file>

<file path=ppt/tags/tag8.xml><?xml version="1.0" encoding="utf-8"?>
<p:tagLst xmlns:p="http://schemas.openxmlformats.org/presentationml/2006/main">
  <p:tag name="KSO_WM_UNIT_TABLE_BEAUTIFY" val="smartTable{45d53f9d-4db6-4d6b-8c0b-eea2d0cd906b}"/>
  <p:tag name="TABLE_ENDDRAG_ORIGIN_RECT" val="378*321"/>
  <p:tag name="TABLE_ENDDRAG_RECT" val="8*74*378*321"/>
</p:tagLst>
</file>

<file path=ppt/tags/tag9.xml><?xml version="1.0" encoding="utf-8"?>
<p:tagLst xmlns:p="http://schemas.openxmlformats.org/presentationml/2006/main">
  <p:tag name="KSO_WM_UNIT_TABLE_BEAUTIFY" val="smartTable{8f6acf4c-aa1d-4172-aa3e-59c1d6eeecfe}"/>
  <p:tag name="TABLE_ENDDRAG_ORIGIN_RECT" val="671*319"/>
  <p:tag name="TABLE_ENDDRAG_RECT" val="27*68*671*319"/>
</p:tagLst>
</file>

<file path=ppt/theme/theme1.xml><?xml version="1.0" encoding="utf-8"?>
<a:theme xmlns:a="http://schemas.openxmlformats.org/drawingml/2006/main" name="Office 主题​​">
  <a:themeElements>
    <a:clrScheme name="自定义 2">
      <a:dk1>
        <a:srgbClr val="000000"/>
      </a:dk1>
      <a:lt1>
        <a:srgbClr val="F4F6F0"/>
      </a:lt1>
      <a:dk2>
        <a:srgbClr val="000000"/>
      </a:dk2>
      <a:lt2>
        <a:srgbClr val="FFFFFF"/>
      </a:lt2>
      <a:accent1>
        <a:srgbClr val="1D71B7"/>
      </a:accent1>
      <a:accent2>
        <a:srgbClr val="FEBF12"/>
      </a:accent2>
      <a:accent3>
        <a:srgbClr val="F8B31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32005</Words>
  <Application>WPS 演示</Application>
  <PresentationFormat>全屏显示(16:9)</PresentationFormat>
  <Paragraphs>2579</Paragraphs>
  <Slides>250</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250</vt:i4>
      </vt:variant>
    </vt:vector>
  </HeadingPairs>
  <TitlesOfParts>
    <vt:vector size="261" baseType="lpstr">
      <vt:lpstr>Arial</vt:lpstr>
      <vt:lpstr>宋体</vt:lpstr>
      <vt:lpstr>Wingdings</vt:lpstr>
      <vt:lpstr>微软雅黑</vt:lpstr>
      <vt:lpstr>等线</vt:lpstr>
      <vt:lpstr>Calibri</vt:lpstr>
      <vt:lpstr>Arial Unicode MS</vt:lpstr>
      <vt:lpstr>Times New Roman</vt:lpstr>
      <vt:lpstr>Segoe UI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Shark</cp:lastModifiedBy>
  <cp:revision>863</cp:revision>
  <dcterms:created xsi:type="dcterms:W3CDTF">2016-05-13T05:34:00Z</dcterms:created>
  <dcterms:modified xsi:type="dcterms:W3CDTF">2021-06-30T17:40:37Z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12723E3001D94F9E9ECAB2269D1C2791</vt:lpwstr>
  </property>
  <property fmtid="{D5CDD505-2E9C-101B-9397-08002B2CF9AE}" pid="3" name="KSOProductBuildVer">
    <vt:lpwstr>2052-11.1.0.10578</vt:lpwstr>
  </property>
</Properties>
</file>